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256" r:id="rId2"/>
    <p:sldId id="375" r:id="rId3"/>
    <p:sldId id="445" r:id="rId4"/>
    <p:sldId id="431" r:id="rId5"/>
    <p:sldId id="432" r:id="rId6"/>
    <p:sldId id="433" r:id="rId7"/>
    <p:sldId id="434" r:id="rId8"/>
    <p:sldId id="435" r:id="rId9"/>
    <p:sldId id="436" r:id="rId10"/>
    <p:sldId id="437" r:id="rId11"/>
    <p:sldId id="438" r:id="rId12"/>
    <p:sldId id="439" r:id="rId13"/>
    <p:sldId id="440" r:id="rId14"/>
    <p:sldId id="441" r:id="rId15"/>
    <p:sldId id="442" r:id="rId16"/>
    <p:sldId id="443" r:id="rId17"/>
    <p:sldId id="444" r:id="rId18"/>
    <p:sldId id="271" r:id="rId19"/>
    <p:sldId id="272" r:id="rId20"/>
    <p:sldId id="379" r:id="rId21"/>
    <p:sldId id="446" r:id="rId22"/>
    <p:sldId id="276" r:id="rId23"/>
    <p:sldId id="274" r:id="rId24"/>
    <p:sldId id="277" r:id="rId25"/>
    <p:sldId id="278" r:id="rId26"/>
    <p:sldId id="279" r:id="rId27"/>
    <p:sldId id="280" r:id="rId28"/>
    <p:sldId id="281" r:id="rId29"/>
    <p:sldId id="447" r:id="rId30"/>
    <p:sldId id="282" r:id="rId31"/>
    <p:sldId id="283" r:id="rId32"/>
    <p:sldId id="284" r:id="rId33"/>
    <p:sldId id="285" r:id="rId34"/>
    <p:sldId id="449" r:id="rId35"/>
    <p:sldId id="448" r:id="rId36"/>
    <p:sldId id="380" r:id="rId37"/>
    <p:sldId id="287" r:id="rId38"/>
    <p:sldId id="381" r:id="rId39"/>
    <p:sldId id="289" r:id="rId40"/>
    <p:sldId id="288" r:id="rId41"/>
    <p:sldId id="450" r:id="rId42"/>
    <p:sldId id="294" r:id="rId43"/>
    <p:sldId id="451" r:id="rId44"/>
    <p:sldId id="452" r:id="rId45"/>
    <p:sldId id="295" r:id="rId46"/>
    <p:sldId id="296" r:id="rId47"/>
    <p:sldId id="454" r:id="rId48"/>
    <p:sldId id="455" r:id="rId49"/>
    <p:sldId id="456" r:id="rId50"/>
    <p:sldId id="457" r:id="rId51"/>
    <p:sldId id="453" r:id="rId52"/>
    <p:sldId id="462" r:id="rId53"/>
    <p:sldId id="463" r:id="rId54"/>
    <p:sldId id="464" r:id="rId55"/>
    <p:sldId id="465" r:id="rId56"/>
    <p:sldId id="466" r:id="rId57"/>
    <p:sldId id="467" r:id="rId58"/>
    <p:sldId id="468" r:id="rId59"/>
    <p:sldId id="469" r:id="rId60"/>
    <p:sldId id="458" r:id="rId61"/>
    <p:sldId id="459" r:id="rId62"/>
    <p:sldId id="460" r:id="rId63"/>
    <p:sldId id="461" r:id="rId64"/>
    <p:sldId id="473" r:id="rId65"/>
    <p:sldId id="470" r:id="rId66"/>
    <p:sldId id="471" r:id="rId67"/>
    <p:sldId id="472" r:id="rId68"/>
    <p:sldId id="365" r:id="rId69"/>
    <p:sldId id="396" r:id="rId70"/>
    <p:sldId id="397" r:id="rId71"/>
    <p:sldId id="399" r:id="rId72"/>
    <p:sldId id="400" r:id="rId73"/>
    <p:sldId id="370" r:id="rId74"/>
    <p:sldId id="405" r:id="rId75"/>
    <p:sldId id="401" r:id="rId76"/>
    <p:sldId id="406" r:id="rId77"/>
    <p:sldId id="407" r:id="rId78"/>
    <p:sldId id="404" r:id="rId79"/>
    <p:sldId id="408" r:id="rId80"/>
    <p:sldId id="306" r:id="rId81"/>
    <p:sldId id="409" r:id="rId82"/>
    <p:sldId id="410" r:id="rId83"/>
    <p:sldId id="411" r:id="rId84"/>
    <p:sldId id="412" r:id="rId85"/>
    <p:sldId id="413" r:id="rId86"/>
    <p:sldId id="414" r:id="rId87"/>
    <p:sldId id="415" r:id="rId88"/>
    <p:sldId id="416" r:id="rId89"/>
    <p:sldId id="417" r:id="rId90"/>
    <p:sldId id="418" r:id="rId91"/>
    <p:sldId id="419" r:id="rId92"/>
    <p:sldId id="420" r:id="rId93"/>
    <p:sldId id="307" r:id="rId94"/>
    <p:sldId id="308" r:id="rId95"/>
    <p:sldId id="309" r:id="rId96"/>
    <p:sldId id="310" r:id="rId97"/>
    <p:sldId id="311" r:id="rId98"/>
    <p:sldId id="312" r:id="rId99"/>
    <p:sldId id="313" r:id="rId100"/>
    <p:sldId id="425" r:id="rId101"/>
    <p:sldId id="426" r:id="rId102"/>
    <p:sldId id="314" r:id="rId103"/>
    <p:sldId id="315" r:id="rId104"/>
    <p:sldId id="372" r:id="rId105"/>
    <p:sldId id="316" r:id="rId106"/>
    <p:sldId id="317" r:id="rId107"/>
    <p:sldId id="318" r:id="rId108"/>
    <p:sldId id="319" r:id="rId109"/>
    <p:sldId id="320" r:id="rId110"/>
    <p:sldId id="321" r:id="rId111"/>
    <p:sldId id="322" r:id="rId112"/>
    <p:sldId id="323" r:id="rId113"/>
    <p:sldId id="324" r:id="rId114"/>
    <p:sldId id="325" r:id="rId115"/>
    <p:sldId id="327" r:id="rId116"/>
    <p:sldId id="326" r:id="rId117"/>
    <p:sldId id="329" r:id="rId118"/>
    <p:sldId id="330" r:id="rId119"/>
    <p:sldId id="331" r:id="rId120"/>
    <p:sldId id="332" r:id="rId121"/>
    <p:sldId id="333" r:id="rId122"/>
    <p:sldId id="336" r:id="rId123"/>
    <p:sldId id="422" r:id="rId124"/>
    <p:sldId id="421" r:id="rId125"/>
    <p:sldId id="334" r:id="rId126"/>
    <p:sldId id="335" r:id="rId127"/>
    <p:sldId id="337" r:id="rId128"/>
    <p:sldId id="338" r:id="rId129"/>
    <p:sldId id="424" r:id="rId130"/>
    <p:sldId id="423" r:id="rId131"/>
    <p:sldId id="373" r:id="rId132"/>
    <p:sldId id="340" r:id="rId133"/>
    <p:sldId id="339" r:id="rId134"/>
    <p:sldId id="341" r:id="rId135"/>
    <p:sldId id="342" r:id="rId136"/>
    <p:sldId id="343" r:id="rId137"/>
    <p:sldId id="344" r:id="rId138"/>
    <p:sldId id="345" r:id="rId139"/>
    <p:sldId id="346" r:id="rId140"/>
    <p:sldId id="347" r:id="rId141"/>
    <p:sldId id="348" r:id="rId142"/>
    <p:sldId id="349" r:id="rId143"/>
    <p:sldId id="350" r:id="rId144"/>
    <p:sldId id="352" r:id="rId145"/>
    <p:sldId id="353" r:id="rId146"/>
    <p:sldId id="356" r:id="rId147"/>
    <p:sldId id="358" r:id="rId148"/>
    <p:sldId id="357" r:id="rId149"/>
    <p:sldId id="359" r:id="rId150"/>
    <p:sldId id="360" r:id="rId151"/>
    <p:sldId id="376"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80" autoAdjust="0"/>
    <p:restoredTop sz="94660"/>
  </p:normalViewPr>
  <p:slideViewPr>
    <p:cSldViewPr snapToGrid="0">
      <p:cViewPr varScale="1">
        <p:scale>
          <a:sx n="161" d="100"/>
          <a:sy n="161" d="100"/>
        </p:scale>
        <p:origin x="162"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86.wmf"/><Relationship Id="rId18" Type="http://schemas.openxmlformats.org/officeDocument/2006/relationships/image" Target="../media/image91.wmf"/><Relationship Id="rId3" Type="http://schemas.openxmlformats.org/officeDocument/2006/relationships/image" Target="../media/image27.wmf"/><Relationship Id="rId21" Type="http://schemas.openxmlformats.org/officeDocument/2006/relationships/image" Target="../media/image94.wmf"/><Relationship Id="rId7" Type="http://schemas.openxmlformats.org/officeDocument/2006/relationships/image" Target="../media/image80.wmf"/><Relationship Id="rId12" Type="http://schemas.openxmlformats.org/officeDocument/2006/relationships/image" Target="../media/image85.wmf"/><Relationship Id="rId17" Type="http://schemas.openxmlformats.org/officeDocument/2006/relationships/image" Target="../media/image90.wmf"/><Relationship Id="rId2" Type="http://schemas.openxmlformats.org/officeDocument/2006/relationships/image" Target="../media/image26.wmf"/><Relationship Id="rId16" Type="http://schemas.openxmlformats.org/officeDocument/2006/relationships/image" Target="../media/image89.wmf"/><Relationship Id="rId20" Type="http://schemas.openxmlformats.org/officeDocument/2006/relationships/image" Target="../media/image93.wmf"/><Relationship Id="rId1" Type="http://schemas.openxmlformats.org/officeDocument/2006/relationships/image" Target="../media/image73.wmf"/><Relationship Id="rId6" Type="http://schemas.openxmlformats.org/officeDocument/2006/relationships/image" Target="../media/image79.wmf"/><Relationship Id="rId11" Type="http://schemas.openxmlformats.org/officeDocument/2006/relationships/image" Target="../media/image84.wmf"/><Relationship Id="rId5" Type="http://schemas.openxmlformats.org/officeDocument/2006/relationships/image" Target="../media/image55.wmf"/><Relationship Id="rId15" Type="http://schemas.openxmlformats.org/officeDocument/2006/relationships/image" Target="../media/image88.wmf"/><Relationship Id="rId10" Type="http://schemas.openxmlformats.org/officeDocument/2006/relationships/image" Target="../media/image83.wmf"/><Relationship Id="rId19" Type="http://schemas.openxmlformats.org/officeDocument/2006/relationships/image" Target="../media/image92.wmf"/><Relationship Id="rId4" Type="http://schemas.openxmlformats.org/officeDocument/2006/relationships/image" Target="../media/image57.wmf"/><Relationship Id="rId9" Type="http://schemas.openxmlformats.org/officeDocument/2006/relationships/image" Target="../media/image82.wmf"/><Relationship Id="rId14" Type="http://schemas.openxmlformats.org/officeDocument/2006/relationships/image" Target="../media/image8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image" Target="../media/image99.wmf"/><Relationship Id="rId7" Type="http://schemas.openxmlformats.org/officeDocument/2006/relationships/image" Target="../media/image103.wmf"/><Relationship Id="rId12" Type="http://schemas.openxmlformats.org/officeDocument/2006/relationships/image" Target="../media/image108.wmf"/><Relationship Id="rId2" Type="http://schemas.openxmlformats.org/officeDocument/2006/relationships/image" Target="../media/image98.wmf"/><Relationship Id="rId1" Type="http://schemas.openxmlformats.org/officeDocument/2006/relationships/image" Target="../media/image97.wmf"/><Relationship Id="rId6" Type="http://schemas.openxmlformats.org/officeDocument/2006/relationships/image" Target="../media/image102.wmf"/><Relationship Id="rId11" Type="http://schemas.openxmlformats.org/officeDocument/2006/relationships/image" Target="../media/image107.wmf"/><Relationship Id="rId5" Type="http://schemas.openxmlformats.org/officeDocument/2006/relationships/image" Target="../media/image101.wmf"/><Relationship Id="rId10" Type="http://schemas.openxmlformats.org/officeDocument/2006/relationships/image" Target="../media/image106.wmf"/><Relationship Id="rId4" Type="http://schemas.openxmlformats.org/officeDocument/2006/relationships/image" Target="../media/image100.wmf"/><Relationship Id="rId9" Type="http://schemas.openxmlformats.org/officeDocument/2006/relationships/image" Target="../media/image105.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image" Target="../media/image109.wmf"/><Relationship Id="rId18" Type="http://schemas.openxmlformats.org/officeDocument/2006/relationships/image" Target="../media/image114.wmf"/><Relationship Id="rId3" Type="http://schemas.openxmlformats.org/officeDocument/2006/relationships/image" Target="../media/image57.wmf"/><Relationship Id="rId21" Type="http://schemas.openxmlformats.org/officeDocument/2006/relationships/image" Target="../media/image117.wmf"/><Relationship Id="rId7" Type="http://schemas.openxmlformats.org/officeDocument/2006/relationships/image" Target="../media/image89.wmf"/><Relationship Id="rId12" Type="http://schemas.openxmlformats.org/officeDocument/2006/relationships/image" Target="../media/image94.wmf"/><Relationship Id="rId17" Type="http://schemas.openxmlformats.org/officeDocument/2006/relationships/image" Target="../media/image113.wmf"/><Relationship Id="rId2" Type="http://schemas.openxmlformats.org/officeDocument/2006/relationships/image" Target="../media/image27.wmf"/><Relationship Id="rId16" Type="http://schemas.openxmlformats.org/officeDocument/2006/relationships/image" Target="../media/image112.wmf"/><Relationship Id="rId20" Type="http://schemas.openxmlformats.org/officeDocument/2006/relationships/image" Target="../media/image116.wmf"/><Relationship Id="rId1" Type="http://schemas.openxmlformats.org/officeDocument/2006/relationships/image" Target="../media/image26.wmf"/><Relationship Id="rId6" Type="http://schemas.openxmlformats.org/officeDocument/2006/relationships/image" Target="../media/image81.wmf"/><Relationship Id="rId11" Type="http://schemas.openxmlformats.org/officeDocument/2006/relationships/image" Target="../media/image93.wmf"/><Relationship Id="rId5" Type="http://schemas.openxmlformats.org/officeDocument/2006/relationships/image" Target="../media/image88.wmf"/><Relationship Id="rId15" Type="http://schemas.openxmlformats.org/officeDocument/2006/relationships/image" Target="../media/image111.wmf"/><Relationship Id="rId10" Type="http://schemas.openxmlformats.org/officeDocument/2006/relationships/image" Target="../media/image92.wmf"/><Relationship Id="rId19" Type="http://schemas.openxmlformats.org/officeDocument/2006/relationships/image" Target="../media/image115.wmf"/><Relationship Id="rId4" Type="http://schemas.openxmlformats.org/officeDocument/2006/relationships/image" Target="../media/image79.wmf"/><Relationship Id="rId9" Type="http://schemas.openxmlformats.org/officeDocument/2006/relationships/image" Target="../media/image91.wmf"/><Relationship Id="rId14" Type="http://schemas.openxmlformats.org/officeDocument/2006/relationships/image" Target="../media/image110.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image" Target="../media/image130.wmf"/><Relationship Id="rId3" Type="http://schemas.openxmlformats.org/officeDocument/2006/relationships/image" Target="../media/image120.wmf"/><Relationship Id="rId7" Type="http://schemas.openxmlformats.org/officeDocument/2006/relationships/image" Target="../media/image124.wmf"/><Relationship Id="rId12" Type="http://schemas.openxmlformats.org/officeDocument/2006/relationships/image" Target="../media/image129.wmf"/><Relationship Id="rId2" Type="http://schemas.openxmlformats.org/officeDocument/2006/relationships/image" Target="../media/image119.wmf"/><Relationship Id="rId1" Type="http://schemas.openxmlformats.org/officeDocument/2006/relationships/image" Target="../media/image118.wmf"/><Relationship Id="rId6" Type="http://schemas.openxmlformats.org/officeDocument/2006/relationships/image" Target="../media/image123.wmf"/><Relationship Id="rId11" Type="http://schemas.openxmlformats.org/officeDocument/2006/relationships/image" Target="../media/image128.wmf"/><Relationship Id="rId5" Type="http://schemas.openxmlformats.org/officeDocument/2006/relationships/image" Target="../media/image122.wmf"/><Relationship Id="rId10" Type="http://schemas.openxmlformats.org/officeDocument/2006/relationships/image" Target="../media/image127.wmf"/><Relationship Id="rId4" Type="http://schemas.openxmlformats.org/officeDocument/2006/relationships/image" Target="../media/image121.wmf"/><Relationship Id="rId9" Type="http://schemas.openxmlformats.org/officeDocument/2006/relationships/image" Target="../media/image126.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image" Target="../media/image133.wmf"/><Relationship Id="rId7" Type="http://schemas.openxmlformats.org/officeDocument/2006/relationships/image" Target="../media/image137.wmf"/><Relationship Id="rId2" Type="http://schemas.openxmlformats.org/officeDocument/2006/relationships/image" Target="../media/image132.wmf"/><Relationship Id="rId1" Type="http://schemas.openxmlformats.org/officeDocument/2006/relationships/image" Target="../media/image131.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81.wmf"/><Relationship Id="rId13" Type="http://schemas.openxmlformats.org/officeDocument/2006/relationships/image" Target="../media/image93.wmf"/><Relationship Id="rId18" Type="http://schemas.openxmlformats.org/officeDocument/2006/relationships/image" Target="../media/image151.wmf"/><Relationship Id="rId3" Type="http://schemas.openxmlformats.org/officeDocument/2006/relationships/image" Target="../media/image26.wmf"/><Relationship Id="rId21" Type="http://schemas.openxmlformats.org/officeDocument/2006/relationships/image" Target="../media/image154.wmf"/><Relationship Id="rId7" Type="http://schemas.openxmlformats.org/officeDocument/2006/relationships/image" Target="../media/image88.wmf"/><Relationship Id="rId12" Type="http://schemas.openxmlformats.org/officeDocument/2006/relationships/image" Target="../media/image92.wmf"/><Relationship Id="rId17" Type="http://schemas.openxmlformats.org/officeDocument/2006/relationships/image" Target="../media/image150.wmf"/><Relationship Id="rId25" Type="http://schemas.openxmlformats.org/officeDocument/2006/relationships/image" Target="../media/image158.wmf"/><Relationship Id="rId2" Type="http://schemas.openxmlformats.org/officeDocument/2006/relationships/image" Target="../media/image73.wmf"/><Relationship Id="rId16" Type="http://schemas.openxmlformats.org/officeDocument/2006/relationships/image" Target="../media/image149.wmf"/><Relationship Id="rId20" Type="http://schemas.openxmlformats.org/officeDocument/2006/relationships/image" Target="../media/image153.wmf"/><Relationship Id="rId1" Type="http://schemas.openxmlformats.org/officeDocument/2006/relationships/image" Target="../media/image147.wmf"/><Relationship Id="rId6" Type="http://schemas.openxmlformats.org/officeDocument/2006/relationships/image" Target="../media/image79.wmf"/><Relationship Id="rId11" Type="http://schemas.openxmlformats.org/officeDocument/2006/relationships/image" Target="../media/image91.wmf"/><Relationship Id="rId24" Type="http://schemas.openxmlformats.org/officeDocument/2006/relationships/image" Target="../media/image157.wmf"/><Relationship Id="rId5" Type="http://schemas.openxmlformats.org/officeDocument/2006/relationships/image" Target="../media/image57.wmf"/><Relationship Id="rId15" Type="http://schemas.openxmlformats.org/officeDocument/2006/relationships/image" Target="../media/image148.wmf"/><Relationship Id="rId23" Type="http://schemas.openxmlformats.org/officeDocument/2006/relationships/image" Target="../media/image156.wmf"/><Relationship Id="rId10" Type="http://schemas.openxmlformats.org/officeDocument/2006/relationships/image" Target="../media/image90.wmf"/><Relationship Id="rId19" Type="http://schemas.openxmlformats.org/officeDocument/2006/relationships/image" Target="../media/image152.wmf"/><Relationship Id="rId4" Type="http://schemas.openxmlformats.org/officeDocument/2006/relationships/image" Target="../media/image27.wmf"/><Relationship Id="rId9" Type="http://schemas.openxmlformats.org/officeDocument/2006/relationships/image" Target="../media/image89.wmf"/><Relationship Id="rId14" Type="http://schemas.openxmlformats.org/officeDocument/2006/relationships/image" Target="../media/image94.wmf"/><Relationship Id="rId22" Type="http://schemas.openxmlformats.org/officeDocument/2006/relationships/image" Target="../media/image155.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160.wmf"/><Relationship Id="rId7" Type="http://schemas.openxmlformats.org/officeDocument/2006/relationships/image" Target="../media/image163.wmf"/><Relationship Id="rId2" Type="http://schemas.openxmlformats.org/officeDocument/2006/relationships/image" Target="../media/image121.wmf"/><Relationship Id="rId1" Type="http://schemas.openxmlformats.org/officeDocument/2006/relationships/image" Target="../media/image159.wmf"/><Relationship Id="rId6" Type="http://schemas.openxmlformats.org/officeDocument/2006/relationships/image" Target="../media/image154.wmf"/><Relationship Id="rId5" Type="http://schemas.openxmlformats.org/officeDocument/2006/relationships/image" Target="../media/image162.wmf"/><Relationship Id="rId10" Type="http://schemas.openxmlformats.org/officeDocument/2006/relationships/image" Target="../media/image166.wmf"/><Relationship Id="rId4" Type="http://schemas.openxmlformats.org/officeDocument/2006/relationships/image" Target="../media/image161.wmf"/><Relationship Id="rId9" Type="http://schemas.openxmlformats.org/officeDocument/2006/relationships/image" Target="../media/image16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54.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image" Target="../media/image173.wmf"/><Relationship Id="rId7" Type="http://schemas.openxmlformats.org/officeDocument/2006/relationships/image" Target="../media/image177.wmf"/><Relationship Id="rId2" Type="http://schemas.openxmlformats.org/officeDocument/2006/relationships/image" Target="../media/image172.wmf"/><Relationship Id="rId1" Type="http://schemas.openxmlformats.org/officeDocument/2006/relationships/image" Target="../media/image154.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 Id="rId9" Type="http://schemas.openxmlformats.org/officeDocument/2006/relationships/image" Target="../media/image17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54.wmf"/><Relationship Id="rId1" Type="http://schemas.openxmlformats.org/officeDocument/2006/relationships/image" Target="../media/image172.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84.wmf"/><Relationship Id="rId13" Type="http://schemas.openxmlformats.org/officeDocument/2006/relationships/image" Target="../media/image189.wmf"/><Relationship Id="rId18" Type="http://schemas.openxmlformats.org/officeDocument/2006/relationships/image" Target="../media/image151.wmf"/><Relationship Id="rId26" Type="http://schemas.openxmlformats.org/officeDocument/2006/relationships/image" Target="../media/image199.wmf"/><Relationship Id="rId39" Type="http://schemas.openxmlformats.org/officeDocument/2006/relationships/image" Target="../media/image212.wmf"/><Relationship Id="rId3" Type="http://schemas.openxmlformats.org/officeDocument/2006/relationships/image" Target="../media/image26.wmf"/><Relationship Id="rId21" Type="http://schemas.openxmlformats.org/officeDocument/2006/relationships/image" Target="../media/image194.wmf"/><Relationship Id="rId34" Type="http://schemas.openxmlformats.org/officeDocument/2006/relationships/image" Target="../media/image207.wmf"/><Relationship Id="rId42" Type="http://schemas.openxmlformats.org/officeDocument/2006/relationships/image" Target="../media/image215.wmf"/><Relationship Id="rId7" Type="http://schemas.openxmlformats.org/officeDocument/2006/relationships/image" Target="../media/image183.wmf"/><Relationship Id="rId12" Type="http://schemas.openxmlformats.org/officeDocument/2006/relationships/image" Target="../media/image188.wmf"/><Relationship Id="rId17" Type="http://schemas.openxmlformats.org/officeDocument/2006/relationships/image" Target="../media/image192.wmf"/><Relationship Id="rId25" Type="http://schemas.openxmlformats.org/officeDocument/2006/relationships/image" Target="../media/image198.wmf"/><Relationship Id="rId33" Type="http://schemas.openxmlformats.org/officeDocument/2006/relationships/image" Target="../media/image206.wmf"/><Relationship Id="rId38" Type="http://schemas.openxmlformats.org/officeDocument/2006/relationships/image" Target="../media/image211.wmf"/><Relationship Id="rId2" Type="http://schemas.openxmlformats.org/officeDocument/2006/relationships/image" Target="../media/image73.wmf"/><Relationship Id="rId16" Type="http://schemas.openxmlformats.org/officeDocument/2006/relationships/image" Target="../media/image149.wmf"/><Relationship Id="rId20" Type="http://schemas.openxmlformats.org/officeDocument/2006/relationships/image" Target="../media/image153.wmf"/><Relationship Id="rId29" Type="http://schemas.openxmlformats.org/officeDocument/2006/relationships/image" Target="../media/image202.wmf"/><Relationship Id="rId41" Type="http://schemas.openxmlformats.org/officeDocument/2006/relationships/image" Target="../media/image214.wmf"/><Relationship Id="rId1" Type="http://schemas.openxmlformats.org/officeDocument/2006/relationships/image" Target="../media/image181.wmf"/><Relationship Id="rId6" Type="http://schemas.openxmlformats.org/officeDocument/2006/relationships/image" Target="../media/image182.wmf"/><Relationship Id="rId11" Type="http://schemas.openxmlformats.org/officeDocument/2006/relationships/image" Target="../media/image187.wmf"/><Relationship Id="rId24" Type="http://schemas.openxmlformats.org/officeDocument/2006/relationships/image" Target="../media/image197.wmf"/><Relationship Id="rId32" Type="http://schemas.openxmlformats.org/officeDocument/2006/relationships/image" Target="../media/image205.wmf"/><Relationship Id="rId37" Type="http://schemas.openxmlformats.org/officeDocument/2006/relationships/image" Target="../media/image210.wmf"/><Relationship Id="rId40" Type="http://schemas.openxmlformats.org/officeDocument/2006/relationships/image" Target="../media/image213.wmf"/><Relationship Id="rId5" Type="http://schemas.openxmlformats.org/officeDocument/2006/relationships/image" Target="../media/image57.wmf"/><Relationship Id="rId15" Type="http://schemas.openxmlformats.org/officeDocument/2006/relationships/image" Target="../media/image191.wmf"/><Relationship Id="rId23" Type="http://schemas.openxmlformats.org/officeDocument/2006/relationships/image" Target="../media/image196.wmf"/><Relationship Id="rId28" Type="http://schemas.openxmlformats.org/officeDocument/2006/relationships/image" Target="../media/image201.wmf"/><Relationship Id="rId36" Type="http://schemas.openxmlformats.org/officeDocument/2006/relationships/image" Target="../media/image209.wmf"/><Relationship Id="rId10" Type="http://schemas.openxmlformats.org/officeDocument/2006/relationships/image" Target="../media/image186.wmf"/><Relationship Id="rId19" Type="http://schemas.openxmlformats.org/officeDocument/2006/relationships/image" Target="../media/image193.wmf"/><Relationship Id="rId31" Type="http://schemas.openxmlformats.org/officeDocument/2006/relationships/image" Target="../media/image204.wmf"/><Relationship Id="rId4" Type="http://schemas.openxmlformats.org/officeDocument/2006/relationships/image" Target="../media/image27.wmf"/><Relationship Id="rId9" Type="http://schemas.openxmlformats.org/officeDocument/2006/relationships/image" Target="../media/image185.wmf"/><Relationship Id="rId14" Type="http://schemas.openxmlformats.org/officeDocument/2006/relationships/image" Target="../media/image190.wmf"/><Relationship Id="rId22" Type="http://schemas.openxmlformats.org/officeDocument/2006/relationships/image" Target="../media/image195.wmf"/><Relationship Id="rId27" Type="http://schemas.openxmlformats.org/officeDocument/2006/relationships/image" Target="../media/image200.wmf"/><Relationship Id="rId30" Type="http://schemas.openxmlformats.org/officeDocument/2006/relationships/image" Target="../media/image203.wmf"/><Relationship Id="rId35" Type="http://schemas.openxmlformats.org/officeDocument/2006/relationships/image" Target="../media/image208.wmf"/><Relationship Id="rId43" Type="http://schemas.openxmlformats.org/officeDocument/2006/relationships/image" Target="../media/image21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26.wmf"/><Relationship Id="rId3" Type="http://schemas.openxmlformats.org/officeDocument/2006/relationships/image" Target="../media/image221.wmf"/><Relationship Id="rId7" Type="http://schemas.openxmlformats.org/officeDocument/2006/relationships/image" Target="../media/image225.wmf"/><Relationship Id="rId2" Type="http://schemas.openxmlformats.org/officeDocument/2006/relationships/image" Target="../media/image220.wmf"/><Relationship Id="rId1" Type="http://schemas.openxmlformats.org/officeDocument/2006/relationships/image" Target="../media/image219.wmf"/><Relationship Id="rId6" Type="http://schemas.openxmlformats.org/officeDocument/2006/relationships/image" Target="../media/image224.wmf"/><Relationship Id="rId5" Type="http://schemas.openxmlformats.org/officeDocument/2006/relationships/image" Target="../media/image223.wmf"/><Relationship Id="rId4" Type="http://schemas.openxmlformats.org/officeDocument/2006/relationships/image" Target="../media/image222.wmf"/><Relationship Id="rId9" Type="http://schemas.openxmlformats.org/officeDocument/2006/relationships/image" Target="../media/image227.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 Id="rId4" Type="http://schemas.openxmlformats.org/officeDocument/2006/relationships/image" Target="../media/image23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image" Target="../media/image236.wmf"/><Relationship Id="rId1" Type="http://schemas.openxmlformats.org/officeDocument/2006/relationships/image" Target="../media/image23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 Id="rId6" Type="http://schemas.openxmlformats.org/officeDocument/2006/relationships/image" Target="../media/image242.wmf"/><Relationship Id="rId5" Type="http://schemas.openxmlformats.org/officeDocument/2006/relationships/image" Target="../media/image241.wmf"/><Relationship Id="rId4" Type="http://schemas.openxmlformats.org/officeDocument/2006/relationships/image" Target="../media/image24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44.wmf"/><Relationship Id="rId1" Type="http://schemas.openxmlformats.org/officeDocument/2006/relationships/image" Target="../media/image243.wmf"/><Relationship Id="rId5" Type="http://schemas.openxmlformats.org/officeDocument/2006/relationships/image" Target="../media/image246.wmf"/><Relationship Id="rId4" Type="http://schemas.openxmlformats.org/officeDocument/2006/relationships/image" Target="../media/image240.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53.wmf"/><Relationship Id="rId3" Type="http://schemas.openxmlformats.org/officeDocument/2006/relationships/image" Target="../media/image249.wmf"/><Relationship Id="rId7" Type="http://schemas.openxmlformats.org/officeDocument/2006/relationships/image" Target="../media/image252.wmf"/><Relationship Id="rId2" Type="http://schemas.openxmlformats.org/officeDocument/2006/relationships/image" Target="../media/image248.wmf"/><Relationship Id="rId1" Type="http://schemas.openxmlformats.org/officeDocument/2006/relationships/image" Target="../media/image247.wmf"/><Relationship Id="rId6" Type="http://schemas.openxmlformats.org/officeDocument/2006/relationships/image" Target="../media/image240.wmf"/><Relationship Id="rId5" Type="http://schemas.openxmlformats.org/officeDocument/2006/relationships/image" Target="../media/image251.wmf"/><Relationship Id="rId4" Type="http://schemas.openxmlformats.org/officeDocument/2006/relationships/image" Target="../media/image250.wmf"/><Relationship Id="rId9" Type="http://schemas.openxmlformats.org/officeDocument/2006/relationships/image" Target="../media/image254.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61.wmf"/><Relationship Id="rId3" Type="http://schemas.openxmlformats.org/officeDocument/2006/relationships/image" Target="../media/image256.wmf"/><Relationship Id="rId7" Type="http://schemas.openxmlformats.org/officeDocument/2006/relationships/image" Target="../media/image260.wmf"/><Relationship Id="rId12" Type="http://schemas.openxmlformats.org/officeDocument/2006/relationships/image" Target="../media/image265.wmf"/><Relationship Id="rId2" Type="http://schemas.openxmlformats.org/officeDocument/2006/relationships/image" Target="../media/image255.wmf"/><Relationship Id="rId1" Type="http://schemas.openxmlformats.org/officeDocument/2006/relationships/image" Target="../media/image73.wmf"/><Relationship Id="rId6" Type="http://schemas.openxmlformats.org/officeDocument/2006/relationships/image" Target="../media/image259.wmf"/><Relationship Id="rId11" Type="http://schemas.openxmlformats.org/officeDocument/2006/relationships/image" Target="../media/image264.wmf"/><Relationship Id="rId5" Type="http://schemas.openxmlformats.org/officeDocument/2006/relationships/image" Target="../media/image258.wmf"/><Relationship Id="rId10" Type="http://schemas.openxmlformats.org/officeDocument/2006/relationships/image" Target="../media/image263.wmf"/><Relationship Id="rId4" Type="http://schemas.openxmlformats.org/officeDocument/2006/relationships/image" Target="../media/image257.wmf"/><Relationship Id="rId9" Type="http://schemas.openxmlformats.org/officeDocument/2006/relationships/image" Target="../media/image262.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73.wmf"/><Relationship Id="rId3" Type="http://schemas.openxmlformats.org/officeDocument/2006/relationships/image" Target="../media/image268.wmf"/><Relationship Id="rId7" Type="http://schemas.openxmlformats.org/officeDocument/2006/relationships/image" Target="../media/image272.wmf"/><Relationship Id="rId2" Type="http://schemas.openxmlformats.org/officeDocument/2006/relationships/image" Target="../media/image267.wmf"/><Relationship Id="rId1" Type="http://schemas.openxmlformats.org/officeDocument/2006/relationships/image" Target="../media/image266.wmf"/><Relationship Id="rId6" Type="http://schemas.openxmlformats.org/officeDocument/2006/relationships/image" Target="../media/image271.wmf"/><Relationship Id="rId5" Type="http://schemas.openxmlformats.org/officeDocument/2006/relationships/image" Target="../media/image270.wmf"/><Relationship Id="rId4" Type="http://schemas.openxmlformats.org/officeDocument/2006/relationships/image" Target="../media/image269.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80.wmf"/><Relationship Id="rId3" Type="http://schemas.openxmlformats.org/officeDocument/2006/relationships/image" Target="../media/image275.wmf"/><Relationship Id="rId7" Type="http://schemas.openxmlformats.org/officeDocument/2006/relationships/image" Target="../media/image279.wmf"/><Relationship Id="rId2" Type="http://schemas.openxmlformats.org/officeDocument/2006/relationships/image" Target="../media/image274.wmf"/><Relationship Id="rId1" Type="http://schemas.openxmlformats.org/officeDocument/2006/relationships/image" Target="../media/image73.wmf"/><Relationship Id="rId6" Type="http://schemas.openxmlformats.org/officeDocument/2006/relationships/image" Target="../media/image278.wmf"/><Relationship Id="rId5" Type="http://schemas.openxmlformats.org/officeDocument/2006/relationships/image" Target="../media/image277.wmf"/><Relationship Id="rId10" Type="http://schemas.openxmlformats.org/officeDocument/2006/relationships/image" Target="../media/image282.wmf"/><Relationship Id="rId4" Type="http://schemas.openxmlformats.org/officeDocument/2006/relationships/image" Target="../media/image276.wmf"/><Relationship Id="rId9" Type="http://schemas.openxmlformats.org/officeDocument/2006/relationships/image" Target="../media/image28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84.wmf"/><Relationship Id="rId7" Type="http://schemas.openxmlformats.org/officeDocument/2006/relationships/image" Target="../media/image287.wmf"/><Relationship Id="rId2" Type="http://schemas.openxmlformats.org/officeDocument/2006/relationships/image" Target="../media/image283.wmf"/><Relationship Id="rId1" Type="http://schemas.openxmlformats.org/officeDocument/2006/relationships/image" Target="../media/image73.wmf"/><Relationship Id="rId6" Type="http://schemas.openxmlformats.org/officeDocument/2006/relationships/image" Target="../media/image274.wmf"/><Relationship Id="rId5" Type="http://schemas.openxmlformats.org/officeDocument/2006/relationships/image" Target="../media/image286.wmf"/><Relationship Id="rId4" Type="http://schemas.openxmlformats.org/officeDocument/2006/relationships/image" Target="../media/image28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 Id="rId6" Type="http://schemas.openxmlformats.org/officeDocument/2006/relationships/image" Target="../media/image293.wmf"/><Relationship Id="rId5" Type="http://schemas.openxmlformats.org/officeDocument/2006/relationships/image" Target="../media/image292.wmf"/><Relationship Id="rId4" Type="http://schemas.openxmlformats.org/officeDocument/2006/relationships/image" Target="../media/image291.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image" Target="../media/image289.wmf"/><Relationship Id="rId7" Type="http://schemas.openxmlformats.org/officeDocument/2006/relationships/image" Target="../media/image299.wmf"/><Relationship Id="rId2" Type="http://schemas.openxmlformats.org/officeDocument/2006/relationships/image" Target="../media/image295.wmf"/><Relationship Id="rId1" Type="http://schemas.openxmlformats.org/officeDocument/2006/relationships/image" Target="../media/image294.wmf"/><Relationship Id="rId6" Type="http://schemas.openxmlformats.org/officeDocument/2006/relationships/image" Target="../media/image298.wmf"/><Relationship Id="rId5" Type="http://schemas.openxmlformats.org/officeDocument/2006/relationships/image" Target="../media/image297.wmf"/><Relationship Id="rId4" Type="http://schemas.openxmlformats.org/officeDocument/2006/relationships/image" Target="../media/image296.wmf"/><Relationship Id="rId9" Type="http://schemas.openxmlformats.org/officeDocument/2006/relationships/image" Target="../media/image301.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0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305.wmf"/><Relationship Id="rId7" Type="http://schemas.openxmlformats.org/officeDocument/2006/relationships/image" Target="../media/image309.wmf"/><Relationship Id="rId2" Type="http://schemas.openxmlformats.org/officeDocument/2006/relationships/image" Target="../media/image304.wmf"/><Relationship Id="rId1" Type="http://schemas.openxmlformats.org/officeDocument/2006/relationships/image" Target="../media/image303.wmf"/><Relationship Id="rId6" Type="http://schemas.openxmlformats.org/officeDocument/2006/relationships/image" Target="../media/image308.wmf"/><Relationship Id="rId5" Type="http://schemas.openxmlformats.org/officeDocument/2006/relationships/image" Target="../media/image307.wmf"/><Relationship Id="rId4" Type="http://schemas.openxmlformats.org/officeDocument/2006/relationships/image" Target="../media/image306.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74.wmf"/><Relationship Id="rId1" Type="http://schemas.openxmlformats.org/officeDocument/2006/relationships/image" Target="../media/image310.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312.wmf"/><Relationship Id="rId2" Type="http://schemas.openxmlformats.org/officeDocument/2006/relationships/image" Target="../media/image311.wmf"/><Relationship Id="rId1" Type="http://schemas.openxmlformats.org/officeDocument/2006/relationships/image" Target="../media/image73.wmf"/><Relationship Id="rId6" Type="http://schemas.openxmlformats.org/officeDocument/2006/relationships/image" Target="../media/image315.wmf"/><Relationship Id="rId5" Type="http://schemas.openxmlformats.org/officeDocument/2006/relationships/image" Target="../media/image314.wmf"/><Relationship Id="rId4" Type="http://schemas.openxmlformats.org/officeDocument/2006/relationships/image" Target="../media/image313.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322.wmf"/><Relationship Id="rId13" Type="http://schemas.openxmlformats.org/officeDocument/2006/relationships/image" Target="../media/image327.wmf"/><Relationship Id="rId18" Type="http://schemas.openxmlformats.org/officeDocument/2006/relationships/image" Target="../media/image332.wmf"/><Relationship Id="rId3" Type="http://schemas.openxmlformats.org/officeDocument/2006/relationships/image" Target="../media/image317.wmf"/><Relationship Id="rId7" Type="http://schemas.openxmlformats.org/officeDocument/2006/relationships/image" Target="../media/image321.wmf"/><Relationship Id="rId12" Type="http://schemas.openxmlformats.org/officeDocument/2006/relationships/image" Target="../media/image326.wmf"/><Relationship Id="rId17" Type="http://schemas.openxmlformats.org/officeDocument/2006/relationships/image" Target="../media/image331.wmf"/><Relationship Id="rId2" Type="http://schemas.openxmlformats.org/officeDocument/2006/relationships/image" Target="../media/image316.wmf"/><Relationship Id="rId16" Type="http://schemas.openxmlformats.org/officeDocument/2006/relationships/image" Target="../media/image330.wmf"/><Relationship Id="rId20" Type="http://schemas.openxmlformats.org/officeDocument/2006/relationships/image" Target="../media/image334.wmf"/><Relationship Id="rId1" Type="http://schemas.openxmlformats.org/officeDocument/2006/relationships/image" Target="../media/image73.wmf"/><Relationship Id="rId6" Type="http://schemas.openxmlformats.org/officeDocument/2006/relationships/image" Target="../media/image320.wmf"/><Relationship Id="rId11" Type="http://schemas.openxmlformats.org/officeDocument/2006/relationships/image" Target="../media/image325.wmf"/><Relationship Id="rId5" Type="http://schemas.openxmlformats.org/officeDocument/2006/relationships/image" Target="../media/image319.wmf"/><Relationship Id="rId15" Type="http://schemas.openxmlformats.org/officeDocument/2006/relationships/image" Target="../media/image329.wmf"/><Relationship Id="rId10" Type="http://schemas.openxmlformats.org/officeDocument/2006/relationships/image" Target="../media/image324.wmf"/><Relationship Id="rId19" Type="http://schemas.openxmlformats.org/officeDocument/2006/relationships/image" Target="../media/image333.wmf"/><Relationship Id="rId4" Type="http://schemas.openxmlformats.org/officeDocument/2006/relationships/image" Target="../media/image318.wmf"/><Relationship Id="rId9" Type="http://schemas.openxmlformats.org/officeDocument/2006/relationships/image" Target="../media/image323.wmf"/><Relationship Id="rId14" Type="http://schemas.openxmlformats.org/officeDocument/2006/relationships/image" Target="../media/image328.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336.wmf"/><Relationship Id="rId7" Type="http://schemas.openxmlformats.org/officeDocument/2006/relationships/image" Target="../media/image340.wmf"/><Relationship Id="rId2" Type="http://schemas.openxmlformats.org/officeDocument/2006/relationships/image" Target="../media/image335.wmf"/><Relationship Id="rId1" Type="http://schemas.openxmlformats.org/officeDocument/2006/relationships/image" Target="../media/image303.wmf"/><Relationship Id="rId6" Type="http://schemas.openxmlformats.org/officeDocument/2006/relationships/image" Target="../media/image339.wmf"/><Relationship Id="rId5" Type="http://schemas.openxmlformats.org/officeDocument/2006/relationships/image" Target="../media/image338.wmf"/><Relationship Id="rId4" Type="http://schemas.openxmlformats.org/officeDocument/2006/relationships/image" Target="../media/image337.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73.wmf"/><Relationship Id="rId5" Type="http://schemas.openxmlformats.org/officeDocument/2006/relationships/image" Target="../media/image339.wmf"/><Relationship Id="rId4" Type="http://schemas.openxmlformats.org/officeDocument/2006/relationships/image" Target="../media/image33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348.wmf"/><Relationship Id="rId1" Type="http://schemas.openxmlformats.org/officeDocument/2006/relationships/image" Target="../media/image347.wmf"/><Relationship Id="rId5" Type="http://schemas.openxmlformats.org/officeDocument/2006/relationships/image" Target="../media/image351.wmf"/><Relationship Id="rId4" Type="http://schemas.openxmlformats.org/officeDocument/2006/relationships/image" Target="../media/image350.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359.wmf"/><Relationship Id="rId3" Type="http://schemas.openxmlformats.org/officeDocument/2006/relationships/image" Target="../media/image354.wmf"/><Relationship Id="rId7" Type="http://schemas.openxmlformats.org/officeDocument/2006/relationships/image" Target="../media/image358.wmf"/><Relationship Id="rId2" Type="http://schemas.openxmlformats.org/officeDocument/2006/relationships/image" Target="../media/image353.wmf"/><Relationship Id="rId1" Type="http://schemas.openxmlformats.org/officeDocument/2006/relationships/image" Target="../media/image352.wmf"/><Relationship Id="rId6" Type="http://schemas.openxmlformats.org/officeDocument/2006/relationships/image" Target="../media/image357.wmf"/><Relationship Id="rId5" Type="http://schemas.openxmlformats.org/officeDocument/2006/relationships/image" Target="../media/image356.wmf"/><Relationship Id="rId4" Type="http://schemas.openxmlformats.org/officeDocument/2006/relationships/image" Target="../media/image355.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367.wmf"/><Relationship Id="rId13" Type="http://schemas.openxmlformats.org/officeDocument/2006/relationships/image" Target="../media/image372.wmf"/><Relationship Id="rId18" Type="http://schemas.openxmlformats.org/officeDocument/2006/relationships/image" Target="../media/image377.wmf"/><Relationship Id="rId3" Type="http://schemas.openxmlformats.org/officeDocument/2006/relationships/image" Target="../media/image362.wmf"/><Relationship Id="rId21" Type="http://schemas.openxmlformats.org/officeDocument/2006/relationships/image" Target="../media/image380.wmf"/><Relationship Id="rId7" Type="http://schemas.openxmlformats.org/officeDocument/2006/relationships/image" Target="../media/image366.wmf"/><Relationship Id="rId12" Type="http://schemas.openxmlformats.org/officeDocument/2006/relationships/image" Target="../media/image371.wmf"/><Relationship Id="rId17" Type="http://schemas.openxmlformats.org/officeDocument/2006/relationships/image" Target="../media/image376.wmf"/><Relationship Id="rId2" Type="http://schemas.openxmlformats.org/officeDocument/2006/relationships/image" Target="../media/image361.wmf"/><Relationship Id="rId16" Type="http://schemas.openxmlformats.org/officeDocument/2006/relationships/image" Target="../media/image375.wmf"/><Relationship Id="rId20" Type="http://schemas.openxmlformats.org/officeDocument/2006/relationships/image" Target="../media/image379.wmf"/><Relationship Id="rId1" Type="http://schemas.openxmlformats.org/officeDocument/2006/relationships/image" Target="../media/image360.wmf"/><Relationship Id="rId6" Type="http://schemas.openxmlformats.org/officeDocument/2006/relationships/image" Target="../media/image365.wmf"/><Relationship Id="rId11" Type="http://schemas.openxmlformats.org/officeDocument/2006/relationships/image" Target="../media/image370.wmf"/><Relationship Id="rId5" Type="http://schemas.openxmlformats.org/officeDocument/2006/relationships/image" Target="../media/image364.wmf"/><Relationship Id="rId15" Type="http://schemas.openxmlformats.org/officeDocument/2006/relationships/image" Target="../media/image374.wmf"/><Relationship Id="rId10" Type="http://schemas.openxmlformats.org/officeDocument/2006/relationships/image" Target="../media/image369.wmf"/><Relationship Id="rId19" Type="http://schemas.openxmlformats.org/officeDocument/2006/relationships/image" Target="../media/image378.wmf"/><Relationship Id="rId4" Type="http://schemas.openxmlformats.org/officeDocument/2006/relationships/image" Target="../media/image363.wmf"/><Relationship Id="rId9" Type="http://schemas.openxmlformats.org/officeDocument/2006/relationships/image" Target="../media/image368.wmf"/><Relationship Id="rId14" Type="http://schemas.openxmlformats.org/officeDocument/2006/relationships/image" Target="../media/image373.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83.wmf"/><Relationship Id="rId2" Type="http://schemas.openxmlformats.org/officeDocument/2006/relationships/image" Target="../media/image382.wmf"/><Relationship Id="rId1" Type="http://schemas.openxmlformats.org/officeDocument/2006/relationships/image" Target="../media/image381.wmf"/><Relationship Id="rId6" Type="http://schemas.openxmlformats.org/officeDocument/2006/relationships/image" Target="../media/image386.wmf"/><Relationship Id="rId5" Type="http://schemas.openxmlformats.org/officeDocument/2006/relationships/image" Target="../media/image385.wmf"/><Relationship Id="rId4" Type="http://schemas.openxmlformats.org/officeDocument/2006/relationships/image" Target="../media/image384.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89.wmf"/><Relationship Id="rId7" Type="http://schemas.openxmlformats.org/officeDocument/2006/relationships/image" Target="../media/image393.wmf"/><Relationship Id="rId2" Type="http://schemas.openxmlformats.org/officeDocument/2006/relationships/image" Target="../media/image388.wmf"/><Relationship Id="rId1" Type="http://schemas.openxmlformats.org/officeDocument/2006/relationships/image" Target="../media/image387.wmf"/><Relationship Id="rId6" Type="http://schemas.openxmlformats.org/officeDocument/2006/relationships/image" Target="../media/image392.wmf"/><Relationship Id="rId5" Type="http://schemas.openxmlformats.org/officeDocument/2006/relationships/image" Target="../media/image391.wmf"/><Relationship Id="rId4" Type="http://schemas.openxmlformats.org/officeDocument/2006/relationships/image" Target="../media/image390.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94.wmf"/><Relationship Id="rId7" Type="http://schemas.openxmlformats.org/officeDocument/2006/relationships/image" Target="../media/image397.wmf"/><Relationship Id="rId2" Type="http://schemas.openxmlformats.org/officeDocument/2006/relationships/image" Target="../media/image351.wmf"/><Relationship Id="rId1" Type="http://schemas.openxmlformats.org/officeDocument/2006/relationships/image" Target="../media/image349.wmf"/><Relationship Id="rId6" Type="http://schemas.openxmlformats.org/officeDocument/2006/relationships/image" Target="../media/image396.wmf"/><Relationship Id="rId5" Type="http://schemas.openxmlformats.org/officeDocument/2006/relationships/image" Target="../media/image395.wmf"/><Relationship Id="rId4" Type="http://schemas.openxmlformats.org/officeDocument/2006/relationships/image" Target="../media/image73.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405.wmf"/><Relationship Id="rId13" Type="http://schemas.openxmlformats.org/officeDocument/2006/relationships/image" Target="../media/image410.wmf"/><Relationship Id="rId3" Type="http://schemas.openxmlformats.org/officeDocument/2006/relationships/image" Target="../media/image400.wmf"/><Relationship Id="rId7" Type="http://schemas.openxmlformats.org/officeDocument/2006/relationships/image" Target="../media/image404.wmf"/><Relationship Id="rId12" Type="http://schemas.openxmlformats.org/officeDocument/2006/relationships/image" Target="../media/image409.wmf"/><Relationship Id="rId2" Type="http://schemas.openxmlformats.org/officeDocument/2006/relationships/image" Target="../media/image399.wmf"/><Relationship Id="rId1" Type="http://schemas.openxmlformats.org/officeDocument/2006/relationships/image" Target="../media/image398.wmf"/><Relationship Id="rId6" Type="http://schemas.openxmlformats.org/officeDocument/2006/relationships/image" Target="../media/image403.wmf"/><Relationship Id="rId11" Type="http://schemas.openxmlformats.org/officeDocument/2006/relationships/image" Target="../media/image408.wmf"/><Relationship Id="rId5" Type="http://schemas.openxmlformats.org/officeDocument/2006/relationships/image" Target="../media/image402.wmf"/><Relationship Id="rId10" Type="http://schemas.openxmlformats.org/officeDocument/2006/relationships/image" Target="../media/image407.wmf"/><Relationship Id="rId4" Type="http://schemas.openxmlformats.org/officeDocument/2006/relationships/image" Target="../media/image401.wmf"/><Relationship Id="rId9" Type="http://schemas.openxmlformats.org/officeDocument/2006/relationships/image" Target="../media/image406.wmf"/><Relationship Id="rId14" Type="http://schemas.openxmlformats.org/officeDocument/2006/relationships/image" Target="../media/image411.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414.wmf"/><Relationship Id="rId1" Type="http://schemas.openxmlformats.org/officeDocument/2006/relationships/image" Target="../media/image413.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417.wmf"/><Relationship Id="rId2" Type="http://schemas.openxmlformats.org/officeDocument/2006/relationships/image" Target="../media/image394.wmf"/><Relationship Id="rId1" Type="http://schemas.openxmlformats.org/officeDocument/2006/relationships/image" Target="../media/image386.wmf"/><Relationship Id="rId4" Type="http://schemas.openxmlformats.org/officeDocument/2006/relationships/image" Target="../media/image41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25.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423.wmf"/><Relationship Id="rId2" Type="http://schemas.openxmlformats.org/officeDocument/2006/relationships/image" Target="../media/image422.wmf"/><Relationship Id="rId1" Type="http://schemas.openxmlformats.org/officeDocument/2006/relationships/image" Target="../media/image421.w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431.wmf"/><Relationship Id="rId13" Type="http://schemas.openxmlformats.org/officeDocument/2006/relationships/image" Target="../media/image436.wmf"/><Relationship Id="rId3" Type="http://schemas.openxmlformats.org/officeDocument/2006/relationships/image" Target="../media/image426.wmf"/><Relationship Id="rId7" Type="http://schemas.openxmlformats.org/officeDocument/2006/relationships/image" Target="../media/image430.wmf"/><Relationship Id="rId12" Type="http://schemas.openxmlformats.org/officeDocument/2006/relationships/image" Target="../media/image435.wmf"/><Relationship Id="rId2" Type="http://schemas.openxmlformats.org/officeDocument/2006/relationships/image" Target="../media/image425.wmf"/><Relationship Id="rId16" Type="http://schemas.openxmlformats.org/officeDocument/2006/relationships/image" Target="../media/image439.wmf"/><Relationship Id="rId1" Type="http://schemas.openxmlformats.org/officeDocument/2006/relationships/image" Target="../media/image424.wmf"/><Relationship Id="rId6" Type="http://schemas.openxmlformats.org/officeDocument/2006/relationships/image" Target="../media/image429.wmf"/><Relationship Id="rId11" Type="http://schemas.openxmlformats.org/officeDocument/2006/relationships/image" Target="../media/image434.wmf"/><Relationship Id="rId5" Type="http://schemas.openxmlformats.org/officeDocument/2006/relationships/image" Target="../media/image428.wmf"/><Relationship Id="rId15" Type="http://schemas.openxmlformats.org/officeDocument/2006/relationships/image" Target="../media/image438.wmf"/><Relationship Id="rId10" Type="http://schemas.openxmlformats.org/officeDocument/2006/relationships/image" Target="../media/image433.wmf"/><Relationship Id="rId4" Type="http://schemas.openxmlformats.org/officeDocument/2006/relationships/image" Target="../media/image427.wmf"/><Relationship Id="rId9" Type="http://schemas.openxmlformats.org/officeDocument/2006/relationships/image" Target="../media/image432.wmf"/><Relationship Id="rId14" Type="http://schemas.openxmlformats.org/officeDocument/2006/relationships/image" Target="../media/image437.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49.wmf"/><Relationship Id="rId2" Type="http://schemas.openxmlformats.org/officeDocument/2006/relationships/image" Target="../media/image348.wmf"/><Relationship Id="rId1" Type="http://schemas.openxmlformats.org/officeDocument/2006/relationships/image" Target="../media/image347.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448.wmf"/><Relationship Id="rId13" Type="http://schemas.openxmlformats.org/officeDocument/2006/relationships/image" Target="../media/image453.wmf"/><Relationship Id="rId3" Type="http://schemas.openxmlformats.org/officeDocument/2006/relationships/image" Target="../media/image443.wmf"/><Relationship Id="rId7" Type="http://schemas.openxmlformats.org/officeDocument/2006/relationships/image" Target="../media/image447.wmf"/><Relationship Id="rId12" Type="http://schemas.openxmlformats.org/officeDocument/2006/relationships/image" Target="../media/image452.wmf"/><Relationship Id="rId2" Type="http://schemas.openxmlformats.org/officeDocument/2006/relationships/image" Target="../media/image442.wmf"/><Relationship Id="rId1" Type="http://schemas.openxmlformats.org/officeDocument/2006/relationships/image" Target="../media/image441.wmf"/><Relationship Id="rId6" Type="http://schemas.openxmlformats.org/officeDocument/2006/relationships/image" Target="../media/image446.wmf"/><Relationship Id="rId11" Type="http://schemas.openxmlformats.org/officeDocument/2006/relationships/image" Target="../media/image451.wmf"/><Relationship Id="rId5" Type="http://schemas.openxmlformats.org/officeDocument/2006/relationships/image" Target="../media/image445.wmf"/><Relationship Id="rId15" Type="http://schemas.openxmlformats.org/officeDocument/2006/relationships/image" Target="../media/image455.wmf"/><Relationship Id="rId10" Type="http://schemas.openxmlformats.org/officeDocument/2006/relationships/image" Target="../media/image450.wmf"/><Relationship Id="rId4" Type="http://schemas.openxmlformats.org/officeDocument/2006/relationships/image" Target="../media/image444.wmf"/><Relationship Id="rId9" Type="http://schemas.openxmlformats.org/officeDocument/2006/relationships/image" Target="../media/image449.wmf"/><Relationship Id="rId14" Type="http://schemas.openxmlformats.org/officeDocument/2006/relationships/image" Target="../media/image454.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463.wmf"/><Relationship Id="rId13" Type="http://schemas.openxmlformats.org/officeDocument/2006/relationships/image" Target="../media/image451.wmf"/><Relationship Id="rId18" Type="http://schemas.openxmlformats.org/officeDocument/2006/relationships/image" Target="../media/image467.wmf"/><Relationship Id="rId3" Type="http://schemas.openxmlformats.org/officeDocument/2006/relationships/image" Target="../media/image458.wmf"/><Relationship Id="rId21" Type="http://schemas.openxmlformats.org/officeDocument/2006/relationships/image" Target="../media/image469.wmf"/><Relationship Id="rId7" Type="http://schemas.openxmlformats.org/officeDocument/2006/relationships/image" Target="../media/image462.wmf"/><Relationship Id="rId12" Type="http://schemas.openxmlformats.org/officeDocument/2006/relationships/image" Target="../media/image450.wmf"/><Relationship Id="rId17" Type="http://schemas.openxmlformats.org/officeDocument/2006/relationships/image" Target="../media/image466.wmf"/><Relationship Id="rId25" Type="http://schemas.openxmlformats.org/officeDocument/2006/relationships/image" Target="../media/image473.wmf"/><Relationship Id="rId2" Type="http://schemas.openxmlformats.org/officeDocument/2006/relationships/image" Target="../media/image457.wmf"/><Relationship Id="rId16" Type="http://schemas.openxmlformats.org/officeDocument/2006/relationships/image" Target="../media/image465.wmf"/><Relationship Id="rId20" Type="http://schemas.openxmlformats.org/officeDocument/2006/relationships/image" Target="../media/image444.wmf"/><Relationship Id="rId1" Type="http://schemas.openxmlformats.org/officeDocument/2006/relationships/image" Target="../media/image456.wmf"/><Relationship Id="rId6" Type="http://schemas.openxmlformats.org/officeDocument/2006/relationships/image" Target="../media/image461.wmf"/><Relationship Id="rId11" Type="http://schemas.openxmlformats.org/officeDocument/2006/relationships/image" Target="../media/image449.wmf"/><Relationship Id="rId24" Type="http://schemas.openxmlformats.org/officeDocument/2006/relationships/image" Target="../media/image472.wmf"/><Relationship Id="rId5" Type="http://schemas.openxmlformats.org/officeDocument/2006/relationships/image" Target="../media/image460.wmf"/><Relationship Id="rId15" Type="http://schemas.openxmlformats.org/officeDocument/2006/relationships/image" Target="../media/image464.wmf"/><Relationship Id="rId23" Type="http://schemas.openxmlformats.org/officeDocument/2006/relationships/image" Target="../media/image471.wmf"/><Relationship Id="rId10" Type="http://schemas.openxmlformats.org/officeDocument/2006/relationships/image" Target="../media/image453.wmf"/><Relationship Id="rId19" Type="http://schemas.openxmlformats.org/officeDocument/2006/relationships/image" Target="../media/image468.wmf"/><Relationship Id="rId4" Type="http://schemas.openxmlformats.org/officeDocument/2006/relationships/image" Target="../media/image459.wmf"/><Relationship Id="rId9" Type="http://schemas.openxmlformats.org/officeDocument/2006/relationships/image" Target="../media/image452.wmf"/><Relationship Id="rId14" Type="http://schemas.openxmlformats.org/officeDocument/2006/relationships/image" Target="../media/image455.wmf"/><Relationship Id="rId22" Type="http://schemas.openxmlformats.org/officeDocument/2006/relationships/image" Target="../media/image470.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450.wmf"/><Relationship Id="rId3" Type="http://schemas.openxmlformats.org/officeDocument/2006/relationships/image" Target="../media/image462.wmf"/><Relationship Id="rId7" Type="http://schemas.openxmlformats.org/officeDocument/2006/relationships/image" Target="../media/image449.wmf"/><Relationship Id="rId2" Type="http://schemas.openxmlformats.org/officeDocument/2006/relationships/image" Target="../media/image470.wmf"/><Relationship Id="rId1" Type="http://schemas.openxmlformats.org/officeDocument/2006/relationships/image" Target="../media/image474.wmf"/><Relationship Id="rId6" Type="http://schemas.openxmlformats.org/officeDocument/2006/relationships/image" Target="../media/image453.wmf"/><Relationship Id="rId11" Type="http://schemas.openxmlformats.org/officeDocument/2006/relationships/image" Target="../media/image475.wmf"/><Relationship Id="rId5" Type="http://schemas.openxmlformats.org/officeDocument/2006/relationships/image" Target="../media/image452.wmf"/><Relationship Id="rId10" Type="http://schemas.openxmlformats.org/officeDocument/2006/relationships/image" Target="../media/image455.wmf"/><Relationship Id="rId4" Type="http://schemas.openxmlformats.org/officeDocument/2006/relationships/image" Target="../media/image463.wmf"/><Relationship Id="rId9" Type="http://schemas.openxmlformats.org/officeDocument/2006/relationships/image" Target="../media/image451.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450.wmf"/><Relationship Id="rId3" Type="http://schemas.openxmlformats.org/officeDocument/2006/relationships/image" Target="../media/image462.wmf"/><Relationship Id="rId7" Type="http://schemas.openxmlformats.org/officeDocument/2006/relationships/image" Target="../media/image449.wmf"/><Relationship Id="rId12" Type="http://schemas.openxmlformats.org/officeDocument/2006/relationships/image" Target="../media/image477.wmf"/><Relationship Id="rId2" Type="http://schemas.openxmlformats.org/officeDocument/2006/relationships/image" Target="../media/image470.wmf"/><Relationship Id="rId1" Type="http://schemas.openxmlformats.org/officeDocument/2006/relationships/image" Target="../media/image474.wmf"/><Relationship Id="rId6" Type="http://schemas.openxmlformats.org/officeDocument/2006/relationships/image" Target="../media/image453.wmf"/><Relationship Id="rId11" Type="http://schemas.openxmlformats.org/officeDocument/2006/relationships/image" Target="../media/image476.wmf"/><Relationship Id="rId5" Type="http://schemas.openxmlformats.org/officeDocument/2006/relationships/image" Target="../media/image452.wmf"/><Relationship Id="rId10" Type="http://schemas.openxmlformats.org/officeDocument/2006/relationships/image" Target="../media/image455.wmf"/><Relationship Id="rId4" Type="http://schemas.openxmlformats.org/officeDocument/2006/relationships/image" Target="../media/image463.wmf"/><Relationship Id="rId9" Type="http://schemas.openxmlformats.org/officeDocument/2006/relationships/image" Target="../media/image451.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480.wmf"/><Relationship Id="rId2" Type="http://schemas.openxmlformats.org/officeDocument/2006/relationships/image" Target="../media/image479.wmf"/><Relationship Id="rId1" Type="http://schemas.openxmlformats.org/officeDocument/2006/relationships/image" Target="../media/image478.wmf"/><Relationship Id="rId4" Type="http://schemas.openxmlformats.org/officeDocument/2006/relationships/image" Target="../media/image48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61.wmf"/><Relationship Id="rId18" Type="http://schemas.openxmlformats.org/officeDocument/2006/relationships/image" Target="../media/image66.wmf"/><Relationship Id="rId3" Type="http://schemas.openxmlformats.org/officeDocument/2006/relationships/image" Target="../media/image53.wmf"/><Relationship Id="rId7" Type="http://schemas.openxmlformats.org/officeDocument/2006/relationships/image" Target="../media/image26.wmf"/><Relationship Id="rId12" Type="http://schemas.openxmlformats.org/officeDocument/2006/relationships/image" Target="../media/image60.wmf"/><Relationship Id="rId17" Type="http://schemas.openxmlformats.org/officeDocument/2006/relationships/image" Target="../media/image65.wmf"/><Relationship Id="rId2" Type="http://schemas.openxmlformats.org/officeDocument/2006/relationships/image" Target="../media/image52.wmf"/><Relationship Id="rId16" Type="http://schemas.openxmlformats.org/officeDocument/2006/relationships/image" Target="../media/image64.wmf"/><Relationship Id="rId20" Type="http://schemas.openxmlformats.org/officeDocument/2006/relationships/image" Target="../media/image68.wmf"/><Relationship Id="rId1" Type="http://schemas.openxmlformats.org/officeDocument/2006/relationships/image" Target="../media/image51.wmf"/><Relationship Id="rId6" Type="http://schemas.openxmlformats.org/officeDocument/2006/relationships/image" Target="../media/image56.wmf"/><Relationship Id="rId11" Type="http://schemas.openxmlformats.org/officeDocument/2006/relationships/image" Target="../media/image59.wmf"/><Relationship Id="rId5" Type="http://schemas.openxmlformats.org/officeDocument/2006/relationships/image" Target="../media/image55.wmf"/><Relationship Id="rId15" Type="http://schemas.openxmlformats.org/officeDocument/2006/relationships/image" Target="../media/image63.wmf"/><Relationship Id="rId10" Type="http://schemas.openxmlformats.org/officeDocument/2006/relationships/image" Target="../media/image58.wmf"/><Relationship Id="rId19" Type="http://schemas.openxmlformats.org/officeDocument/2006/relationships/image" Target="../media/image67.wmf"/><Relationship Id="rId4" Type="http://schemas.openxmlformats.org/officeDocument/2006/relationships/image" Target="../media/image54.wmf"/><Relationship Id="rId9" Type="http://schemas.openxmlformats.org/officeDocument/2006/relationships/image" Target="../media/image57.wmf"/><Relationship Id="rId14"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160FC6-E8E5-4345-9FED-EC0E1B9641A8}" type="datetimeFigureOut">
              <a:rPr lang="en-GB" smtClean="0"/>
              <a:t>03/10/2019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C1FB9-9A6F-4A88-A5E8-4F91EA31374B}" type="slidenum">
              <a:rPr lang="en-GB" smtClean="0"/>
              <a:t>‹#›</a:t>
            </a:fld>
            <a:endParaRPr lang="en-GB"/>
          </a:p>
        </p:txBody>
      </p:sp>
    </p:spTree>
    <p:extLst>
      <p:ext uri="{BB962C8B-B14F-4D97-AF65-F5344CB8AC3E}">
        <p14:creationId xmlns:p14="http://schemas.microsoft.com/office/powerpoint/2010/main" val="3502447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2EC1FB9-9A6F-4A88-A5E8-4F91EA31374B}" type="slidenum">
              <a:rPr lang="en-GB" smtClean="0"/>
              <a:t>1</a:t>
            </a:fld>
            <a:endParaRPr lang="en-GB"/>
          </a:p>
        </p:txBody>
      </p:sp>
    </p:spTree>
    <p:extLst>
      <p:ext uri="{BB962C8B-B14F-4D97-AF65-F5344CB8AC3E}">
        <p14:creationId xmlns:p14="http://schemas.microsoft.com/office/powerpoint/2010/main" val="1455712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F1B19E8-A1E4-41D0-85BC-EE9349202B39}" type="datetime1">
              <a:rPr lang="en-GB" smtClean="0"/>
              <a:t>03/10/2019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1961020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A97932D-60DB-4449-BCC6-BDA074056C83}" type="datetime1">
              <a:rPr lang="en-GB" smtClean="0"/>
              <a:t>03/10/2019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167818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23EAE1D-0A6A-47DA-AAD6-35199446A90F}" type="datetime1">
              <a:rPr lang="en-GB" smtClean="0"/>
              <a:t>03/10/2019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1174469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A185B82-731B-45B3-969A-989D5C07AC35}" type="datetime1">
              <a:rPr lang="en-GB" smtClean="0"/>
              <a:t>03/10/2019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1401883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F16108-C5D1-469C-A944-522A919EBE13}" type="datetime1">
              <a:rPr lang="en-GB" smtClean="0"/>
              <a:t>03/10/2019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1929030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7208DE5-571D-4E6C-BAC7-AB7D56508054}" type="datetime1">
              <a:rPr lang="en-GB" smtClean="0"/>
              <a:t>03/10/2019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1342391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5FC0E71-C0A4-4057-AE0A-0109FEA81151}" type="datetime1">
              <a:rPr lang="en-GB" smtClean="0"/>
              <a:t>03/10/2019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814821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EB48943-BBD8-4690-80E4-D8C8C3804A82}" type="datetime1">
              <a:rPr lang="en-GB" smtClean="0"/>
              <a:t>03/10/2019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3826280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6F9297-AA7B-4368-85D5-67B92D989344}" type="datetime1">
              <a:rPr lang="en-GB" smtClean="0"/>
              <a:t>03/10/2019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54378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BC9D72-3A4B-4949-99C6-418819577A61}" type="datetime1">
              <a:rPr lang="en-GB" smtClean="0"/>
              <a:t>03/10/2019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85032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533C94-5891-404E-8A63-827BB67CFE35}" type="datetime1">
              <a:rPr lang="en-GB" smtClean="0"/>
              <a:t>03/10/2019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0222C57-82CF-4D8A-8DC1-229C0B8895A7}" type="slidenum">
              <a:rPr lang="en-GB" smtClean="0"/>
              <a:t>‹#›</a:t>
            </a:fld>
            <a:endParaRPr lang="en-GB"/>
          </a:p>
        </p:txBody>
      </p:sp>
    </p:spTree>
    <p:extLst>
      <p:ext uri="{BB962C8B-B14F-4D97-AF65-F5344CB8AC3E}">
        <p14:creationId xmlns:p14="http://schemas.microsoft.com/office/powerpoint/2010/main" val="262520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D05589-C7BF-4207-B8BA-4BB4ACFE126F}" type="datetime1">
              <a:rPr lang="en-GB" smtClean="0"/>
              <a:t>03/10/2019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222C57-82CF-4D8A-8DC1-229C0B8895A7}" type="slidenum">
              <a:rPr lang="en-GB" smtClean="0"/>
              <a:t>‹#›</a:t>
            </a:fld>
            <a:endParaRPr lang="en-GB"/>
          </a:p>
        </p:txBody>
      </p:sp>
    </p:spTree>
    <p:extLst>
      <p:ext uri="{BB962C8B-B14F-4D97-AF65-F5344CB8AC3E}">
        <p14:creationId xmlns:p14="http://schemas.microsoft.com/office/powerpoint/2010/main" val="3586381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399.wmf"/><Relationship Id="rId13" Type="http://schemas.openxmlformats.org/officeDocument/2006/relationships/oleObject" Target="../embeddings/oleObject479.bin"/><Relationship Id="rId18" Type="http://schemas.openxmlformats.org/officeDocument/2006/relationships/image" Target="../media/image404.wmf"/><Relationship Id="rId26" Type="http://schemas.openxmlformats.org/officeDocument/2006/relationships/image" Target="../media/image408.wmf"/><Relationship Id="rId3" Type="http://schemas.openxmlformats.org/officeDocument/2006/relationships/image" Target="../media/image2.jpeg"/><Relationship Id="rId21" Type="http://schemas.openxmlformats.org/officeDocument/2006/relationships/oleObject" Target="../embeddings/oleObject483.bin"/><Relationship Id="rId7" Type="http://schemas.openxmlformats.org/officeDocument/2006/relationships/oleObject" Target="../embeddings/oleObject476.bin"/><Relationship Id="rId12" Type="http://schemas.openxmlformats.org/officeDocument/2006/relationships/image" Target="../media/image401.wmf"/><Relationship Id="rId17" Type="http://schemas.openxmlformats.org/officeDocument/2006/relationships/oleObject" Target="../embeddings/oleObject481.bin"/><Relationship Id="rId25" Type="http://schemas.openxmlformats.org/officeDocument/2006/relationships/oleObject" Target="../embeddings/oleObject485.bin"/><Relationship Id="rId33" Type="http://schemas.openxmlformats.org/officeDocument/2006/relationships/image" Target="../media/image412.png"/><Relationship Id="rId2" Type="http://schemas.openxmlformats.org/officeDocument/2006/relationships/slideLayout" Target="../slideLayouts/slideLayout2.xml"/><Relationship Id="rId16" Type="http://schemas.openxmlformats.org/officeDocument/2006/relationships/image" Target="../media/image403.wmf"/><Relationship Id="rId20" Type="http://schemas.openxmlformats.org/officeDocument/2006/relationships/image" Target="../media/image405.wmf"/><Relationship Id="rId29" Type="http://schemas.openxmlformats.org/officeDocument/2006/relationships/oleObject" Target="../embeddings/oleObject487.bin"/><Relationship Id="rId1" Type="http://schemas.openxmlformats.org/officeDocument/2006/relationships/vmlDrawing" Target="../drawings/vmlDrawing67.vml"/><Relationship Id="rId6" Type="http://schemas.openxmlformats.org/officeDocument/2006/relationships/image" Target="../media/image398.wmf"/><Relationship Id="rId11" Type="http://schemas.openxmlformats.org/officeDocument/2006/relationships/oleObject" Target="../embeddings/oleObject478.bin"/><Relationship Id="rId24" Type="http://schemas.openxmlformats.org/officeDocument/2006/relationships/image" Target="../media/image407.wmf"/><Relationship Id="rId32" Type="http://schemas.openxmlformats.org/officeDocument/2006/relationships/image" Target="../media/image411.wmf"/><Relationship Id="rId5" Type="http://schemas.openxmlformats.org/officeDocument/2006/relationships/oleObject" Target="../embeddings/oleObject475.bin"/><Relationship Id="rId15" Type="http://schemas.openxmlformats.org/officeDocument/2006/relationships/oleObject" Target="../embeddings/oleObject480.bin"/><Relationship Id="rId23" Type="http://schemas.openxmlformats.org/officeDocument/2006/relationships/oleObject" Target="../embeddings/oleObject484.bin"/><Relationship Id="rId28" Type="http://schemas.openxmlformats.org/officeDocument/2006/relationships/image" Target="../media/image409.wmf"/><Relationship Id="rId10" Type="http://schemas.openxmlformats.org/officeDocument/2006/relationships/image" Target="../media/image400.wmf"/><Relationship Id="rId19" Type="http://schemas.openxmlformats.org/officeDocument/2006/relationships/oleObject" Target="../embeddings/oleObject482.bin"/><Relationship Id="rId31" Type="http://schemas.openxmlformats.org/officeDocument/2006/relationships/oleObject" Target="../embeddings/oleObject488.bin"/><Relationship Id="rId4" Type="http://schemas.openxmlformats.org/officeDocument/2006/relationships/hyperlink" Target="https://antoinesavine.files.wordpress.com/2018/12/poulsen-2018-wilmott.pdf" TargetMode="External"/><Relationship Id="rId9" Type="http://schemas.openxmlformats.org/officeDocument/2006/relationships/oleObject" Target="../embeddings/oleObject477.bin"/><Relationship Id="rId14" Type="http://schemas.openxmlformats.org/officeDocument/2006/relationships/image" Target="../media/image402.wmf"/><Relationship Id="rId22" Type="http://schemas.openxmlformats.org/officeDocument/2006/relationships/image" Target="../media/image406.wmf"/><Relationship Id="rId27" Type="http://schemas.openxmlformats.org/officeDocument/2006/relationships/oleObject" Target="../embeddings/oleObject486.bin"/><Relationship Id="rId30" Type="http://schemas.openxmlformats.org/officeDocument/2006/relationships/image" Target="../media/image410.w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490.bin"/><Relationship Id="rId3" Type="http://schemas.openxmlformats.org/officeDocument/2006/relationships/image" Target="../media/image2.jpeg"/><Relationship Id="rId7" Type="http://schemas.openxmlformats.org/officeDocument/2006/relationships/image" Target="../media/image413.wmf"/><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489.bin"/><Relationship Id="rId5" Type="http://schemas.openxmlformats.org/officeDocument/2006/relationships/image" Target="../media/image415.png"/><Relationship Id="rId10" Type="http://schemas.openxmlformats.org/officeDocument/2006/relationships/image" Target="../media/image416.png"/><Relationship Id="rId4" Type="http://schemas.openxmlformats.org/officeDocument/2006/relationships/hyperlink" Target="https://www.slideshare.net/AntoineSavine/stabilise-risks-of-discontinuous-payoffs-with-fuzzy-logic" TargetMode="External"/><Relationship Id="rId9" Type="http://schemas.openxmlformats.org/officeDocument/2006/relationships/image" Target="../media/image414.w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493.bin"/><Relationship Id="rId13" Type="http://schemas.openxmlformats.org/officeDocument/2006/relationships/image" Target="../media/image418.wmf"/><Relationship Id="rId3" Type="http://schemas.openxmlformats.org/officeDocument/2006/relationships/image" Target="../media/image2.jpeg"/><Relationship Id="rId7" Type="http://schemas.openxmlformats.org/officeDocument/2006/relationships/image" Target="../media/image394.wmf"/><Relationship Id="rId12" Type="http://schemas.openxmlformats.org/officeDocument/2006/relationships/oleObject" Target="../embeddings/oleObject494.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oleObject" Target="../embeddings/oleObject492.bin"/><Relationship Id="rId11" Type="http://schemas.openxmlformats.org/officeDocument/2006/relationships/image" Target="../media/image420.png"/><Relationship Id="rId5" Type="http://schemas.openxmlformats.org/officeDocument/2006/relationships/image" Target="../media/image386.wmf"/><Relationship Id="rId10" Type="http://schemas.openxmlformats.org/officeDocument/2006/relationships/image" Target="../media/image419.png"/><Relationship Id="rId4" Type="http://schemas.openxmlformats.org/officeDocument/2006/relationships/oleObject" Target="../embeddings/oleObject491.bin"/><Relationship Id="rId9" Type="http://schemas.openxmlformats.org/officeDocument/2006/relationships/image" Target="../media/image417.wmf"/><Relationship Id="rId14" Type="http://schemas.openxmlformats.org/officeDocument/2006/relationships/oleObject" Target="../embeddings/oleObject495.bin"/></Relationships>
</file>

<file path=ppt/slides/_rels/slide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github.com/asavine"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498.bin"/><Relationship Id="rId3" Type="http://schemas.openxmlformats.org/officeDocument/2006/relationships/image" Target="../media/image2.jpeg"/><Relationship Id="rId7" Type="http://schemas.openxmlformats.org/officeDocument/2006/relationships/image" Target="../media/image422.wmf"/><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oleObject" Target="../embeddings/oleObject497.bin"/><Relationship Id="rId5" Type="http://schemas.openxmlformats.org/officeDocument/2006/relationships/image" Target="../media/image421.wmf"/><Relationship Id="rId4" Type="http://schemas.openxmlformats.org/officeDocument/2006/relationships/oleObject" Target="../embeddings/oleObject496.bin"/><Relationship Id="rId9" Type="http://schemas.openxmlformats.org/officeDocument/2006/relationships/image" Target="../media/image423.wmf"/></Relationships>
</file>

<file path=ppt/slides/_rels/slide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501.bin"/><Relationship Id="rId13" Type="http://schemas.openxmlformats.org/officeDocument/2006/relationships/image" Target="../media/image428.wmf"/><Relationship Id="rId18" Type="http://schemas.openxmlformats.org/officeDocument/2006/relationships/oleObject" Target="../embeddings/oleObject506.bin"/><Relationship Id="rId26" Type="http://schemas.openxmlformats.org/officeDocument/2006/relationships/oleObject" Target="../embeddings/oleObject510.bin"/><Relationship Id="rId3" Type="http://schemas.openxmlformats.org/officeDocument/2006/relationships/image" Target="../media/image2.jpeg"/><Relationship Id="rId21" Type="http://schemas.openxmlformats.org/officeDocument/2006/relationships/image" Target="../media/image432.wmf"/><Relationship Id="rId34" Type="http://schemas.openxmlformats.org/officeDocument/2006/relationships/image" Target="../media/image440.png"/><Relationship Id="rId7" Type="http://schemas.openxmlformats.org/officeDocument/2006/relationships/image" Target="../media/image425.wmf"/><Relationship Id="rId12" Type="http://schemas.openxmlformats.org/officeDocument/2006/relationships/oleObject" Target="../embeddings/oleObject503.bin"/><Relationship Id="rId17" Type="http://schemas.openxmlformats.org/officeDocument/2006/relationships/image" Target="../media/image430.wmf"/><Relationship Id="rId25" Type="http://schemas.openxmlformats.org/officeDocument/2006/relationships/image" Target="../media/image434.wmf"/><Relationship Id="rId33" Type="http://schemas.openxmlformats.org/officeDocument/2006/relationships/image" Target="../media/image438.wmf"/><Relationship Id="rId2" Type="http://schemas.openxmlformats.org/officeDocument/2006/relationships/slideLayout" Target="../slideLayouts/slideLayout2.xml"/><Relationship Id="rId16" Type="http://schemas.openxmlformats.org/officeDocument/2006/relationships/oleObject" Target="../embeddings/oleObject505.bin"/><Relationship Id="rId20" Type="http://schemas.openxmlformats.org/officeDocument/2006/relationships/oleObject" Target="../embeddings/oleObject507.bin"/><Relationship Id="rId29" Type="http://schemas.openxmlformats.org/officeDocument/2006/relationships/image" Target="../media/image436.wmf"/><Relationship Id="rId1" Type="http://schemas.openxmlformats.org/officeDocument/2006/relationships/vmlDrawing" Target="../drawings/vmlDrawing71.vml"/><Relationship Id="rId6" Type="http://schemas.openxmlformats.org/officeDocument/2006/relationships/oleObject" Target="../embeddings/oleObject500.bin"/><Relationship Id="rId11" Type="http://schemas.openxmlformats.org/officeDocument/2006/relationships/image" Target="../media/image427.wmf"/><Relationship Id="rId24" Type="http://schemas.openxmlformats.org/officeDocument/2006/relationships/oleObject" Target="../embeddings/oleObject509.bin"/><Relationship Id="rId32" Type="http://schemas.openxmlformats.org/officeDocument/2006/relationships/oleObject" Target="../embeddings/oleObject513.bin"/><Relationship Id="rId5" Type="http://schemas.openxmlformats.org/officeDocument/2006/relationships/image" Target="../media/image424.wmf"/><Relationship Id="rId15" Type="http://schemas.openxmlformats.org/officeDocument/2006/relationships/image" Target="../media/image429.wmf"/><Relationship Id="rId23" Type="http://schemas.openxmlformats.org/officeDocument/2006/relationships/image" Target="../media/image433.wmf"/><Relationship Id="rId28" Type="http://schemas.openxmlformats.org/officeDocument/2006/relationships/oleObject" Target="../embeddings/oleObject511.bin"/><Relationship Id="rId36" Type="http://schemas.openxmlformats.org/officeDocument/2006/relationships/image" Target="../media/image439.wmf"/><Relationship Id="rId10" Type="http://schemas.openxmlformats.org/officeDocument/2006/relationships/oleObject" Target="../embeddings/oleObject502.bin"/><Relationship Id="rId19" Type="http://schemas.openxmlformats.org/officeDocument/2006/relationships/image" Target="../media/image431.wmf"/><Relationship Id="rId31" Type="http://schemas.openxmlformats.org/officeDocument/2006/relationships/image" Target="../media/image437.wmf"/><Relationship Id="rId4" Type="http://schemas.openxmlformats.org/officeDocument/2006/relationships/oleObject" Target="../embeddings/oleObject499.bin"/><Relationship Id="rId9" Type="http://schemas.openxmlformats.org/officeDocument/2006/relationships/image" Target="../media/image426.wmf"/><Relationship Id="rId14" Type="http://schemas.openxmlformats.org/officeDocument/2006/relationships/oleObject" Target="../embeddings/oleObject504.bin"/><Relationship Id="rId22" Type="http://schemas.openxmlformats.org/officeDocument/2006/relationships/oleObject" Target="../embeddings/oleObject508.bin"/><Relationship Id="rId27" Type="http://schemas.openxmlformats.org/officeDocument/2006/relationships/image" Target="../media/image435.wmf"/><Relationship Id="rId30" Type="http://schemas.openxmlformats.org/officeDocument/2006/relationships/oleObject" Target="../embeddings/oleObject512.bin"/><Relationship Id="rId35" Type="http://schemas.openxmlformats.org/officeDocument/2006/relationships/oleObject" Target="../embeddings/oleObject514.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517.bin"/><Relationship Id="rId3" Type="http://schemas.openxmlformats.org/officeDocument/2006/relationships/image" Target="../media/image2.jpeg"/><Relationship Id="rId7" Type="http://schemas.openxmlformats.org/officeDocument/2006/relationships/image" Target="../media/image348.wmf"/><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oleObject" Target="../embeddings/oleObject516.bin"/><Relationship Id="rId5" Type="http://schemas.openxmlformats.org/officeDocument/2006/relationships/image" Target="../media/image347.wmf"/><Relationship Id="rId4" Type="http://schemas.openxmlformats.org/officeDocument/2006/relationships/oleObject" Target="../embeddings/oleObject515.bin"/><Relationship Id="rId9" Type="http://schemas.openxmlformats.org/officeDocument/2006/relationships/image" Target="../media/image349.wmf"/></Relationships>
</file>

<file path=ppt/slides/_rels/slide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520.bin"/><Relationship Id="rId13" Type="http://schemas.openxmlformats.org/officeDocument/2006/relationships/image" Target="../media/image445.wmf"/><Relationship Id="rId18" Type="http://schemas.openxmlformats.org/officeDocument/2006/relationships/oleObject" Target="../embeddings/oleObject525.bin"/><Relationship Id="rId26" Type="http://schemas.openxmlformats.org/officeDocument/2006/relationships/oleObject" Target="../embeddings/oleObject529.bin"/><Relationship Id="rId3" Type="http://schemas.openxmlformats.org/officeDocument/2006/relationships/image" Target="../media/image2.jpeg"/><Relationship Id="rId21" Type="http://schemas.openxmlformats.org/officeDocument/2006/relationships/image" Target="../media/image449.wmf"/><Relationship Id="rId7" Type="http://schemas.openxmlformats.org/officeDocument/2006/relationships/image" Target="../media/image442.wmf"/><Relationship Id="rId12" Type="http://schemas.openxmlformats.org/officeDocument/2006/relationships/oleObject" Target="../embeddings/oleObject522.bin"/><Relationship Id="rId17" Type="http://schemas.openxmlformats.org/officeDocument/2006/relationships/image" Target="../media/image447.wmf"/><Relationship Id="rId25" Type="http://schemas.openxmlformats.org/officeDocument/2006/relationships/image" Target="../media/image451.wmf"/><Relationship Id="rId33" Type="http://schemas.openxmlformats.org/officeDocument/2006/relationships/image" Target="../media/image455.wmf"/><Relationship Id="rId2" Type="http://schemas.openxmlformats.org/officeDocument/2006/relationships/slideLayout" Target="../slideLayouts/slideLayout2.xml"/><Relationship Id="rId16" Type="http://schemas.openxmlformats.org/officeDocument/2006/relationships/oleObject" Target="../embeddings/oleObject524.bin"/><Relationship Id="rId20" Type="http://schemas.openxmlformats.org/officeDocument/2006/relationships/oleObject" Target="../embeddings/oleObject526.bin"/><Relationship Id="rId29" Type="http://schemas.openxmlformats.org/officeDocument/2006/relationships/image" Target="../media/image453.wmf"/><Relationship Id="rId1" Type="http://schemas.openxmlformats.org/officeDocument/2006/relationships/vmlDrawing" Target="../drawings/vmlDrawing73.vml"/><Relationship Id="rId6" Type="http://schemas.openxmlformats.org/officeDocument/2006/relationships/oleObject" Target="../embeddings/oleObject519.bin"/><Relationship Id="rId11" Type="http://schemas.openxmlformats.org/officeDocument/2006/relationships/image" Target="../media/image444.wmf"/><Relationship Id="rId24" Type="http://schemas.openxmlformats.org/officeDocument/2006/relationships/oleObject" Target="../embeddings/oleObject528.bin"/><Relationship Id="rId32" Type="http://schemas.openxmlformats.org/officeDocument/2006/relationships/oleObject" Target="../embeddings/oleObject532.bin"/><Relationship Id="rId5" Type="http://schemas.openxmlformats.org/officeDocument/2006/relationships/image" Target="../media/image441.wmf"/><Relationship Id="rId15" Type="http://schemas.openxmlformats.org/officeDocument/2006/relationships/image" Target="../media/image446.wmf"/><Relationship Id="rId23" Type="http://schemas.openxmlformats.org/officeDocument/2006/relationships/image" Target="../media/image450.wmf"/><Relationship Id="rId28" Type="http://schemas.openxmlformats.org/officeDocument/2006/relationships/oleObject" Target="../embeddings/oleObject530.bin"/><Relationship Id="rId10" Type="http://schemas.openxmlformats.org/officeDocument/2006/relationships/oleObject" Target="../embeddings/oleObject521.bin"/><Relationship Id="rId19" Type="http://schemas.openxmlformats.org/officeDocument/2006/relationships/image" Target="../media/image448.wmf"/><Relationship Id="rId31" Type="http://schemas.openxmlformats.org/officeDocument/2006/relationships/image" Target="../media/image454.wmf"/><Relationship Id="rId4" Type="http://schemas.openxmlformats.org/officeDocument/2006/relationships/oleObject" Target="../embeddings/oleObject518.bin"/><Relationship Id="rId9" Type="http://schemas.openxmlformats.org/officeDocument/2006/relationships/image" Target="../media/image443.wmf"/><Relationship Id="rId14" Type="http://schemas.openxmlformats.org/officeDocument/2006/relationships/oleObject" Target="../embeddings/oleObject523.bin"/><Relationship Id="rId22" Type="http://schemas.openxmlformats.org/officeDocument/2006/relationships/oleObject" Target="../embeddings/oleObject527.bin"/><Relationship Id="rId27" Type="http://schemas.openxmlformats.org/officeDocument/2006/relationships/image" Target="../media/image452.wmf"/><Relationship Id="rId30" Type="http://schemas.openxmlformats.org/officeDocument/2006/relationships/oleObject" Target="../embeddings/oleObject531.bin"/></Relationships>
</file>

<file path=ppt/slides/_rels/slide127.xml.rels><?xml version="1.0" encoding="UTF-8" standalone="yes"?>
<Relationships xmlns="http://schemas.openxmlformats.org/package/2006/relationships"><Relationship Id="rId13" Type="http://schemas.openxmlformats.org/officeDocument/2006/relationships/image" Target="../media/image460.wmf"/><Relationship Id="rId18" Type="http://schemas.openxmlformats.org/officeDocument/2006/relationships/oleObject" Target="../embeddings/oleObject540.bin"/><Relationship Id="rId26" Type="http://schemas.openxmlformats.org/officeDocument/2006/relationships/oleObject" Target="../embeddings/oleObject544.bin"/><Relationship Id="rId39" Type="http://schemas.openxmlformats.org/officeDocument/2006/relationships/image" Target="../media/image467.wmf"/><Relationship Id="rId3" Type="http://schemas.openxmlformats.org/officeDocument/2006/relationships/image" Target="../media/image2.jpeg"/><Relationship Id="rId21" Type="http://schemas.openxmlformats.org/officeDocument/2006/relationships/image" Target="../media/image452.wmf"/><Relationship Id="rId34" Type="http://schemas.openxmlformats.org/officeDocument/2006/relationships/oleObject" Target="../embeddings/oleObject548.bin"/><Relationship Id="rId42" Type="http://schemas.openxmlformats.org/officeDocument/2006/relationships/oleObject" Target="../embeddings/oleObject552.bin"/><Relationship Id="rId47" Type="http://schemas.openxmlformats.org/officeDocument/2006/relationships/image" Target="../media/image470.wmf"/><Relationship Id="rId50" Type="http://schemas.openxmlformats.org/officeDocument/2006/relationships/oleObject" Target="../embeddings/oleObject556.bin"/><Relationship Id="rId7" Type="http://schemas.openxmlformats.org/officeDocument/2006/relationships/image" Target="../media/image457.wmf"/><Relationship Id="rId12" Type="http://schemas.openxmlformats.org/officeDocument/2006/relationships/oleObject" Target="../embeddings/oleObject537.bin"/><Relationship Id="rId17" Type="http://schemas.openxmlformats.org/officeDocument/2006/relationships/image" Target="../media/image462.wmf"/><Relationship Id="rId25" Type="http://schemas.openxmlformats.org/officeDocument/2006/relationships/image" Target="../media/image449.wmf"/><Relationship Id="rId33" Type="http://schemas.openxmlformats.org/officeDocument/2006/relationships/image" Target="../media/image464.wmf"/><Relationship Id="rId38" Type="http://schemas.openxmlformats.org/officeDocument/2006/relationships/oleObject" Target="../embeddings/oleObject550.bin"/><Relationship Id="rId46" Type="http://schemas.openxmlformats.org/officeDocument/2006/relationships/oleObject" Target="../embeddings/oleObject554.bin"/><Relationship Id="rId2" Type="http://schemas.openxmlformats.org/officeDocument/2006/relationships/slideLayout" Target="../slideLayouts/slideLayout2.xml"/><Relationship Id="rId16" Type="http://schemas.openxmlformats.org/officeDocument/2006/relationships/oleObject" Target="../embeddings/oleObject539.bin"/><Relationship Id="rId20" Type="http://schemas.openxmlformats.org/officeDocument/2006/relationships/oleObject" Target="../embeddings/oleObject541.bin"/><Relationship Id="rId29" Type="http://schemas.openxmlformats.org/officeDocument/2006/relationships/image" Target="../media/image451.wmf"/><Relationship Id="rId41" Type="http://schemas.openxmlformats.org/officeDocument/2006/relationships/image" Target="../media/image468.wmf"/><Relationship Id="rId1" Type="http://schemas.openxmlformats.org/officeDocument/2006/relationships/vmlDrawing" Target="../drawings/vmlDrawing74.vml"/><Relationship Id="rId6" Type="http://schemas.openxmlformats.org/officeDocument/2006/relationships/oleObject" Target="../embeddings/oleObject534.bin"/><Relationship Id="rId11" Type="http://schemas.openxmlformats.org/officeDocument/2006/relationships/image" Target="../media/image459.wmf"/><Relationship Id="rId24" Type="http://schemas.openxmlformats.org/officeDocument/2006/relationships/oleObject" Target="../embeddings/oleObject543.bin"/><Relationship Id="rId32" Type="http://schemas.openxmlformats.org/officeDocument/2006/relationships/oleObject" Target="../embeddings/oleObject547.bin"/><Relationship Id="rId37" Type="http://schemas.openxmlformats.org/officeDocument/2006/relationships/image" Target="../media/image466.wmf"/><Relationship Id="rId40" Type="http://schemas.openxmlformats.org/officeDocument/2006/relationships/oleObject" Target="../embeddings/oleObject551.bin"/><Relationship Id="rId45" Type="http://schemas.openxmlformats.org/officeDocument/2006/relationships/image" Target="../media/image469.wmf"/><Relationship Id="rId53" Type="http://schemas.openxmlformats.org/officeDocument/2006/relationships/image" Target="../media/image473.wmf"/><Relationship Id="rId5" Type="http://schemas.openxmlformats.org/officeDocument/2006/relationships/image" Target="../media/image456.wmf"/><Relationship Id="rId15" Type="http://schemas.openxmlformats.org/officeDocument/2006/relationships/image" Target="../media/image461.wmf"/><Relationship Id="rId23" Type="http://schemas.openxmlformats.org/officeDocument/2006/relationships/image" Target="../media/image453.wmf"/><Relationship Id="rId28" Type="http://schemas.openxmlformats.org/officeDocument/2006/relationships/oleObject" Target="../embeddings/oleObject545.bin"/><Relationship Id="rId36" Type="http://schemas.openxmlformats.org/officeDocument/2006/relationships/oleObject" Target="../embeddings/oleObject549.bin"/><Relationship Id="rId49" Type="http://schemas.openxmlformats.org/officeDocument/2006/relationships/image" Target="../media/image471.wmf"/><Relationship Id="rId10" Type="http://schemas.openxmlformats.org/officeDocument/2006/relationships/oleObject" Target="../embeddings/oleObject536.bin"/><Relationship Id="rId19" Type="http://schemas.openxmlformats.org/officeDocument/2006/relationships/image" Target="../media/image463.wmf"/><Relationship Id="rId31" Type="http://schemas.openxmlformats.org/officeDocument/2006/relationships/image" Target="../media/image455.wmf"/><Relationship Id="rId44" Type="http://schemas.openxmlformats.org/officeDocument/2006/relationships/oleObject" Target="../embeddings/oleObject553.bin"/><Relationship Id="rId52" Type="http://schemas.openxmlformats.org/officeDocument/2006/relationships/oleObject" Target="../embeddings/oleObject557.bin"/><Relationship Id="rId4" Type="http://schemas.openxmlformats.org/officeDocument/2006/relationships/oleObject" Target="../embeddings/oleObject533.bin"/><Relationship Id="rId9" Type="http://schemas.openxmlformats.org/officeDocument/2006/relationships/image" Target="../media/image458.wmf"/><Relationship Id="rId14" Type="http://schemas.openxmlformats.org/officeDocument/2006/relationships/oleObject" Target="../embeddings/oleObject538.bin"/><Relationship Id="rId22" Type="http://schemas.openxmlformats.org/officeDocument/2006/relationships/oleObject" Target="../embeddings/oleObject542.bin"/><Relationship Id="rId27" Type="http://schemas.openxmlformats.org/officeDocument/2006/relationships/image" Target="../media/image450.wmf"/><Relationship Id="rId30" Type="http://schemas.openxmlformats.org/officeDocument/2006/relationships/oleObject" Target="../embeddings/oleObject546.bin"/><Relationship Id="rId35" Type="http://schemas.openxmlformats.org/officeDocument/2006/relationships/image" Target="../media/image465.wmf"/><Relationship Id="rId43" Type="http://schemas.openxmlformats.org/officeDocument/2006/relationships/image" Target="../media/image444.wmf"/><Relationship Id="rId48" Type="http://schemas.openxmlformats.org/officeDocument/2006/relationships/oleObject" Target="../embeddings/oleObject555.bin"/><Relationship Id="rId8" Type="http://schemas.openxmlformats.org/officeDocument/2006/relationships/oleObject" Target="../embeddings/oleObject535.bin"/><Relationship Id="rId51" Type="http://schemas.openxmlformats.org/officeDocument/2006/relationships/image" Target="../media/image472.wmf"/></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560.bin"/><Relationship Id="rId13" Type="http://schemas.openxmlformats.org/officeDocument/2006/relationships/image" Target="../media/image463.wmf"/><Relationship Id="rId18" Type="http://schemas.openxmlformats.org/officeDocument/2006/relationships/oleObject" Target="../embeddings/oleObject566.bin"/><Relationship Id="rId26" Type="http://schemas.openxmlformats.org/officeDocument/2006/relationships/oleObject" Target="../embeddings/oleObject570.bin"/><Relationship Id="rId3" Type="http://schemas.openxmlformats.org/officeDocument/2006/relationships/image" Target="../media/image2.jpeg"/><Relationship Id="rId21" Type="http://schemas.openxmlformats.org/officeDocument/2006/relationships/image" Target="../media/image450.wmf"/><Relationship Id="rId7" Type="http://schemas.openxmlformats.org/officeDocument/2006/relationships/image" Target="../media/image470.wmf"/><Relationship Id="rId12" Type="http://schemas.openxmlformats.org/officeDocument/2006/relationships/oleObject" Target="../embeddings/oleObject563.bin"/><Relationship Id="rId17" Type="http://schemas.openxmlformats.org/officeDocument/2006/relationships/image" Target="../media/image453.wmf"/><Relationship Id="rId25" Type="http://schemas.openxmlformats.org/officeDocument/2006/relationships/image" Target="../media/image455.wmf"/><Relationship Id="rId2" Type="http://schemas.openxmlformats.org/officeDocument/2006/relationships/slideLayout" Target="../slideLayouts/slideLayout2.xml"/><Relationship Id="rId16" Type="http://schemas.openxmlformats.org/officeDocument/2006/relationships/oleObject" Target="../embeddings/oleObject565.bin"/><Relationship Id="rId20" Type="http://schemas.openxmlformats.org/officeDocument/2006/relationships/oleObject" Target="../embeddings/oleObject567.bin"/><Relationship Id="rId1" Type="http://schemas.openxmlformats.org/officeDocument/2006/relationships/vmlDrawing" Target="../drawings/vmlDrawing75.vml"/><Relationship Id="rId6" Type="http://schemas.openxmlformats.org/officeDocument/2006/relationships/oleObject" Target="../embeddings/oleObject559.bin"/><Relationship Id="rId11" Type="http://schemas.openxmlformats.org/officeDocument/2006/relationships/image" Target="../media/image462.wmf"/><Relationship Id="rId24" Type="http://schemas.openxmlformats.org/officeDocument/2006/relationships/oleObject" Target="../embeddings/oleObject569.bin"/><Relationship Id="rId5" Type="http://schemas.openxmlformats.org/officeDocument/2006/relationships/image" Target="../media/image474.wmf"/><Relationship Id="rId15" Type="http://schemas.openxmlformats.org/officeDocument/2006/relationships/image" Target="../media/image452.wmf"/><Relationship Id="rId23" Type="http://schemas.openxmlformats.org/officeDocument/2006/relationships/image" Target="../media/image451.wmf"/><Relationship Id="rId28" Type="http://schemas.openxmlformats.org/officeDocument/2006/relationships/oleObject" Target="../embeddings/oleObject571.bin"/><Relationship Id="rId10" Type="http://schemas.openxmlformats.org/officeDocument/2006/relationships/oleObject" Target="../embeddings/oleObject562.bin"/><Relationship Id="rId19" Type="http://schemas.openxmlformats.org/officeDocument/2006/relationships/image" Target="../media/image449.wmf"/><Relationship Id="rId4" Type="http://schemas.openxmlformats.org/officeDocument/2006/relationships/oleObject" Target="../embeddings/oleObject558.bin"/><Relationship Id="rId9" Type="http://schemas.openxmlformats.org/officeDocument/2006/relationships/oleObject" Target="../embeddings/oleObject561.bin"/><Relationship Id="rId14" Type="http://schemas.openxmlformats.org/officeDocument/2006/relationships/oleObject" Target="../embeddings/oleObject564.bin"/><Relationship Id="rId22" Type="http://schemas.openxmlformats.org/officeDocument/2006/relationships/oleObject" Target="../embeddings/oleObject568.bin"/><Relationship Id="rId27" Type="http://schemas.openxmlformats.org/officeDocument/2006/relationships/image" Target="../media/image475.wmf"/></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574.bin"/><Relationship Id="rId13" Type="http://schemas.openxmlformats.org/officeDocument/2006/relationships/image" Target="../media/image452.wmf"/><Relationship Id="rId18" Type="http://schemas.openxmlformats.org/officeDocument/2006/relationships/oleObject" Target="../embeddings/oleObject579.bin"/><Relationship Id="rId26" Type="http://schemas.openxmlformats.org/officeDocument/2006/relationships/oleObject" Target="../embeddings/oleObject583.bin"/><Relationship Id="rId3" Type="http://schemas.openxmlformats.org/officeDocument/2006/relationships/image" Target="../media/image2.jpeg"/><Relationship Id="rId21" Type="http://schemas.openxmlformats.org/officeDocument/2006/relationships/image" Target="../media/image451.wmf"/><Relationship Id="rId7" Type="http://schemas.openxmlformats.org/officeDocument/2006/relationships/image" Target="../media/image470.wmf"/><Relationship Id="rId12" Type="http://schemas.openxmlformats.org/officeDocument/2006/relationships/oleObject" Target="../embeddings/oleObject576.bin"/><Relationship Id="rId17" Type="http://schemas.openxmlformats.org/officeDocument/2006/relationships/image" Target="../media/image449.wmf"/><Relationship Id="rId25" Type="http://schemas.openxmlformats.org/officeDocument/2006/relationships/image" Target="../media/image476.wmf"/><Relationship Id="rId2" Type="http://schemas.openxmlformats.org/officeDocument/2006/relationships/slideLayout" Target="../slideLayouts/slideLayout2.xml"/><Relationship Id="rId16" Type="http://schemas.openxmlformats.org/officeDocument/2006/relationships/oleObject" Target="../embeddings/oleObject578.bin"/><Relationship Id="rId20" Type="http://schemas.openxmlformats.org/officeDocument/2006/relationships/oleObject" Target="../embeddings/oleObject580.bin"/><Relationship Id="rId1" Type="http://schemas.openxmlformats.org/officeDocument/2006/relationships/vmlDrawing" Target="../drawings/vmlDrawing76.vml"/><Relationship Id="rId6" Type="http://schemas.openxmlformats.org/officeDocument/2006/relationships/oleObject" Target="../embeddings/oleObject573.bin"/><Relationship Id="rId11" Type="http://schemas.openxmlformats.org/officeDocument/2006/relationships/image" Target="../media/image463.wmf"/><Relationship Id="rId24" Type="http://schemas.openxmlformats.org/officeDocument/2006/relationships/oleObject" Target="../embeddings/oleObject582.bin"/><Relationship Id="rId5" Type="http://schemas.openxmlformats.org/officeDocument/2006/relationships/image" Target="../media/image474.wmf"/><Relationship Id="rId15" Type="http://schemas.openxmlformats.org/officeDocument/2006/relationships/image" Target="../media/image453.wmf"/><Relationship Id="rId23" Type="http://schemas.openxmlformats.org/officeDocument/2006/relationships/image" Target="../media/image455.wmf"/><Relationship Id="rId10" Type="http://schemas.openxmlformats.org/officeDocument/2006/relationships/oleObject" Target="../embeddings/oleObject575.bin"/><Relationship Id="rId19" Type="http://schemas.openxmlformats.org/officeDocument/2006/relationships/image" Target="../media/image450.wmf"/><Relationship Id="rId4" Type="http://schemas.openxmlformats.org/officeDocument/2006/relationships/oleObject" Target="../embeddings/oleObject572.bin"/><Relationship Id="rId9" Type="http://schemas.openxmlformats.org/officeDocument/2006/relationships/image" Target="../media/image462.wmf"/><Relationship Id="rId14" Type="http://schemas.openxmlformats.org/officeDocument/2006/relationships/oleObject" Target="../embeddings/oleObject577.bin"/><Relationship Id="rId22" Type="http://schemas.openxmlformats.org/officeDocument/2006/relationships/oleObject" Target="../embeddings/oleObject581.bin"/><Relationship Id="rId27" Type="http://schemas.openxmlformats.org/officeDocument/2006/relationships/image" Target="../media/image477.wmf"/></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586.bin"/><Relationship Id="rId3" Type="http://schemas.openxmlformats.org/officeDocument/2006/relationships/image" Target="../media/image2.jpeg"/><Relationship Id="rId7" Type="http://schemas.openxmlformats.org/officeDocument/2006/relationships/image" Target="../media/image479.wmf"/><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oleObject" Target="../embeddings/oleObject585.bin"/><Relationship Id="rId11" Type="http://schemas.openxmlformats.org/officeDocument/2006/relationships/image" Target="../media/image481.wmf"/><Relationship Id="rId5" Type="http://schemas.openxmlformats.org/officeDocument/2006/relationships/image" Target="../media/image478.wmf"/><Relationship Id="rId10" Type="http://schemas.openxmlformats.org/officeDocument/2006/relationships/oleObject" Target="../embeddings/oleObject587.bin"/><Relationship Id="rId4" Type="http://schemas.openxmlformats.org/officeDocument/2006/relationships/oleObject" Target="../embeddings/oleObject584.bin"/><Relationship Id="rId9" Type="http://schemas.openxmlformats.org/officeDocument/2006/relationships/image" Target="../media/image480.wmf"/></Relationships>
</file>

<file path=ppt/slides/_rels/slide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www.slideshare.net/AntoineSavine/stabilise-risks-of-discontinuous-payoffs-with-fuzzy-logic"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8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GitHub.com/aSavine/compFinance"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sites.google.com/view/antoinesavine-compFinLecture" TargetMode="External"/><Relationship Id="rId4" Type="http://schemas.openxmlformats.org/officeDocument/2006/relationships/image" Target="../media/image14.jpeg"/></Relationships>
</file>

<file path=ppt/slides/_rels/slide150.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github.com/asavine" TargetMode="External"/><Relationship Id="rId2" Type="http://schemas.openxmlformats.org/officeDocument/2006/relationships/hyperlink" Target="http://github.com/asavine/CompFinance/Intro2AADinMachineLearningAndFinance.pdf" TargetMode="External"/><Relationship Id="rId1" Type="http://schemas.openxmlformats.org/officeDocument/2006/relationships/slideLayout" Target="../slideLayouts/slideLayout2.xml"/><Relationship Id="rId4" Type="http://schemas.openxmlformats.org/officeDocument/2006/relationships/hyperlink" Target="https://www.amazon.com/dp/1119539455"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github.com/asavine/CompFinance"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2.jpeg"/><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hyperlink" Target="https://medium.com/@antoine_savine/sobol-sequence-explained-188f422b246b"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sites.google.com/view/antoinesavine-compFinLectur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github.com/asavine/CompFinance"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8.wmf"/><Relationship Id="rId18" Type="http://schemas.openxmlformats.org/officeDocument/2006/relationships/oleObject" Target="../embeddings/oleObject19.bin"/><Relationship Id="rId26" Type="http://schemas.openxmlformats.org/officeDocument/2006/relationships/image" Target="../media/image33.wmf"/><Relationship Id="rId3" Type="http://schemas.openxmlformats.org/officeDocument/2006/relationships/image" Target="../media/image2.jpeg"/><Relationship Id="rId21" Type="http://schemas.openxmlformats.org/officeDocument/2006/relationships/oleObject" Target="../embeddings/oleObject21.bin"/><Relationship Id="rId7" Type="http://schemas.openxmlformats.org/officeDocument/2006/relationships/image" Target="../media/image25.wmf"/><Relationship Id="rId12" Type="http://schemas.openxmlformats.org/officeDocument/2006/relationships/oleObject" Target="../embeddings/oleObject15.bin"/><Relationship Id="rId17" Type="http://schemas.openxmlformats.org/officeDocument/2006/relationships/oleObject" Target="../embeddings/oleObject18.bin"/><Relationship Id="rId25"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oleObject" Target="../embeddings/oleObject17.bin"/><Relationship Id="rId20" Type="http://schemas.openxmlformats.org/officeDocument/2006/relationships/image" Target="../media/image30.wmf"/><Relationship Id="rId29" Type="http://schemas.openxmlformats.org/officeDocument/2006/relationships/image" Target="../media/image34.wmf"/><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image" Target="../media/image27.wmf"/><Relationship Id="rId24" Type="http://schemas.openxmlformats.org/officeDocument/2006/relationships/image" Target="../media/image32.wmf"/><Relationship Id="rId32" Type="http://schemas.openxmlformats.org/officeDocument/2006/relationships/image" Target="../media/image35.wmf"/><Relationship Id="rId5" Type="http://schemas.openxmlformats.org/officeDocument/2006/relationships/image" Target="../media/image24.wmf"/><Relationship Id="rId15" Type="http://schemas.openxmlformats.org/officeDocument/2006/relationships/image" Target="../media/image29.wmf"/><Relationship Id="rId23" Type="http://schemas.openxmlformats.org/officeDocument/2006/relationships/oleObject" Target="../embeddings/oleObject22.bin"/><Relationship Id="rId28" Type="http://schemas.openxmlformats.org/officeDocument/2006/relationships/oleObject" Target="../embeddings/oleObject25.bin"/><Relationship Id="rId10" Type="http://schemas.openxmlformats.org/officeDocument/2006/relationships/oleObject" Target="../embeddings/oleObject14.bin"/><Relationship Id="rId19" Type="http://schemas.openxmlformats.org/officeDocument/2006/relationships/oleObject" Target="../embeddings/oleObject20.bin"/><Relationship Id="rId31" Type="http://schemas.openxmlformats.org/officeDocument/2006/relationships/oleObject" Target="../embeddings/oleObject27.bin"/><Relationship Id="rId4" Type="http://schemas.openxmlformats.org/officeDocument/2006/relationships/oleObject" Target="../embeddings/oleObject11.bin"/><Relationship Id="rId9" Type="http://schemas.openxmlformats.org/officeDocument/2006/relationships/image" Target="../media/image26.wmf"/><Relationship Id="rId14" Type="http://schemas.openxmlformats.org/officeDocument/2006/relationships/oleObject" Target="../embeddings/oleObject16.bin"/><Relationship Id="rId22" Type="http://schemas.openxmlformats.org/officeDocument/2006/relationships/image" Target="../media/image31.wmf"/><Relationship Id="rId27" Type="http://schemas.openxmlformats.org/officeDocument/2006/relationships/oleObject" Target="../embeddings/oleObject24.bin"/><Relationship Id="rId30" Type="http://schemas.openxmlformats.org/officeDocument/2006/relationships/oleObject" Target="../embeddings/oleObject26.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39.wmf"/><Relationship Id="rId3" Type="http://schemas.openxmlformats.org/officeDocument/2006/relationships/image" Target="../media/image2.jpeg"/><Relationship Id="rId7" Type="http://schemas.openxmlformats.org/officeDocument/2006/relationships/image" Target="../media/image36.wmf"/><Relationship Id="rId12"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8.bin"/><Relationship Id="rId11" Type="http://schemas.openxmlformats.org/officeDocument/2006/relationships/image" Target="../media/image38.wmf"/><Relationship Id="rId5" Type="http://schemas.openxmlformats.org/officeDocument/2006/relationships/image" Target="../media/image40.jpeg"/><Relationship Id="rId10" Type="http://schemas.openxmlformats.org/officeDocument/2006/relationships/oleObject" Target="../embeddings/oleObject30.bin"/><Relationship Id="rId4" Type="http://schemas.openxmlformats.org/officeDocument/2006/relationships/hyperlink" Target="http://cs229.stanford.edu/syllabus.html" TargetMode="External"/><Relationship Id="rId9" Type="http://schemas.openxmlformats.org/officeDocument/2006/relationships/image" Target="../media/image37.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44.wmf"/><Relationship Id="rId3" Type="http://schemas.openxmlformats.org/officeDocument/2006/relationships/image" Target="../media/image2.jpeg"/><Relationship Id="rId7" Type="http://schemas.openxmlformats.org/officeDocument/2006/relationships/image" Target="../media/image41.wmf"/><Relationship Id="rId12" Type="http://schemas.openxmlformats.org/officeDocument/2006/relationships/oleObject" Target="../embeddings/oleObject36.bin"/><Relationship Id="rId17" Type="http://schemas.openxmlformats.org/officeDocument/2006/relationships/image" Target="../media/image46.wmf"/><Relationship Id="rId2" Type="http://schemas.openxmlformats.org/officeDocument/2006/relationships/slideLayout" Target="../slideLayouts/slideLayout2.xml"/><Relationship Id="rId16" Type="http://schemas.openxmlformats.org/officeDocument/2006/relationships/oleObject" Target="../embeddings/oleObject38.bin"/><Relationship Id="rId1" Type="http://schemas.openxmlformats.org/officeDocument/2006/relationships/vmlDrawing" Target="../drawings/vmlDrawing7.vml"/><Relationship Id="rId6" Type="http://schemas.openxmlformats.org/officeDocument/2006/relationships/oleObject" Target="../embeddings/oleObject33.bin"/><Relationship Id="rId11" Type="http://schemas.openxmlformats.org/officeDocument/2006/relationships/image" Target="../media/image43.wmf"/><Relationship Id="rId5" Type="http://schemas.openxmlformats.org/officeDocument/2006/relationships/image" Target="../media/image25.wmf"/><Relationship Id="rId15" Type="http://schemas.openxmlformats.org/officeDocument/2006/relationships/image" Target="../media/image45.w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42.wmf"/><Relationship Id="rId14" Type="http://schemas.openxmlformats.org/officeDocument/2006/relationships/oleObject" Target="../embeddings/oleObject37.bin"/></Relationships>
</file>

<file path=ppt/slides/_rels/slide26.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2.jpeg"/><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7.wmf"/><Relationship Id="rId11" Type="http://schemas.openxmlformats.org/officeDocument/2006/relationships/image" Target="../media/image50.png"/><Relationship Id="rId5" Type="http://schemas.openxmlformats.org/officeDocument/2006/relationships/oleObject" Target="../embeddings/oleObject39.bin"/><Relationship Id="rId10" Type="http://schemas.openxmlformats.org/officeDocument/2006/relationships/image" Target="../media/image49.wmf"/><Relationship Id="rId4" Type="http://schemas.openxmlformats.org/officeDocument/2006/relationships/hyperlink" Target="http://github.com/asavine/CompFinance" TargetMode="External"/><Relationship Id="rId9" Type="http://schemas.openxmlformats.org/officeDocument/2006/relationships/oleObject" Target="../embeddings/oleObject41.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5.wmf"/><Relationship Id="rId18" Type="http://schemas.openxmlformats.org/officeDocument/2006/relationships/oleObject" Target="../embeddings/oleObject49.bin"/><Relationship Id="rId26" Type="http://schemas.openxmlformats.org/officeDocument/2006/relationships/image" Target="../media/image59.wmf"/><Relationship Id="rId39" Type="http://schemas.openxmlformats.org/officeDocument/2006/relationships/oleObject" Target="../embeddings/oleObject60.bin"/><Relationship Id="rId3" Type="http://schemas.openxmlformats.org/officeDocument/2006/relationships/image" Target="../media/image2.jpeg"/><Relationship Id="rId21" Type="http://schemas.openxmlformats.org/officeDocument/2006/relationships/image" Target="../media/image57.wmf"/><Relationship Id="rId34" Type="http://schemas.openxmlformats.org/officeDocument/2006/relationships/image" Target="../media/image63.wmf"/><Relationship Id="rId42" Type="http://schemas.openxmlformats.org/officeDocument/2006/relationships/image" Target="../media/image67.wmf"/><Relationship Id="rId7" Type="http://schemas.openxmlformats.org/officeDocument/2006/relationships/image" Target="../media/image52.wmf"/><Relationship Id="rId12" Type="http://schemas.openxmlformats.org/officeDocument/2006/relationships/oleObject" Target="../embeddings/oleObject46.bin"/><Relationship Id="rId17" Type="http://schemas.openxmlformats.org/officeDocument/2006/relationships/image" Target="../media/image26.wmf"/><Relationship Id="rId25" Type="http://schemas.openxmlformats.org/officeDocument/2006/relationships/oleObject" Target="../embeddings/oleObject53.bin"/><Relationship Id="rId33" Type="http://schemas.openxmlformats.org/officeDocument/2006/relationships/oleObject" Target="../embeddings/oleObject57.bin"/><Relationship Id="rId38" Type="http://schemas.openxmlformats.org/officeDocument/2006/relationships/image" Target="../media/image65.wmf"/><Relationship Id="rId2" Type="http://schemas.openxmlformats.org/officeDocument/2006/relationships/slideLayout" Target="../slideLayouts/slideLayout2.xml"/><Relationship Id="rId16" Type="http://schemas.openxmlformats.org/officeDocument/2006/relationships/oleObject" Target="../embeddings/oleObject48.bin"/><Relationship Id="rId20" Type="http://schemas.openxmlformats.org/officeDocument/2006/relationships/oleObject" Target="../embeddings/oleObject50.bin"/><Relationship Id="rId29" Type="http://schemas.openxmlformats.org/officeDocument/2006/relationships/oleObject" Target="../embeddings/oleObject55.bin"/><Relationship Id="rId41" Type="http://schemas.openxmlformats.org/officeDocument/2006/relationships/oleObject" Target="../embeddings/oleObject61.bin"/><Relationship Id="rId1" Type="http://schemas.openxmlformats.org/officeDocument/2006/relationships/vmlDrawing" Target="../drawings/vmlDrawing9.vml"/><Relationship Id="rId6" Type="http://schemas.openxmlformats.org/officeDocument/2006/relationships/oleObject" Target="../embeddings/oleObject43.bin"/><Relationship Id="rId11" Type="http://schemas.openxmlformats.org/officeDocument/2006/relationships/image" Target="../media/image54.wmf"/><Relationship Id="rId24" Type="http://schemas.openxmlformats.org/officeDocument/2006/relationships/image" Target="../media/image58.wmf"/><Relationship Id="rId32" Type="http://schemas.openxmlformats.org/officeDocument/2006/relationships/image" Target="../media/image62.wmf"/><Relationship Id="rId37" Type="http://schemas.openxmlformats.org/officeDocument/2006/relationships/oleObject" Target="../embeddings/oleObject59.bin"/><Relationship Id="rId40" Type="http://schemas.openxmlformats.org/officeDocument/2006/relationships/image" Target="../media/image66.wmf"/><Relationship Id="rId45" Type="http://schemas.openxmlformats.org/officeDocument/2006/relationships/oleObject" Target="../embeddings/oleObject63.bin"/><Relationship Id="rId5" Type="http://schemas.openxmlformats.org/officeDocument/2006/relationships/image" Target="../media/image51.wmf"/><Relationship Id="rId15" Type="http://schemas.openxmlformats.org/officeDocument/2006/relationships/image" Target="../media/image56.wmf"/><Relationship Id="rId23" Type="http://schemas.openxmlformats.org/officeDocument/2006/relationships/oleObject" Target="../embeddings/oleObject52.bin"/><Relationship Id="rId28" Type="http://schemas.openxmlformats.org/officeDocument/2006/relationships/image" Target="../media/image60.wmf"/><Relationship Id="rId36" Type="http://schemas.openxmlformats.org/officeDocument/2006/relationships/image" Target="../media/image64.wmf"/><Relationship Id="rId10" Type="http://schemas.openxmlformats.org/officeDocument/2006/relationships/oleObject" Target="../embeddings/oleObject45.bin"/><Relationship Id="rId19" Type="http://schemas.openxmlformats.org/officeDocument/2006/relationships/image" Target="../media/image27.wmf"/><Relationship Id="rId31" Type="http://schemas.openxmlformats.org/officeDocument/2006/relationships/oleObject" Target="../embeddings/oleObject56.bin"/><Relationship Id="rId44" Type="http://schemas.openxmlformats.org/officeDocument/2006/relationships/image" Target="../media/image68.wmf"/><Relationship Id="rId4" Type="http://schemas.openxmlformats.org/officeDocument/2006/relationships/oleObject" Target="../embeddings/oleObject42.bin"/><Relationship Id="rId9" Type="http://schemas.openxmlformats.org/officeDocument/2006/relationships/image" Target="../media/image53.wmf"/><Relationship Id="rId14" Type="http://schemas.openxmlformats.org/officeDocument/2006/relationships/oleObject" Target="../embeddings/oleObject47.bin"/><Relationship Id="rId22" Type="http://schemas.openxmlformats.org/officeDocument/2006/relationships/oleObject" Target="../embeddings/oleObject51.bin"/><Relationship Id="rId27" Type="http://schemas.openxmlformats.org/officeDocument/2006/relationships/oleObject" Target="../embeddings/oleObject54.bin"/><Relationship Id="rId30" Type="http://schemas.openxmlformats.org/officeDocument/2006/relationships/image" Target="../media/image61.wmf"/><Relationship Id="rId35" Type="http://schemas.openxmlformats.org/officeDocument/2006/relationships/oleObject" Target="../embeddings/oleObject58.bin"/><Relationship Id="rId43" Type="http://schemas.openxmlformats.org/officeDocument/2006/relationships/oleObject" Target="../embeddings/oleObject62.bin"/></Relationships>
</file>

<file path=ppt/slides/_rels/slide28.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image" Target="../media/image2.jpeg"/><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1.png"/><Relationship Id="rId5" Type="http://schemas.openxmlformats.org/officeDocument/2006/relationships/image" Target="../media/image50.png"/><Relationship Id="rId10" Type="http://schemas.openxmlformats.org/officeDocument/2006/relationships/image" Target="../media/image70.wmf"/><Relationship Id="rId4" Type="http://schemas.openxmlformats.org/officeDocument/2006/relationships/hyperlink" Target="http://github.com/asavine/CompFinance" TargetMode="External"/><Relationship Id="rId9" Type="http://schemas.openxmlformats.org/officeDocument/2006/relationships/oleObject" Target="../embeddings/oleObject65.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8.bin"/><Relationship Id="rId13" Type="http://schemas.openxmlformats.org/officeDocument/2006/relationships/image" Target="../media/image76.wmf"/><Relationship Id="rId3" Type="http://schemas.openxmlformats.org/officeDocument/2006/relationships/image" Target="../media/image2.jpeg"/><Relationship Id="rId7" Type="http://schemas.openxmlformats.org/officeDocument/2006/relationships/image" Target="../media/image73.wmf"/><Relationship Id="rId12"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67.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69.bin"/><Relationship Id="rId4" Type="http://schemas.openxmlformats.org/officeDocument/2006/relationships/oleObject" Target="../embeddings/oleObject66.bin"/><Relationship Id="rId9" Type="http://schemas.openxmlformats.org/officeDocument/2006/relationships/image" Target="../media/image74.wmf"/><Relationship Id="rId14" Type="http://schemas.openxmlformats.org/officeDocument/2006/relationships/oleObject" Target="../embeddings/oleObject71.bin"/></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73.wmf"/><Relationship Id="rId4" Type="http://schemas.openxmlformats.org/officeDocument/2006/relationships/oleObject" Target="../embeddings/oleObject72.bin"/></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3.wmf"/><Relationship Id="rId5" Type="http://schemas.openxmlformats.org/officeDocument/2006/relationships/oleObject" Target="../embeddings/oleObject73.bin"/><Relationship Id="rId4" Type="http://schemas.openxmlformats.org/officeDocument/2006/relationships/hyperlink" Target="https://www.quora.com/Does-neural-network-generalize-better-if-it-is-trained-on-a-larger-training-data-set-Are-there-any-scientific-papers-showing-it/answer/Antoine-Savine-1" TargetMode="External"/></Relationships>
</file>

<file path=ppt/slides/_rels/slide32.xml.rels><?xml version="1.0" encoding="UTF-8" standalone="yes"?>
<Relationships xmlns="http://schemas.openxmlformats.org/package/2006/relationships"><Relationship Id="rId13" Type="http://schemas.openxmlformats.org/officeDocument/2006/relationships/image" Target="../media/image55.wmf"/><Relationship Id="rId18" Type="http://schemas.openxmlformats.org/officeDocument/2006/relationships/oleObject" Target="../embeddings/oleObject81.bin"/><Relationship Id="rId26" Type="http://schemas.openxmlformats.org/officeDocument/2006/relationships/oleObject" Target="../embeddings/oleObject85.bin"/><Relationship Id="rId39" Type="http://schemas.openxmlformats.org/officeDocument/2006/relationships/oleObject" Target="../embeddings/oleObject94.bin"/><Relationship Id="rId3" Type="http://schemas.openxmlformats.org/officeDocument/2006/relationships/image" Target="../media/image2.jpeg"/><Relationship Id="rId21" Type="http://schemas.openxmlformats.org/officeDocument/2006/relationships/image" Target="../media/image82.wmf"/><Relationship Id="rId34" Type="http://schemas.openxmlformats.org/officeDocument/2006/relationships/oleObject" Target="../embeddings/oleObject90.bin"/><Relationship Id="rId42" Type="http://schemas.openxmlformats.org/officeDocument/2006/relationships/oleObject" Target="../embeddings/oleObject96.bin"/><Relationship Id="rId47" Type="http://schemas.openxmlformats.org/officeDocument/2006/relationships/image" Target="../media/image92.wmf"/><Relationship Id="rId50" Type="http://schemas.openxmlformats.org/officeDocument/2006/relationships/oleObject" Target="../embeddings/oleObject100.bin"/><Relationship Id="rId7" Type="http://schemas.openxmlformats.org/officeDocument/2006/relationships/image" Target="../media/image26.wmf"/><Relationship Id="rId12" Type="http://schemas.openxmlformats.org/officeDocument/2006/relationships/oleObject" Target="../embeddings/oleObject78.bin"/><Relationship Id="rId17" Type="http://schemas.openxmlformats.org/officeDocument/2006/relationships/image" Target="../media/image80.wmf"/><Relationship Id="rId25" Type="http://schemas.openxmlformats.org/officeDocument/2006/relationships/image" Target="../media/image84.wmf"/><Relationship Id="rId33" Type="http://schemas.openxmlformats.org/officeDocument/2006/relationships/oleObject" Target="../embeddings/oleObject89.bin"/><Relationship Id="rId38" Type="http://schemas.openxmlformats.org/officeDocument/2006/relationships/image" Target="../media/image88.wmf"/><Relationship Id="rId46" Type="http://schemas.openxmlformats.org/officeDocument/2006/relationships/oleObject" Target="../embeddings/oleObject98.bin"/><Relationship Id="rId2" Type="http://schemas.openxmlformats.org/officeDocument/2006/relationships/slideLayout" Target="../slideLayouts/slideLayout2.xml"/><Relationship Id="rId16" Type="http://schemas.openxmlformats.org/officeDocument/2006/relationships/oleObject" Target="../embeddings/oleObject80.bin"/><Relationship Id="rId20" Type="http://schemas.openxmlformats.org/officeDocument/2006/relationships/oleObject" Target="../embeddings/oleObject82.bin"/><Relationship Id="rId29" Type="http://schemas.openxmlformats.org/officeDocument/2006/relationships/image" Target="../media/image86.wmf"/><Relationship Id="rId41" Type="http://schemas.openxmlformats.org/officeDocument/2006/relationships/image" Target="../media/image89.wmf"/><Relationship Id="rId1" Type="http://schemas.openxmlformats.org/officeDocument/2006/relationships/vmlDrawing" Target="../drawings/vmlDrawing14.vml"/><Relationship Id="rId6" Type="http://schemas.openxmlformats.org/officeDocument/2006/relationships/oleObject" Target="../embeddings/oleObject75.bin"/><Relationship Id="rId11" Type="http://schemas.openxmlformats.org/officeDocument/2006/relationships/image" Target="../media/image57.wmf"/><Relationship Id="rId24" Type="http://schemas.openxmlformats.org/officeDocument/2006/relationships/oleObject" Target="../embeddings/oleObject84.bin"/><Relationship Id="rId32" Type="http://schemas.openxmlformats.org/officeDocument/2006/relationships/oleObject" Target="../embeddings/oleObject88.bin"/><Relationship Id="rId37" Type="http://schemas.openxmlformats.org/officeDocument/2006/relationships/oleObject" Target="../embeddings/oleObject93.bin"/><Relationship Id="rId40" Type="http://schemas.openxmlformats.org/officeDocument/2006/relationships/oleObject" Target="../embeddings/oleObject95.bin"/><Relationship Id="rId45" Type="http://schemas.openxmlformats.org/officeDocument/2006/relationships/image" Target="../media/image91.wmf"/><Relationship Id="rId5" Type="http://schemas.openxmlformats.org/officeDocument/2006/relationships/image" Target="../media/image73.wmf"/><Relationship Id="rId15" Type="http://schemas.openxmlformats.org/officeDocument/2006/relationships/image" Target="../media/image79.wmf"/><Relationship Id="rId23" Type="http://schemas.openxmlformats.org/officeDocument/2006/relationships/image" Target="../media/image83.wmf"/><Relationship Id="rId28" Type="http://schemas.openxmlformats.org/officeDocument/2006/relationships/oleObject" Target="../embeddings/oleObject86.bin"/><Relationship Id="rId36" Type="http://schemas.openxmlformats.org/officeDocument/2006/relationships/oleObject" Target="../embeddings/oleObject92.bin"/><Relationship Id="rId49" Type="http://schemas.openxmlformats.org/officeDocument/2006/relationships/image" Target="../media/image93.wmf"/><Relationship Id="rId10" Type="http://schemas.openxmlformats.org/officeDocument/2006/relationships/oleObject" Target="../embeddings/oleObject77.bin"/><Relationship Id="rId19" Type="http://schemas.openxmlformats.org/officeDocument/2006/relationships/image" Target="../media/image81.wmf"/><Relationship Id="rId31" Type="http://schemas.openxmlformats.org/officeDocument/2006/relationships/image" Target="../media/image87.wmf"/><Relationship Id="rId44" Type="http://schemas.openxmlformats.org/officeDocument/2006/relationships/oleObject" Target="../embeddings/oleObject97.bin"/><Relationship Id="rId4" Type="http://schemas.openxmlformats.org/officeDocument/2006/relationships/oleObject" Target="../embeddings/oleObject74.bin"/><Relationship Id="rId9" Type="http://schemas.openxmlformats.org/officeDocument/2006/relationships/image" Target="../media/image27.wmf"/><Relationship Id="rId14" Type="http://schemas.openxmlformats.org/officeDocument/2006/relationships/oleObject" Target="../embeddings/oleObject79.bin"/><Relationship Id="rId22" Type="http://schemas.openxmlformats.org/officeDocument/2006/relationships/oleObject" Target="../embeddings/oleObject83.bin"/><Relationship Id="rId27" Type="http://schemas.openxmlformats.org/officeDocument/2006/relationships/image" Target="../media/image85.wmf"/><Relationship Id="rId30" Type="http://schemas.openxmlformats.org/officeDocument/2006/relationships/oleObject" Target="../embeddings/oleObject87.bin"/><Relationship Id="rId35" Type="http://schemas.openxmlformats.org/officeDocument/2006/relationships/oleObject" Target="../embeddings/oleObject91.bin"/><Relationship Id="rId43" Type="http://schemas.openxmlformats.org/officeDocument/2006/relationships/image" Target="../media/image90.wmf"/><Relationship Id="rId48" Type="http://schemas.openxmlformats.org/officeDocument/2006/relationships/oleObject" Target="../embeddings/oleObject99.bin"/><Relationship Id="rId8" Type="http://schemas.openxmlformats.org/officeDocument/2006/relationships/oleObject" Target="../embeddings/oleObject76.bin"/><Relationship Id="rId51" Type="http://schemas.openxmlformats.org/officeDocument/2006/relationships/image" Target="../media/image94.wmf"/></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102.bin"/><Relationship Id="rId5" Type="http://schemas.openxmlformats.org/officeDocument/2006/relationships/image" Target="../media/image95.wmf"/><Relationship Id="rId4" Type="http://schemas.openxmlformats.org/officeDocument/2006/relationships/oleObject" Target="../embeddings/oleObject101.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05.bin"/><Relationship Id="rId13" Type="http://schemas.openxmlformats.org/officeDocument/2006/relationships/image" Target="../media/image101.wmf"/><Relationship Id="rId18" Type="http://schemas.openxmlformats.org/officeDocument/2006/relationships/oleObject" Target="../embeddings/oleObject110.bin"/><Relationship Id="rId26" Type="http://schemas.openxmlformats.org/officeDocument/2006/relationships/oleObject" Target="../embeddings/oleObject114.bin"/><Relationship Id="rId3" Type="http://schemas.openxmlformats.org/officeDocument/2006/relationships/image" Target="../media/image2.jpeg"/><Relationship Id="rId21" Type="http://schemas.openxmlformats.org/officeDocument/2006/relationships/image" Target="../media/image105.wmf"/><Relationship Id="rId7" Type="http://schemas.openxmlformats.org/officeDocument/2006/relationships/image" Target="../media/image98.wmf"/><Relationship Id="rId12" Type="http://schemas.openxmlformats.org/officeDocument/2006/relationships/oleObject" Target="../embeddings/oleObject107.bin"/><Relationship Id="rId17" Type="http://schemas.openxmlformats.org/officeDocument/2006/relationships/image" Target="../media/image103.wmf"/><Relationship Id="rId25" Type="http://schemas.openxmlformats.org/officeDocument/2006/relationships/image" Target="../media/image107.wmf"/><Relationship Id="rId2" Type="http://schemas.openxmlformats.org/officeDocument/2006/relationships/slideLayout" Target="../slideLayouts/slideLayout2.xml"/><Relationship Id="rId16" Type="http://schemas.openxmlformats.org/officeDocument/2006/relationships/oleObject" Target="../embeddings/oleObject109.bin"/><Relationship Id="rId20" Type="http://schemas.openxmlformats.org/officeDocument/2006/relationships/oleObject" Target="../embeddings/oleObject111.bin"/><Relationship Id="rId1" Type="http://schemas.openxmlformats.org/officeDocument/2006/relationships/vmlDrawing" Target="../drawings/vmlDrawing16.vml"/><Relationship Id="rId6" Type="http://schemas.openxmlformats.org/officeDocument/2006/relationships/oleObject" Target="../embeddings/oleObject104.bin"/><Relationship Id="rId11" Type="http://schemas.openxmlformats.org/officeDocument/2006/relationships/image" Target="../media/image100.wmf"/><Relationship Id="rId24" Type="http://schemas.openxmlformats.org/officeDocument/2006/relationships/oleObject" Target="../embeddings/oleObject113.bin"/><Relationship Id="rId5" Type="http://schemas.openxmlformats.org/officeDocument/2006/relationships/image" Target="../media/image97.wmf"/><Relationship Id="rId15" Type="http://schemas.openxmlformats.org/officeDocument/2006/relationships/image" Target="../media/image102.wmf"/><Relationship Id="rId23" Type="http://schemas.openxmlformats.org/officeDocument/2006/relationships/image" Target="../media/image106.wmf"/><Relationship Id="rId10" Type="http://schemas.openxmlformats.org/officeDocument/2006/relationships/oleObject" Target="../embeddings/oleObject106.bin"/><Relationship Id="rId19" Type="http://schemas.openxmlformats.org/officeDocument/2006/relationships/image" Target="../media/image104.wmf"/><Relationship Id="rId4" Type="http://schemas.openxmlformats.org/officeDocument/2006/relationships/oleObject" Target="../embeddings/oleObject103.bin"/><Relationship Id="rId9" Type="http://schemas.openxmlformats.org/officeDocument/2006/relationships/image" Target="../media/image99.wmf"/><Relationship Id="rId14" Type="http://schemas.openxmlformats.org/officeDocument/2006/relationships/oleObject" Target="../embeddings/oleObject108.bin"/><Relationship Id="rId22" Type="http://schemas.openxmlformats.org/officeDocument/2006/relationships/oleObject" Target="../embeddings/oleObject112.bin"/><Relationship Id="rId27" Type="http://schemas.openxmlformats.org/officeDocument/2006/relationships/image" Target="../media/image108.wmf"/></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17.bin"/><Relationship Id="rId13" Type="http://schemas.openxmlformats.org/officeDocument/2006/relationships/image" Target="../media/image88.wmf"/><Relationship Id="rId18" Type="http://schemas.openxmlformats.org/officeDocument/2006/relationships/oleObject" Target="../embeddings/oleObject122.bin"/><Relationship Id="rId26" Type="http://schemas.openxmlformats.org/officeDocument/2006/relationships/oleObject" Target="../embeddings/oleObject126.bin"/><Relationship Id="rId39" Type="http://schemas.openxmlformats.org/officeDocument/2006/relationships/image" Target="../media/image114.wmf"/><Relationship Id="rId3" Type="http://schemas.openxmlformats.org/officeDocument/2006/relationships/image" Target="../media/image2.jpeg"/><Relationship Id="rId21" Type="http://schemas.openxmlformats.org/officeDocument/2006/relationships/image" Target="../media/image91.wmf"/><Relationship Id="rId34" Type="http://schemas.openxmlformats.org/officeDocument/2006/relationships/oleObject" Target="../embeddings/oleObject130.bin"/><Relationship Id="rId42" Type="http://schemas.openxmlformats.org/officeDocument/2006/relationships/oleObject" Target="../embeddings/oleObject134.bin"/><Relationship Id="rId7" Type="http://schemas.openxmlformats.org/officeDocument/2006/relationships/image" Target="../media/image27.wmf"/><Relationship Id="rId12" Type="http://schemas.openxmlformats.org/officeDocument/2006/relationships/oleObject" Target="../embeddings/oleObject119.bin"/><Relationship Id="rId17" Type="http://schemas.openxmlformats.org/officeDocument/2006/relationships/image" Target="../media/image89.wmf"/><Relationship Id="rId25" Type="http://schemas.openxmlformats.org/officeDocument/2006/relationships/image" Target="../media/image93.wmf"/><Relationship Id="rId33" Type="http://schemas.openxmlformats.org/officeDocument/2006/relationships/image" Target="../media/image111.wmf"/><Relationship Id="rId38" Type="http://schemas.openxmlformats.org/officeDocument/2006/relationships/oleObject" Target="../embeddings/oleObject132.bin"/><Relationship Id="rId2" Type="http://schemas.openxmlformats.org/officeDocument/2006/relationships/slideLayout" Target="../slideLayouts/slideLayout2.xml"/><Relationship Id="rId16" Type="http://schemas.openxmlformats.org/officeDocument/2006/relationships/oleObject" Target="../embeddings/oleObject121.bin"/><Relationship Id="rId20" Type="http://schemas.openxmlformats.org/officeDocument/2006/relationships/oleObject" Target="../embeddings/oleObject123.bin"/><Relationship Id="rId29" Type="http://schemas.openxmlformats.org/officeDocument/2006/relationships/image" Target="../media/image109.wmf"/><Relationship Id="rId41" Type="http://schemas.openxmlformats.org/officeDocument/2006/relationships/image" Target="../media/image115.wmf"/><Relationship Id="rId1" Type="http://schemas.openxmlformats.org/officeDocument/2006/relationships/vmlDrawing" Target="../drawings/vmlDrawing17.vml"/><Relationship Id="rId6" Type="http://schemas.openxmlformats.org/officeDocument/2006/relationships/oleObject" Target="../embeddings/oleObject116.bin"/><Relationship Id="rId11" Type="http://schemas.openxmlformats.org/officeDocument/2006/relationships/image" Target="../media/image79.wmf"/><Relationship Id="rId24" Type="http://schemas.openxmlformats.org/officeDocument/2006/relationships/oleObject" Target="../embeddings/oleObject125.bin"/><Relationship Id="rId32" Type="http://schemas.openxmlformats.org/officeDocument/2006/relationships/oleObject" Target="../embeddings/oleObject129.bin"/><Relationship Id="rId37" Type="http://schemas.openxmlformats.org/officeDocument/2006/relationships/image" Target="../media/image113.wmf"/><Relationship Id="rId40" Type="http://schemas.openxmlformats.org/officeDocument/2006/relationships/oleObject" Target="../embeddings/oleObject133.bin"/><Relationship Id="rId45" Type="http://schemas.openxmlformats.org/officeDocument/2006/relationships/image" Target="../media/image117.wmf"/><Relationship Id="rId5" Type="http://schemas.openxmlformats.org/officeDocument/2006/relationships/image" Target="../media/image26.wmf"/><Relationship Id="rId15" Type="http://schemas.openxmlformats.org/officeDocument/2006/relationships/image" Target="../media/image81.wmf"/><Relationship Id="rId23" Type="http://schemas.openxmlformats.org/officeDocument/2006/relationships/image" Target="../media/image92.wmf"/><Relationship Id="rId28" Type="http://schemas.openxmlformats.org/officeDocument/2006/relationships/oleObject" Target="../embeddings/oleObject127.bin"/><Relationship Id="rId36" Type="http://schemas.openxmlformats.org/officeDocument/2006/relationships/oleObject" Target="../embeddings/oleObject131.bin"/><Relationship Id="rId10" Type="http://schemas.openxmlformats.org/officeDocument/2006/relationships/oleObject" Target="../embeddings/oleObject118.bin"/><Relationship Id="rId19" Type="http://schemas.openxmlformats.org/officeDocument/2006/relationships/image" Target="../media/image90.wmf"/><Relationship Id="rId31" Type="http://schemas.openxmlformats.org/officeDocument/2006/relationships/image" Target="../media/image110.wmf"/><Relationship Id="rId44" Type="http://schemas.openxmlformats.org/officeDocument/2006/relationships/oleObject" Target="../embeddings/oleObject135.bin"/><Relationship Id="rId4" Type="http://schemas.openxmlformats.org/officeDocument/2006/relationships/oleObject" Target="../embeddings/oleObject115.bin"/><Relationship Id="rId9" Type="http://schemas.openxmlformats.org/officeDocument/2006/relationships/image" Target="../media/image57.wmf"/><Relationship Id="rId14" Type="http://schemas.openxmlformats.org/officeDocument/2006/relationships/oleObject" Target="../embeddings/oleObject120.bin"/><Relationship Id="rId22" Type="http://schemas.openxmlformats.org/officeDocument/2006/relationships/oleObject" Target="../embeddings/oleObject124.bin"/><Relationship Id="rId27" Type="http://schemas.openxmlformats.org/officeDocument/2006/relationships/image" Target="../media/image94.wmf"/><Relationship Id="rId30" Type="http://schemas.openxmlformats.org/officeDocument/2006/relationships/oleObject" Target="../embeddings/oleObject128.bin"/><Relationship Id="rId35" Type="http://schemas.openxmlformats.org/officeDocument/2006/relationships/image" Target="../media/image112.wmf"/><Relationship Id="rId43" Type="http://schemas.openxmlformats.org/officeDocument/2006/relationships/image" Target="../media/image116.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122.wmf"/><Relationship Id="rId18" Type="http://schemas.openxmlformats.org/officeDocument/2006/relationships/oleObject" Target="../embeddings/oleObject143.bin"/><Relationship Id="rId26" Type="http://schemas.openxmlformats.org/officeDocument/2006/relationships/oleObject" Target="../embeddings/oleObject148.bin"/><Relationship Id="rId3" Type="http://schemas.openxmlformats.org/officeDocument/2006/relationships/image" Target="../media/image2.jpeg"/><Relationship Id="rId21" Type="http://schemas.openxmlformats.org/officeDocument/2006/relationships/oleObject" Target="../embeddings/oleObject145.bin"/><Relationship Id="rId7" Type="http://schemas.openxmlformats.org/officeDocument/2006/relationships/image" Target="../media/image119.wmf"/><Relationship Id="rId12" Type="http://schemas.openxmlformats.org/officeDocument/2006/relationships/oleObject" Target="../embeddings/oleObject140.bin"/><Relationship Id="rId17" Type="http://schemas.openxmlformats.org/officeDocument/2006/relationships/image" Target="../media/image124.wmf"/><Relationship Id="rId25" Type="http://schemas.openxmlformats.org/officeDocument/2006/relationships/image" Target="../media/image127.wmf"/><Relationship Id="rId2" Type="http://schemas.openxmlformats.org/officeDocument/2006/relationships/slideLayout" Target="../slideLayouts/slideLayout2.xml"/><Relationship Id="rId16" Type="http://schemas.openxmlformats.org/officeDocument/2006/relationships/oleObject" Target="../embeddings/oleObject142.bin"/><Relationship Id="rId20" Type="http://schemas.openxmlformats.org/officeDocument/2006/relationships/image" Target="../media/image125.wmf"/><Relationship Id="rId29" Type="http://schemas.openxmlformats.org/officeDocument/2006/relationships/image" Target="../media/image129.wmf"/><Relationship Id="rId1" Type="http://schemas.openxmlformats.org/officeDocument/2006/relationships/vmlDrawing" Target="../drawings/vmlDrawing18.vml"/><Relationship Id="rId6" Type="http://schemas.openxmlformats.org/officeDocument/2006/relationships/oleObject" Target="../embeddings/oleObject137.bin"/><Relationship Id="rId11" Type="http://schemas.openxmlformats.org/officeDocument/2006/relationships/image" Target="../media/image121.wmf"/><Relationship Id="rId24" Type="http://schemas.openxmlformats.org/officeDocument/2006/relationships/oleObject" Target="../embeddings/oleObject147.bin"/><Relationship Id="rId5" Type="http://schemas.openxmlformats.org/officeDocument/2006/relationships/image" Target="../media/image118.wmf"/><Relationship Id="rId15" Type="http://schemas.openxmlformats.org/officeDocument/2006/relationships/image" Target="../media/image123.wmf"/><Relationship Id="rId23" Type="http://schemas.openxmlformats.org/officeDocument/2006/relationships/image" Target="../media/image126.wmf"/><Relationship Id="rId28" Type="http://schemas.openxmlformats.org/officeDocument/2006/relationships/oleObject" Target="../embeddings/oleObject149.bin"/><Relationship Id="rId10" Type="http://schemas.openxmlformats.org/officeDocument/2006/relationships/oleObject" Target="../embeddings/oleObject139.bin"/><Relationship Id="rId19" Type="http://schemas.openxmlformats.org/officeDocument/2006/relationships/oleObject" Target="../embeddings/oleObject144.bin"/><Relationship Id="rId31" Type="http://schemas.openxmlformats.org/officeDocument/2006/relationships/image" Target="../media/image130.wmf"/><Relationship Id="rId4" Type="http://schemas.openxmlformats.org/officeDocument/2006/relationships/oleObject" Target="../embeddings/oleObject136.bin"/><Relationship Id="rId9" Type="http://schemas.openxmlformats.org/officeDocument/2006/relationships/image" Target="../media/image120.wmf"/><Relationship Id="rId14" Type="http://schemas.openxmlformats.org/officeDocument/2006/relationships/oleObject" Target="../embeddings/oleObject141.bin"/><Relationship Id="rId22" Type="http://schemas.openxmlformats.org/officeDocument/2006/relationships/oleObject" Target="../embeddings/oleObject146.bin"/><Relationship Id="rId27" Type="http://schemas.openxmlformats.org/officeDocument/2006/relationships/image" Target="../media/image128.wmf"/><Relationship Id="rId30" Type="http://schemas.openxmlformats.org/officeDocument/2006/relationships/oleObject" Target="../embeddings/oleObject150.bin"/></Relationships>
</file>

<file path=ppt/slides/_rels/slide38.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154.bin"/><Relationship Id="rId18" Type="http://schemas.openxmlformats.org/officeDocument/2006/relationships/image" Target="../media/image143.png"/><Relationship Id="rId26" Type="http://schemas.openxmlformats.org/officeDocument/2006/relationships/image" Target="../media/image138.wmf"/><Relationship Id="rId3" Type="http://schemas.openxmlformats.org/officeDocument/2006/relationships/image" Target="../media/image2.jpeg"/><Relationship Id="rId21" Type="http://schemas.openxmlformats.org/officeDocument/2006/relationships/image" Target="../media/image144.png"/><Relationship Id="rId7" Type="http://schemas.openxmlformats.org/officeDocument/2006/relationships/oleObject" Target="../embeddings/oleObject152.bin"/><Relationship Id="rId12" Type="http://schemas.openxmlformats.org/officeDocument/2006/relationships/image" Target="../media/image141.png"/><Relationship Id="rId17" Type="http://schemas.openxmlformats.org/officeDocument/2006/relationships/image" Target="../media/image135.wmf"/><Relationship Id="rId25" Type="http://schemas.openxmlformats.org/officeDocument/2006/relationships/oleObject" Target="../embeddings/oleObject158.bin"/><Relationship Id="rId2" Type="http://schemas.openxmlformats.org/officeDocument/2006/relationships/slideLayout" Target="../slideLayouts/slideLayout2.xml"/><Relationship Id="rId16" Type="http://schemas.openxmlformats.org/officeDocument/2006/relationships/oleObject" Target="../embeddings/oleObject155.bin"/><Relationship Id="rId20" Type="http://schemas.openxmlformats.org/officeDocument/2006/relationships/image" Target="../media/image136.wmf"/><Relationship Id="rId1" Type="http://schemas.openxmlformats.org/officeDocument/2006/relationships/vmlDrawing" Target="../drawings/vmlDrawing19.vml"/><Relationship Id="rId6" Type="http://schemas.openxmlformats.org/officeDocument/2006/relationships/image" Target="../media/image139.png"/><Relationship Id="rId11" Type="http://schemas.openxmlformats.org/officeDocument/2006/relationships/image" Target="../media/image133.wmf"/><Relationship Id="rId24" Type="http://schemas.openxmlformats.org/officeDocument/2006/relationships/image" Target="../media/image145.png"/><Relationship Id="rId5" Type="http://schemas.openxmlformats.org/officeDocument/2006/relationships/image" Target="../media/image131.wmf"/><Relationship Id="rId15" Type="http://schemas.openxmlformats.org/officeDocument/2006/relationships/image" Target="../media/image142.png"/><Relationship Id="rId23" Type="http://schemas.openxmlformats.org/officeDocument/2006/relationships/image" Target="../media/image137.wmf"/><Relationship Id="rId10" Type="http://schemas.openxmlformats.org/officeDocument/2006/relationships/oleObject" Target="../embeddings/oleObject153.bin"/><Relationship Id="rId19" Type="http://schemas.openxmlformats.org/officeDocument/2006/relationships/oleObject" Target="../embeddings/oleObject156.bin"/><Relationship Id="rId4" Type="http://schemas.openxmlformats.org/officeDocument/2006/relationships/oleObject" Target="../embeddings/oleObject151.bin"/><Relationship Id="rId9" Type="http://schemas.openxmlformats.org/officeDocument/2006/relationships/image" Target="../media/image140.png"/><Relationship Id="rId14" Type="http://schemas.openxmlformats.org/officeDocument/2006/relationships/image" Target="../media/image134.wmf"/><Relationship Id="rId22" Type="http://schemas.openxmlformats.org/officeDocument/2006/relationships/oleObject" Target="../embeddings/oleObject157.bin"/><Relationship Id="rId27" Type="http://schemas.openxmlformats.org/officeDocument/2006/relationships/image" Target="../media/image146.png"/></Relationships>
</file>

<file path=ppt/slides/_rels/slide39.xml.rels><?xml version="1.0" encoding="UTF-8" standalone="yes"?>
<Relationships xmlns="http://schemas.openxmlformats.org/package/2006/relationships"><Relationship Id="rId13" Type="http://schemas.openxmlformats.org/officeDocument/2006/relationships/image" Target="../media/image57.wmf"/><Relationship Id="rId18" Type="http://schemas.openxmlformats.org/officeDocument/2006/relationships/oleObject" Target="../embeddings/oleObject166.bin"/><Relationship Id="rId26" Type="http://schemas.openxmlformats.org/officeDocument/2006/relationships/oleObject" Target="../embeddings/oleObject170.bin"/><Relationship Id="rId39" Type="http://schemas.openxmlformats.org/officeDocument/2006/relationships/image" Target="../media/image151.wmf"/><Relationship Id="rId3" Type="http://schemas.openxmlformats.org/officeDocument/2006/relationships/oleObject" Target="../embeddings/oleObject159.bin"/><Relationship Id="rId21" Type="http://schemas.openxmlformats.org/officeDocument/2006/relationships/image" Target="../media/image89.wmf"/><Relationship Id="rId34" Type="http://schemas.openxmlformats.org/officeDocument/2006/relationships/oleObject" Target="../embeddings/oleObject174.bin"/><Relationship Id="rId42" Type="http://schemas.openxmlformats.org/officeDocument/2006/relationships/oleObject" Target="../embeddings/oleObject178.bin"/><Relationship Id="rId47" Type="http://schemas.openxmlformats.org/officeDocument/2006/relationships/image" Target="../media/image155.wmf"/><Relationship Id="rId50" Type="http://schemas.openxmlformats.org/officeDocument/2006/relationships/oleObject" Target="../embeddings/oleObject182.bin"/><Relationship Id="rId7" Type="http://schemas.openxmlformats.org/officeDocument/2006/relationships/image" Target="../media/image73.wmf"/><Relationship Id="rId12" Type="http://schemas.openxmlformats.org/officeDocument/2006/relationships/oleObject" Target="../embeddings/oleObject163.bin"/><Relationship Id="rId17" Type="http://schemas.openxmlformats.org/officeDocument/2006/relationships/image" Target="../media/image88.wmf"/><Relationship Id="rId25" Type="http://schemas.openxmlformats.org/officeDocument/2006/relationships/image" Target="../media/image91.wmf"/><Relationship Id="rId33" Type="http://schemas.openxmlformats.org/officeDocument/2006/relationships/image" Target="../media/image148.wmf"/><Relationship Id="rId38" Type="http://schemas.openxmlformats.org/officeDocument/2006/relationships/oleObject" Target="../embeddings/oleObject176.bin"/><Relationship Id="rId46" Type="http://schemas.openxmlformats.org/officeDocument/2006/relationships/oleObject" Target="../embeddings/oleObject180.bin"/><Relationship Id="rId2" Type="http://schemas.openxmlformats.org/officeDocument/2006/relationships/slideLayout" Target="../slideLayouts/slideLayout2.xml"/><Relationship Id="rId16" Type="http://schemas.openxmlformats.org/officeDocument/2006/relationships/oleObject" Target="../embeddings/oleObject165.bin"/><Relationship Id="rId20" Type="http://schemas.openxmlformats.org/officeDocument/2006/relationships/oleObject" Target="../embeddings/oleObject167.bin"/><Relationship Id="rId29" Type="http://schemas.openxmlformats.org/officeDocument/2006/relationships/image" Target="../media/image93.wmf"/><Relationship Id="rId41" Type="http://schemas.openxmlformats.org/officeDocument/2006/relationships/image" Target="../media/image152.wmf"/><Relationship Id="rId1" Type="http://schemas.openxmlformats.org/officeDocument/2006/relationships/vmlDrawing" Target="../drawings/vmlDrawing20.vml"/><Relationship Id="rId6" Type="http://schemas.openxmlformats.org/officeDocument/2006/relationships/oleObject" Target="../embeddings/oleObject160.bin"/><Relationship Id="rId11" Type="http://schemas.openxmlformats.org/officeDocument/2006/relationships/image" Target="../media/image27.wmf"/><Relationship Id="rId24" Type="http://schemas.openxmlformats.org/officeDocument/2006/relationships/oleObject" Target="../embeddings/oleObject169.bin"/><Relationship Id="rId32" Type="http://schemas.openxmlformats.org/officeDocument/2006/relationships/oleObject" Target="../embeddings/oleObject173.bin"/><Relationship Id="rId37" Type="http://schemas.openxmlformats.org/officeDocument/2006/relationships/image" Target="../media/image150.wmf"/><Relationship Id="rId40" Type="http://schemas.openxmlformats.org/officeDocument/2006/relationships/oleObject" Target="../embeddings/oleObject177.bin"/><Relationship Id="rId45" Type="http://schemas.openxmlformats.org/officeDocument/2006/relationships/image" Target="../media/image154.wmf"/><Relationship Id="rId53" Type="http://schemas.openxmlformats.org/officeDocument/2006/relationships/image" Target="../media/image158.wmf"/><Relationship Id="rId5" Type="http://schemas.openxmlformats.org/officeDocument/2006/relationships/image" Target="../media/image2.jpeg"/><Relationship Id="rId15" Type="http://schemas.openxmlformats.org/officeDocument/2006/relationships/image" Target="../media/image79.wmf"/><Relationship Id="rId23" Type="http://schemas.openxmlformats.org/officeDocument/2006/relationships/image" Target="../media/image90.wmf"/><Relationship Id="rId28" Type="http://schemas.openxmlformats.org/officeDocument/2006/relationships/oleObject" Target="../embeddings/oleObject171.bin"/><Relationship Id="rId36" Type="http://schemas.openxmlformats.org/officeDocument/2006/relationships/oleObject" Target="../embeddings/oleObject175.bin"/><Relationship Id="rId49" Type="http://schemas.openxmlformats.org/officeDocument/2006/relationships/image" Target="../media/image156.wmf"/><Relationship Id="rId10" Type="http://schemas.openxmlformats.org/officeDocument/2006/relationships/oleObject" Target="../embeddings/oleObject162.bin"/><Relationship Id="rId19" Type="http://schemas.openxmlformats.org/officeDocument/2006/relationships/image" Target="../media/image81.wmf"/><Relationship Id="rId31" Type="http://schemas.openxmlformats.org/officeDocument/2006/relationships/image" Target="../media/image94.wmf"/><Relationship Id="rId44" Type="http://schemas.openxmlformats.org/officeDocument/2006/relationships/oleObject" Target="../embeddings/oleObject179.bin"/><Relationship Id="rId52" Type="http://schemas.openxmlformats.org/officeDocument/2006/relationships/oleObject" Target="../embeddings/oleObject183.bin"/><Relationship Id="rId4" Type="http://schemas.openxmlformats.org/officeDocument/2006/relationships/image" Target="../media/image147.wmf"/><Relationship Id="rId9" Type="http://schemas.openxmlformats.org/officeDocument/2006/relationships/image" Target="../media/image26.wmf"/><Relationship Id="rId14" Type="http://schemas.openxmlformats.org/officeDocument/2006/relationships/oleObject" Target="../embeddings/oleObject164.bin"/><Relationship Id="rId22" Type="http://schemas.openxmlformats.org/officeDocument/2006/relationships/oleObject" Target="../embeddings/oleObject168.bin"/><Relationship Id="rId27" Type="http://schemas.openxmlformats.org/officeDocument/2006/relationships/image" Target="../media/image92.wmf"/><Relationship Id="rId30" Type="http://schemas.openxmlformats.org/officeDocument/2006/relationships/oleObject" Target="../embeddings/oleObject172.bin"/><Relationship Id="rId35" Type="http://schemas.openxmlformats.org/officeDocument/2006/relationships/image" Target="../media/image149.wmf"/><Relationship Id="rId43" Type="http://schemas.openxmlformats.org/officeDocument/2006/relationships/image" Target="../media/image153.wmf"/><Relationship Id="rId48" Type="http://schemas.openxmlformats.org/officeDocument/2006/relationships/oleObject" Target="../embeddings/oleObject181.bin"/><Relationship Id="rId8" Type="http://schemas.openxmlformats.org/officeDocument/2006/relationships/oleObject" Target="../embeddings/oleObject161.bin"/><Relationship Id="rId51" Type="http://schemas.openxmlformats.org/officeDocument/2006/relationships/image" Target="../media/image157.wmf"/></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86.bin"/><Relationship Id="rId13" Type="http://schemas.openxmlformats.org/officeDocument/2006/relationships/image" Target="../media/image162.wmf"/><Relationship Id="rId18" Type="http://schemas.openxmlformats.org/officeDocument/2006/relationships/oleObject" Target="../embeddings/oleObject191.bin"/><Relationship Id="rId3" Type="http://schemas.openxmlformats.org/officeDocument/2006/relationships/image" Target="../media/image2.jpeg"/><Relationship Id="rId21" Type="http://schemas.openxmlformats.org/officeDocument/2006/relationships/image" Target="../media/image165.wmf"/><Relationship Id="rId7" Type="http://schemas.openxmlformats.org/officeDocument/2006/relationships/image" Target="../media/image121.wmf"/><Relationship Id="rId12" Type="http://schemas.openxmlformats.org/officeDocument/2006/relationships/oleObject" Target="../embeddings/oleObject188.bin"/><Relationship Id="rId17" Type="http://schemas.openxmlformats.org/officeDocument/2006/relationships/image" Target="../media/image163.wmf"/><Relationship Id="rId2" Type="http://schemas.openxmlformats.org/officeDocument/2006/relationships/slideLayout" Target="../slideLayouts/slideLayout2.xml"/><Relationship Id="rId16" Type="http://schemas.openxmlformats.org/officeDocument/2006/relationships/oleObject" Target="../embeddings/oleObject190.bin"/><Relationship Id="rId20" Type="http://schemas.openxmlformats.org/officeDocument/2006/relationships/oleObject" Target="../embeddings/oleObject192.bin"/><Relationship Id="rId1" Type="http://schemas.openxmlformats.org/officeDocument/2006/relationships/vmlDrawing" Target="../drawings/vmlDrawing21.vml"/><Relationship Id="rId6" Type="http://schemas.openxmlformats.org/officeDocument/2006/relationships/oleObject" Target="../embeddings/oleObject185.bin"/><Relationship Id="rId11" Type="http://schemas.openxmlformats.org/officeDocument/2006/relationships/image" Target="../media/image161.wmf"/><Relationship Id="rId24" Type="http://schemas.openxmlformats.org/officeDocument/2006/relationships/image" Target="../media/image167.jpeg"/><Relationship Id="rId5" Type="http://schemas.openxmlformats.org/officeDocument/2006/relationships/image" Target="../media/image159.wmf"/><Relationship Id="rId15" Type="http://schemas.openxmlformats.org/officeDocument/2006/relationships/image" Target="../media/image154.wmf"/><Relationship Id="rId23" Type="http://schemas.openxmlformats.org/officeDocument/2006/relationships/image" Target="../media/image166.wmf"/><Relationship Id="rId10" Type="http://schemas.openxmlformats.org/officeDocument/2006/relationships/oleObject" Target="../embeddings/oleObject187.bin"/><Relationship Id="rId19" Type="http://schemas.openxmlformats.org/officeDocument/2006/relationships/image" Target="../media/image164.wmf"/><Relationship Id="rId4" Type="http://schemas.openxmlformats.org/officeDocument/2006/relationships/oleObject" Target="../embeddings/oleObject184.bin"/><Relationship Id="rId9" Type="http://schemas.openxmlformats.org/officeDocument/2006/relationships/image" Target="../media/image160.wmf"/><Relationship Id="rId14" Type="http://schemas.openxmlformats.org/officeDocument/2006/relationships/oleObject" Target="../embeddings/oleObject189.bin"/><Relationship Id="rId22" Type="http://schemas.openxmlformats.org/officeDocument/2006/relationships/oleObject" Target="../embeddings/oleObject193.bin"/></Relationships>
</file>

<file path=ppt/slides/_rels/slide41.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image" Target="../media/image2.jpeg"/><Relationship Id="rId7"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54.wmf"/><Relationship Id="rId11" Type="http://schemas.openxmlformats.org/officeDocument/2006/relationships/image" Target="../media/image170.png"/><Relationship Id="rId5" Type="http://schemas.openxmlformats.org/officeDocument/2006/relationships/oleObject" Target="../embeddings/oleObject194.bin"/><Relationship Id="rId10" Type="http://schemas.openxmlformats.org/officeDocument/2006/relationships/image" Target="../media/image169.wmf"/><Relationship Id="rId4" Type="http://schemas.openxmlformats.org/officeDocument/2006/relationships/image" Target="../media/image167.jpeg"/><Relationship Id="rId9" Type="http://schemas.openxmlformats.org/officeDocument/2006/relationships/oleObject" Target="../embeddings/oleObject196.bin"/></Relationships>
</file>

<file path=ppt/slides/_rels/slide4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99.bin"/><Relationship Id="rId13" Type="http://schemas.openxmlformats.org/officeDocument/2006/relationships/image" Target="../media/image175.wmf"/><Relationship Id="rId18" Type="http://schemas.openxmlformats.org/officeDocument/2006/relationships/oleObject" Target="../embeddings/oleObject204.bin"/><Relationship Id="rId3" Type="http://schemas.openxmlformats.org/officeDocument/2006/relationships/image" Target="../media/image2.jpeg"/><Relationship Id="rId21" Type="http://schemas.openxmlformats.org/officeDocument/2006/relationships/image" Target="../media/image179.wmf"/><Relationship Id="rId7" Type="http://schemas.openxmlformats.org/officeDocument/2006/relationships/image" Target="../media/image172.wmf"/><Relationship Id="rId12" Type="http://schemas.openxmlformats.org/officeDocument/2006/relationships/oleObject" Target="../embeddings/oleObject201.bin"/><Relationship Id="rId17" Type="http://schemas.openxmlformats.org/officeDocument/2006/relationships/image" Target="../media/image177.wmf"/><Relationship Id="rId2" Type="http://schemas.openxmlformats.org/officeDocument/2006/relationships/slideLayout" Target="../slideLayouts/slideLayout2.xml"/><Relationship Id="rId16" Type="http://schemas.openxmlformats.org/officeDocument/2006/relationships/oleObject" Target="../embeddings/oleObject203.bin"/><Relationship Id="rId20" Type="http://schemas.openxmlformats.org/officeDocument/2006/relationships/oleObject" Target="../embeddings/oleObject205.bin"/><Relationship Id="rId1" Type="http://schemas.openxmlformats.org/officeDocument/2006/relationships/vmlDrawing" Target="../drawings/vmlDrawing23.vml"/><Relationship Id="rId6" Type="http://schemas.openxmlformats.org/officeDocument/2006/relationships/oleObject" Target="../embeddings/oleObject198.bin"/><Relationship Id="rId11" Type="http://schemas.openxmlformats.org/officeDocument/2006/relationships/image" Target="../media/image174.wmf"/><Relationship Id="rId5" Type="http://schemas.openxmlformats.org/officeDocument/2006/relationships/image" Target="../media/image154.wmf"/><Relationship Id="rId15" Type="http://schemas.openxmlformats.org/officeDocument/2006/relationships/image" Target="../media/image176.wmf"/><Relationship Id="rId10" Type="http://schemas.openxmlformats.org/officeDocument/2006/relationships/oleObject" Target="../embeddings/oleObject200.bin"/><Relationship Id="rId19" Type="http://schemas.openxmlformats.org/officeDocument/2006/relationships/image" Target="../media/image178.wmf"/><Relationship Id="rId4" Type="http://schemas.openxmlformats.org/officeDocument/2006/relationships/oleObject" Target="../embeddings/oleObject197.bin"/><Relationship Id="rId9" Type="http://schemas.openxmlformats.org/officeDocument/2006/relationships/image" Target="../media/image173.wmf"/><Relationship Id="rId14" Type="http://schemas.openxmlformats.org/officeDocument/2006/relationships/oleObject" Target="../embeddings/oleObject202.bin"/></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54.wmf"/><Relationship Id="rId4" Type="http://schemas.openxmlformats.org/officeDocument/2006/relationships/oleObject" Target="../embeddings/oleObject206.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09.bin"/><Relationship Id="rId3" Type="http://schemas.openxmlformats.org/officeDocument/2006/relationships/image" Target="../media/image2.jpeg"/><Relationship Id="rId7" Type="http://schemas.openxmlformats.org/officeDocument/2006/relationships/image" Target="../media/image154.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208.bin"/><Relationship Id="rId5" Type="http://schemas.openxmlformats.org/officeDocument/2006/relationships/image" Target="../media/image172.wmf"/><Relationship Id="rId4" Type="http://schemas.openxmlformats.org/officeDocument/2006/relationships/oleObject" Target="../embeddings/oleObject207.bin"/><Relationship Id="rId9" Type="http://schemas.openxmlformats.org/officeDocument/2006/relationships/image" Target="../media/image180.wmf"/></Relationships>
</file>

<file path=ppt/slides/_rels/slide46.xml.rels><?xml version="1.0" encoding="UTF-8" standalone="yes"?>
<Relationships xmlns="http://schemas.openxmlformats.org/package/2006/relationships"><Relationship Id="rId13" Type="http://schemas.openxmlformats.org/officeDocument/2006/relationships/image" Target="../media/image57.wmf"/><Relationship Id="rId18" Type="http://schemas.openxmlformats.org/officeDocument/2006/relationships/oleObject" Target="../embeddings/oleObject217.bin"/><Relationship Id="rId26" Type="http://schemas.openxmlformats.org/officeDocument/2006/relationships/oleObject" Target="../embeddings/oleObject221.bin"/><Relationship Id="rId39" Type="http://schemas.openxmlformats.org/officeDocument/2006/relationships/image" Target="../media/image151.wmf"/><Relationship Id="rId21" Type="http://schemas.openxmlformats.org/officeDocument/2006/relationships/image" Target="../media/image185.wmf"/><Relationship Id="rId34" Type="http://schemas.openxmlformats.org/officeDocument/2006/relationships/oleObject" Target="../embeddings/oleObject225.bin"/><Relationship Id="rId42" Type="http://schemas.openxmlformats.org/officeDocument/2006/relationships/oleObject" Target="../embeddings/oleObject229.bin"/><Relationship Id="rId47" Type="http://schemas.openxmlformats.org/officeDocument/2006/relationships/image" Target="../media/image195.wmf"/><Relationship Id="rId50" Type="http://schemas.openxmlformats.org/officeDocument/2006/relationships/oleObject" Target="../embeddings/oleObject233.bin"/><Relationship Id="rId55" Type="http://schemas.openxmlformats.org/officeDocument/2006/relationships/image" Target="../media/image199.wmf"/><Relationship Id="rId63" Type="http://schemas.openxmlformats.org/officeDocument/2006/relationships/image" Target="../media/image203.wmf"/><Relationship Id="rId68" Type="http://schemas.openxmlformats.org/officeDocument/2006/relationships/oleObject" Target="../embeddings/oleObject242.bin"/><Relationship Id="rId76" Type="http://schemas.openxmlformats.org/officeDocument/2006/relationships/oleObject" Target="../embeddings/oleObject246.bin"/><Relationship Id="rId84" Type="http://schemas.openxmlformats.org/officeDocument/2006/relationships/oleObject" Target="../embeddings/oleObject250.bin"/><Relationship Id="rId89" Type="http://schemas.openxmlformats.org/officeDocument/2006/relationships/image" Target="../media/image216.wmf"/><Relationship Id="rId7" Type="http://schemas.openxmlformats.org/officeDocument/2006/relationships/image" Target="../media/image73.wmf"/><Relationship Id="rId71" Type="http://schemas.openxmlformats.org/officeDocument/2006/relationships/image" Target="../media/image207.wmf"/><Relationship Id="rId2" Type="http://schemas.openxmlformats.org/officeDocument/2006/relationships/slideLayout" Target="../slideLayouts/slideLayout2.xml"/><Relationship Id="rId16" Type="http://schemas.openxmlformats.org/officeDocument/2006/relationships/oleObject" Target="../embeddings/oleObject216.bin"/><Relationship Id="rId29" Type="http://schemas.openxmlformats.org/officeDocument/2006/relationships/image" Target="../media/image189.wmf"/><Relationship Id="rId11" Type="http://schemas.openxmlformats.org/officeDocument/2006/relationships/image" Target="../media/image27.wmf"/><Relationship Id="rId24" Type="http://schemas.openxmlformats.org/officeDocument/2006/relationships/oleObject" Target="../embeddings/oleObject220.bin"/><Relationship Id="rId32" Type="http://schemas.openxmlformats.org/officeDocument/2006/relationships/oleObject" Target="../embeddings/oleObject224.bin"/><Relationship Id="rId37" Type="http://schemas.openxmlformats.org/officeDocument/2006/relationships/image" Target="../media/image192.wmf"/><Relationship Id="rId40" Type="http://schemas.openxmlformats.org/officeDocument/2006/relationships/oleObject" Target="../embeddings/oleObject228.bin"/><Relationship Id="rId45" Type="http://schemas.openxmlformats.org/officeDocument/2006/relationships/image" Target="../media/image194.wmf"/><Relationship Id="rId53" Type="http://schemas.openxmlformats.org/officeDocument/2006/relationships/image" Target="../media/image198.wmf"/><Relationship Id="rId58" Type="http://schemas.openxmlformats.org/officeDocument/2006/relationships/oleObject" Target="../embeddings/oleObject237.bin"/><Relationship Id="rId66" Type="http://schemas.openxmlformats.org/officeDocument/2006/relationships/oleObject" Target="../embeddings/oleObject241.bin"/><Relationship Id="rId74" Type="http://schemas.openxmlformats.org/officeDocument/2006/relationships/oleObject" Target="../embeddings/oleObject245.bin"/><Relationship Id="rId79" Type="http://schemas.openxmlformats.org/officeDocument/2006/relationships/image" Target="../media/image211.wmf"/><Relationship Id="rId87" Type="http://schemas.openxmlformats.org/officeDocument/2006/relationships/image" Target="../media/image215.wmf"/><Relationship Id="rId5" Type="http://schemas.openxmlformats.org/officeDocument/2006/relationships/image" Target="../media/image2.jpeg"/><Relationship Id="rId61" Type="http://schemas.openxmlformats.org/officeDocument/2006/relationships/image" Target="../media/image202.wmf"/><Relationship Id="rId82" Type="http://schemas.openxmlformats.org/officeDocument/2006/relationships/oleObject" Target="../embeddings/oleObject249.bin"/><Relationship Id="rId19"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image" Target="../media/image26.wmf"/><Relationship Id="rId14" Type="http://schemas.openxmlformats.org/officeDocument/2006/relationships/oleObject" Target="../embeddings/oleObject215.bin"/><Relationship Id="rId22" Type="http://schemas.openxmlformats.org/officeDocument/2006/relationships/oleObject" Target="../embeddings/oleObject219.bin"/><Relationship Id="rId27" Type="http://schemas.openxmlformats.org/officeDocument/2006/relationships/image" Target="../media/image188.wmf"/><Relationship Id="rId30" Type="http://schemas.openxmlformats.org/officeDocument/2006/relationships/oleObject" Target="../embeddings/oleObject223.bin"/><Relationship Id="rId35" Type="http://schemas.openxmlformats.org/officeDocument/2006/relationships/image" Target="../media/image149.wmf"/><Relationship Id="rId43" Type="http://schemas.openxmlformats.org/officeDocument/2006/relationships/image" Target="../media/image153.wmf"/><Relationship Id="rId48" Type="http://schemas.openxmlformats.org/officeDocument/2006/relationships/oleObject" Target="../embeddings/oleObject232.bin"/><Relationship Id="rId56" Type="http://schemas.openxmlformats.org/officeDocument/2006/relationships/oleObject" Target="../embeddings/oleObject236.bin"/><Relationship Id="rId64" Type="http://schemas.openxmlformats.org/officeDocument/2006/relationships/oleObject" Target="../embeddings/oleObject240.bin"/><Relationship Id="rId69" Type="http://schemas.openxmlformats.org/officeDocument/2006/relationships/image" Target="../media/image206.wmf"/><Relationship Id="rId77" Type="http://schemas.openxmlformats.org/officeDocument/2006/relationships/image" Target="../media/image210.wmf"/><Relationship Id="rId8" Type="http://schemas.openxmlformats.org/officeDocument/2006/relationships/oleObject" Target="../embeddings/oleObject212.bin"/><Relationship Id="rId51" Type="http://schemas.openxmlformats.org/officeDocument/2006/relationships/image" Target="../media/image197.wmf"/><Relationship Id="rId72" Type="http://schemas.openxmlformats.org/officeDocument/2006/relationships/oleObject" Target="../embeddings/oleObject244.bin"/><Relationship Id="rId80" Type="http://schemas.openxmlformats.org/officeDocument/2006/relationships/oleObject" Target="../embeddings/oleObject248.bin"/><Relationship Id="rId85" Type="http://schemas.openxmlformats.org/officeDocument/2006/relationships/image" Target="../media/image214.wmf"/><Relationship Id="rId3" Type="http://schemas.openxmlformats.org/officeDocument/2006/relationships/oleObject" Target="../embeddings/oleObject210.bin"/><Relationship Id="rId12" Type="http://schemas.openxmlformats.org/officeDocument/2006/relationships/oleObject" Target="../embeddings/oleObject214.bin"/><Relationship Id="rId17" Type="http://schemas.openxmlformats.org/officeDocument/2006/relationships/image" Target="../media/image183.wmf"/><Relationship Id="rId25" Type="http://schemas.openxmlformats.org/officeDocument/2006/relationships/image" Target="../media/image187.wmf"/><Relationship Id="rId33" Type="http://schemas.openxmlformats.org/officeDocument/2006/relationships/image" Target="../media/image191.wmf"/><Relationship Id="rId38" Type="http://schemas.openxmlformats.org/officeDocument/2006/relationships/oleObject" Target="../embeddings/oleObject227.bin"/><Relationship Id="rId46" Type="http://schemas.openxmlformats.org/officeDocument/2006/relationships/oleObject" Target="../embeddings/oleObject231.bin"/><Relationship Id="rId59" Type="http://schemas.openxmlformats.org/officeDocument/2006/relationships/image" Target="../media/image201.wmf"/><Relationship Id="rId67" Type="http://schemas.openxmlformats.org/officeDocument/2006/relationships/image" Target="../media/image205.wmf"/><Relationship Id="rId20" Type="http://schemas.openxmlformats.org/officeDocument/2006/relationships/oleObject" Target="../embeddings/oleObject218.bin"/><Relationship Id="rId41" Type="http://schemas.openxmlformats.org/officeDocument/2006/relationships/image" Target="../media/image193.wmf"/><Relationship Id="rId54" Type="http://schemas.openxmlformats.org/officeDocument/2006/relationships/oleObject" Target="../embeddings/oleObject235.bin"/><Relationship Id="rId62" Type="http://schemas.openxmlformats.org/officeDocument/2006/relationships/oleObject" Target="../embeddings/oleObject239.bin"/><Relationship Id="rId70" Type="http://schemas.openxmlformats.org/officeDocument/2006/relationships/oleObject" Target="../embeddings/oleObject243.bin"/><Relationship Id="rId75" Type="http://schemas.openxmlformats.org/officeDocument/2006/relationships/image" Target="../media/image209.wmf"/><Relationship Id="rId83" Type="http://schemas.openxmlformats.org/officeDocument/2006/relationships/image" Target="../media/image213.wmf"/><Relationship Id="rId88" Type="http://schemas.openxmlformats.org/officeDocument/2006/relationships/oleObject" Target="../embeddings/oleObject252.bin"/><Relationship Id="rId1" Type="http://schemas.openxmlformats.org/officeDocument/2006/relationships/vmlDrawing" Target="../drawings/vmlDrawing26.vml"/><Relationship Id="rId6" Type="http://schemas.openxmlformats.org/officeDocument/2006/relationships/oleObject" Target="../embeddings/oleObject211.bin"/><Relationship Id="rId15" Type="http://schemas.openxmlformats.org/officeDocument/2006/relationships/image" Target="../media/image182.wmf"/><Relationship Id="rId23" Type="http://schemas.openxmlformats.org/officeDocument/2006/relationships/image" Target="../media/image186.wmf"/><Relationship Id="rId28" Type="http://schemas.openxmlformats.org/officeDocument/2006/relationships/oleObject" Target="../embeddings/oleObject222.bin"/><Relationship Id="rId36" Type="http://schemas.openxmlformats.org/officeDocument/2006/relationships/oleObject" Target="../embeddings/oleObject226.bin"/><Relationship Id="rId49" Type="http://schemas.openxmlformats.org/officeDocument/2006/relationships/image" Target="../media/image196.wmf"/><Relationship Id="rId57" Type="http://schemas.openxmlformats.org/officeDocument/2006/relationships/image" Target="../media/image200.wmf"/><Relationship Id="rId10" Type="http://schemas.openxmlformats.org/officeDocument/2006/relationships/oleObject" Target="../embeddings/oleObject213.bin"/><Relationship Id="rId31" Type="http://schemas.openxmlformats.org/officeDocument/2006/relationships/image" Target="../media/image190.wmf"/><Relationship Id="rId44" Type="http://schemas.openxmlformats.org/officeDocument/2006/relationships/oleObject" Target="../embeddings/oleObject230.bin"/><Relationship Id="rId52" Type="http://schemas.openxmlformats.org/officeDocument/2006/relationships/oleObject" Target="../embeddings/oleObject234.bin"/><Relationship Id="rId60" Type="http://schemas.openxmlformats.org/officeDocument/2006/relationships/oleObject" Target="../embeddings/oleObject238.bin"/><Relationship Id="rId65" Type="http://schemas.openxmlformats.org/officeDocument/2006/relationships/image" Target="../media/image204.wmf"/><Relationship Id="rId73" Type="http://schemas.openxmlformats.org/officeDocument/2006/relationships/image" Target="../media/image208.wmf"/><Relationship Id="rId78" Type="http://schemas.openxmlformats.org/officeDocument/2006/relationships/oleObject" Target="../embeddings/oleObject247.bin"/><Relationship Id="rId81" Type="http://schemas.openxmlformats.org/officeDocument/2006/relationships/image" Target="../media/image212.wmf"/><Relationship Id="rId86" Type="http://schemas.openxmlformats.org/officeDocument/2006/relationships/oleObject" Target="../embeddings/oleObject251.bin"/></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217.wmf"/><Relationship Id="rId4" Type="http://schemas.openxmlformats.org/officeDocument/2006/relationships/oleObject" Target="../embeddings/oleObject253.bin"/></Relationships>
</file>

<file path=ppt/slides/_rels/slide4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56.bin"/><Relationship Id="rId13" Type="http://schemas.openxmlformats.org/officeDocument/2006/relationships/image" Target="../media/image223.wmf"/><Relationship Id="rId18" Type="http://schemas.openxmlformats.org/officeDocument/2006/relationships/oleObject" Target="../embeddings/oleObject261.bin"/><Relationship Id="rId3" Type="http://schemas.openxmlformats.org/officeDocument/2006/relationships/image" Target="../media/image2.jpeg"/><Relationship Id="rId21" Type="http://schemas.openxmlformats.org/officeDocument/2006/relationships/image" Target="../media/image227.wmf"/><Relationship Id="rId7" Type="http://schemas.openxmlformats.org/officeDocument/2006/relationships/image" Target="../media/image220.wmf"/><Relationship Id="rId12" Type="http://schemas.openxmlformats.org/officeDocument/2006/relationships/oleObject" Target="../embeddings/oleObject258.bin"/><Relationship Id="rId17" Type="http://schemas.openxmlformats.org/officeDocument/2006/relationships/image" Target="../media/image225.wmf"/><Relationship Id="rId2" Type="http://schemas.openxmlformats.org/officeDocument/2006/relationships/slideLayout" Target="../slideLayouts/slideLayout2.xml"/><Relationship Id="rId16" Type="http://schemas.openxmlformats.org/officeDocument/2006/relationships/oleObject" Target="../embeddings/oleObject260.bin"/><Relationship Id="rId20" Type="http://schemas.openxmlformats.org/officeDocument/2006/relationships/oleObject" Target="../embeddings/oleObject262.bin"/><Relationship Id="rId1" Type="http://schemas.openxmlformats.org/officeDocument/2006/relationships/vmlDrawing" Target="../drawings/vmlDrawing28.vml"/><Relationship Id="rId6" Type="http://schemas.openxmlformats.org/officeDocument/2006/relationships/oleObject" Target="../embeddings/oleObject255.bin"/><Relationship Id="rId11" Type="http://schemas.openxmlformats.org/officeDocument/2006/relationships/image" Target="../media/image222.wmf"/><Relationship Id="rId5" Type="http://schemas.openxmlformats.org/officeDocument/2006/relationships/image" Target="../media/image219.wmf"/><Relationship Id="rId15" Type="http://schemas.openxmlformats.org/officeDocument/2006/relationships/image" Target="../media/image224.wmf"/><Relationship Id="rId10" Type="http://schemas.openxmlformats.org/officeDocument/2006/relationships/oleObject" Target="../embeddings/oleObject257.bin"/><Relationship Id="rId19" Type="http://schemas.openxmlformats.org/officeDocument/2006/relationships/image" Target="../media/image226.wmf"/><Relationship Id="rId4" Type="http://schemas.openxmlformats.org/officeDocument/2006/relationships/oleObject" Target="../embeddings/oleObject254.bin"/><Relationship Id="rId9" Type="http://schemas.openxmlformats.org/officeDocument/2006/relationships/image" Target="../media/image221.wmf"/><Relationship Id="rId14" Type="http://schemas.openxmlformats.org/officeDocument/2006/relationships/oleObject" Target="../embeddings/oleObject259.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265.bin"/><Relationship Id="rId3" Type="http://schemas.openxmlformats.org/officeDocument/2006/relationships/image" Target="../media/image2.jpeg"/><Relationship Id="rId7" Type="http://schemas.openxmlformats.org/officeDocument/2006/relationships/image" Target="../media/image229.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264.bin"/><Relationship Id="rId5" Type="http://schemas.openxmlformats.org/officeDocument/2006/relationships/image" Target="../media/image228.wmf"/><Relationship Id="rId4" Type="http://schemas.openxmlformats.org/officeDocument/2006/relationships/oleObject" Target="../embeddings/oleObject263.bin"/><Relationship Id="rId9" Type="http://schemas.openxmlformats.org/officeDocument/2006/relationships/image" Target="../media/image230.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68.bin"/><Relationship Id="rId3" Type="http://schemas.openxmlformats.org/officeDocument/2006/relationships/image" Target="../media/image2.jpeg"/><Relationship Id="rId7" Type="http://schemas.openxmlformats.org/officeDocument/2006/relationships/image" Target="../media/image232.wmf"/><Relationship Id="rId12" Type="http://schemas.openxmlformats.org/officeDocument/2006/relationships/image" Target="../media/image234.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267.bin"/><Relationship Id="rId11" Type="http://schemas.openxmlformats.org/officeDocument/2006/relationships/oleObject" Target="../embeddings/oleObject270.bin"/><Relationship Id="rId5" Type="http://schemas.openxmlformats.org/officeDocument/2006/relationships/image" Target="../media/image231.wmf"/><Relationship Id="rId10" Type="http://schemas.openxmlformats.org/officeDocument/2006/relationships/oleObject" Target="../embeddings/oleObject269.bin"/><Relationship Id="rId4" Type="http://schemas.openxmlformats.org/officeDocument/2006/relationships/oleObject" Target="../embeddings/oleObject266.bin"/><Relationship Id="rId9" Type="http://schemas.openxmlformats.org/officeDocument/2006/relationships/image" Target="../media/image233.w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73.bin"/><Relationship Id="rId3" Type="http://schemas.openxmlformats.org/officeDocument/2006/relationships/image" Target="../media/image2.jpeg"/><Relationship Id="rId7" Type="http://schemas.openxmlformats.org/officeDocument/2006/relationships/image" Target="../media/image236.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272.bin"/><Relationship Id="rId5" Type="http://schemas.openxmlformats.org/officeDocument/2006/relationships/image" Target="../media/image235.wmf"/><Relationship Id="rId4" Type="http://schemas.openxmlformats.org/officeDocument/2006/relationships/oleObject" Target="../embeddings/oleObject271.bin"/><Relationship Id="rId9" Type="http://schemas.openxmlformats.org/officeDocument/2006/relationships/image" Target="../media/image232.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76.bin"/><Relationship Id="rId13" Type="http://schemas.openxmlformats.org/officeDocument/2006/relationships/image" Target="../media/image241.wmf"/><Relationship Id="rId3" Type="http://schemas.openxmlformats.org/officeDocument/2006/relationships/image" Target="../media/image2.jpeg"/><Relationship Id="rId7" Type="http://schemas.openxmlformats.org/officeDocument/2006/relationships/image" Target="../media/image238.wmf"/><Relationship Id="rId12" Type="http://schemas.openxmlformats.org/officeDocument/2006/relationships/oleObject" Target="../embeddings/oleObject278.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275.bin"/><Relationship Id="rId11" Type="http://schemas.openxmlformats.org/officeDocument/2006/relationships/image" Target="../media/image240.wmf"/><Relationship Id="rId5" Type="http://schemas.openxmlformats.org/officeDocument/2006/relationships/image" Target="../media/image237.wmf"/><Relationship Id="rId15" Type="http://schemas.openxmlformats.org/officeDocument/2006/relationships/image" Target="../media/image242.wmf"/><Relationship Id="rId10" Type="http://schemas.openxmlformats.org/officeDocument/2006/relationships/oleObject" Target="../embeddings/oleObject277.bin"/><Relationship Id="rId4" Type="http://schemas.openxmlformats.org/officeDocument/2006/relationships/oleObject" Target="../embeddings/oleObject274.bin"/><Relationship Id="rId9" Type="http://schemas.openxmlformats.org/officeDocument/2006/relationships/image" Target="../media/image239.wmf"/><Relationship Id="rId14" Type="http://schemas.openxmlformats.org/officeDocument/2006/relationships/oleObject" Target="../embeddings/oleObject279.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82.bin"/><Relationship Id="rId13" Type="http://schemas.openxmlformats.org/officeDocument/2006/relationships/image" Target="../media/image246.wmf"/><Relationship Id="rId3" Type="http://schemas.openxmlformats.org/officeDocument/2006/relationships/image" Target="../media/image2.jpeg"/><Relationship Id="rId7" Type="http://schemas.openxmlformats.org/officeDocument/2006/relationships/image" Target="../media/image244.wmf"/><Relationship Id="rId12" Type="http://schemas.openxmlformats.org/officeDocument/2006/relationships/oleObject" Target="../embeddings/oleObject284.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281.bin"/><Relationship Id="rId11" Type="http://schemas.openxmlformats.org/officeDocument/2006/relationships/image" Target="../media/image240.wmf"/><Relationship Id="rId5" Type="http://schemas.openxmlformats.org/officeDocument/2006/relationships/image" Target="../media/image243.wmf"/><Relationship Id="rId10" Type="http://schemas.openxmlformats.org/officeDocument/2006/relationships/oleObject" Target="../embeddings/oleObject283.bin"/><Relationship Id="rId4" Type="http://schemas.openxmlformats.org/officeDocument/2006/relationships/oleObject" Target="../embeddings/oleObject280.bin"/><Relationship Id="rId9" Type="http://schemas.openxmlformats.org/officeDocument/2006/relationships/image" Target="../media/image245.wmf"/></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287.bin"/><Relationship Id="rId13" Type="http://schemas.openxmlformats.org/officeDocument/2006/relationships/image" Target="../media/image251.wmf"/><Relationship Id="rId18" Type="http://schemas.openxmlformats.org/officeDocument/2006/relationships/oleObject" Target="../embeddings/oleObject292.bin"/><Relationship Id="rId3" Type="http://schemas.openxmlformats.org/officeDocument/2006/relationships/image" Target="../media/image2.jpeg"/><Relationship Id="rId21" Type="http://schemas.openxmlformats.org/officeDocument/2006/relationships/image" Target="../media/image254.wmf"/><Relationship Id="rId7" Type="http://schemas.openxmlformats.org/officeDocument/2006/relationships/image" Target="../media/image248.wmf"/><Relationship Id="rId12" Type="http://schemas.openxmlformats.org/officeDocument/2006/relationships/oleObject" Target="../embeddings/oleObject289.bin"/><Relationship Id="rId17" Type="http://schemas.openxmlformats.org/officeDocument/2006/relationships/image" Target="../media/image252.wmf"/><Relationship Id="rId2" Type="http://schemas.openxmlformats.org/officeDocument/2006/relationships/slideLayout" Target="../slideLayouts/slideLayout2.xml"/><Relationship Id="rId16" Type="http://schemas.openxmlformats.org/officeDocument/2006/relationships/oleObject" Target="../embeddings/oleObject291.bin"/><Relationship Id="rId20" Type="http://schemas.openxmlformats.org/officeDocument/2006/relationships/oleObject" Target="../embeddings/oleObject293.bin"/><Relationship Id="rId1" Type="http://schemas.openxmlformats.org/officeDocument/2006/relationships/vmlDrawing" Target="../drawings/vmlDrawing34.vml"/><Relationship Id="rId6" Type="http://schemas.openxmlformats.org/officeDocument/2006/relationships/oleObject" Target="../embeddings/oleObject286.bin"/><Relationship Id="rId11" Type="http://schemas.openxmlformats.org/officeDocument/2006/relationships/image" Target="../media/image250.wmf"/><Relationship Id="rId5" Type="http://schemas.openxmlformats.org/officeDocument/2006/relationships/image" Target="../media/image247.wmf"/><Relationship Id="rId15" Type="http://schemas.openxmlformats.org/officeDocument/2006/relationships/image" Target="../media/image240.wmf"/><Relationship Id="rId10" Type="http://schemas.openxmlformats.org/officeDocument/2006/relationships/oleObject" Target="../embeddings/oleObject288.bin"/><Relationship Id="rId19" Type="http://schemas.openxmlformats.org/officeDocument/2006/relationships/image" Target="../media/image253.wmf"/><Relationship Id="rId4" Type="http://schemas.openxmlformats.org/officeDocument/2006/relationships/oleObject" Target="../embeddings/oleObject285.bin"/><Relationship Id="rId9" Type="http://schemas.openxmlformats.org/officeDocument/2006/relationships/image" Target="../media/image249.wmf"/><Relationship Id="rId14" Type="http://schemas.openxmlformats.org/officeDocument/2006/relationships/oleObject" Target="../embeddings/oleObject290.bin"/></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96.bin"/><Relationship Id="rId13" Type="http://schemas.openxmlformats.org/officeDocument/2006/relationships/image" Target="../media/image258.wmf"/><Relationship Id="rId18" Type="http://schemas.openxmlformats.org/officeDocument/2006/relationships/oleObject" Target="../embeddings/oleObject301.bin"/><Relationship Id="rId26" Type="http://schemas.openxmlformats.org/officeDocument/2006/relationships/oleObject" Target="../embeddings/oleObject305.bin"/><Relationship Id="rId3" Type="http://schemas.openxmlformats.org/officeDocument/2006/relationships/image" Target="../media/image2.jpeg"/><Relationship Id="rId21" Type="http://schemas.openxmlformats.org/officeDocument/2006/relationships/image" Target="../media/image262.wmf"/><Relationship Id="rId7" Type="http://schemas.openxmlformats.org/officeDocument/2006/relationships/image" Target="../media/image255.wmf"/><Relationship Id="rId12" Type="http://schemas.openxmlformats.org/officeDocument/2006/relationships/oleObject" Target="../embeddings/oleObject298.bin"/><Relationship Id="rId17" Type="http://schemas.openxmlformats.org/officeDocument/2006/relationships/image" Target="../media/image260.wmf"/><Relationship Id="rId25" Type="http://schemas.openxmlformats.org/officeDocument/2006/relationships/image" Target="../media/image264.wmf"/><Relationship Id="rId2" Type="http://schemas.openxmlformats.org/officeDocument/2006/relationships/slideLayout" Target="../slideLayouts/slideLayout2.xml"/><Relationship Id="rId16" Type="http://schemas.openxmlformats.org/officeDocument/2006/relationships/oleObject" Target="../embeddings/oleObject300.bin"/><Relationship Id="rId20" Type="http://schemas.openxmlformats.org/officeDocument/2006/relationships/oleObject" Target="../embeddings/oleObject302.bin"/><Relationship Id="rId1" Type="http://schemas.openxmlformats.org/officeDocument/2006/relationships/vmlDrawing" Target="../drawings/vmlDrawing35.vml"/><Relationship Id="rId6" Type="http://schemas.openxmlformats.org/officeDocument/2006/relationships/oleObject" Target="../embeddings/oleObject295.bin"/><Relationship Id="rId11" Type="http://schemas.openxmlformats.org/officeDocument/2006/relationships/image" Target="../media/image257.wmf"/><Relationship Id="rId24" Type="http://schemas.openxmlformats.org/officeDocument/2006/relationships/oleObject" Target="../embeddings/oleObject304.bin"/><Relationship Id="rId5" Type="http://schemas.openxmlformats.org/officeDocument/2006/relationships/image" Target="../media/image73.wmf"/><Relationship Id="rId15" Type="http://schemas.openxmlformats.org/officeDocument/2006/relationships/image" Target="../media/image259.wmf"/><Relationship Id="rId23" Type="http://schemas.openxmlformats.org/officeDocument/2006/relationships/image" Target="../media/image263.wmf"/><Relationship Id="rId10" Type="http://schemas.openxmlformats.org/officeDocument/2006/relationships/oleObject" Target="../embeddings/oleObject297.bin"/><Relationship Id="rId19" Type="http://schemas.openxmlformats.org/officeDocument/2006/relationships/image" Target="../media/image261.wmf"/><Relationship Id="rId4" Type="http://schemas.openxmlformats.org/officeDocument/2006/relationships/oleObject" Target="../embeddings/oleObject294.bin"/><Relationship Id="rId9" Type="http://schemas.openxmlformats.org/officeDocument/2006/relationships/image" Target="../media/image256.wmf"/><Relationship Id="rId14" Type="http://schemas.openxmlformats.org/officeDocument/2006/relationships/oleObject" Target="../embeddings/oleObject299.bin"/><Relationship Id="rId22" Type="http://schemas.openxmlformats.org/officeDocument/2006/relationships/oleObject" Target="../embeddings/oleObject303.bin"/><Relationship Id="rId27" Type="http://schemas.openxmlformats.org/officeDocument/2006/relationships/image" Target="../media/image265.wmf"/></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73.wmf"/><Relationship Id="rId4" Type="http://schemas.openxmlformats.org/officeDocument/2006/relationships/oleObject" Target="../embeddings/oleObject306.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09.bin"/><Relationship Id="rId13" Type="http://schemas.openxmlformats.org/officeDocument/2006/relationships/image" Target="../media/image270.wmf"/><Relationship Id="rId18" Type="http://schemas.openxmlformats.org/officeDocument/2006/relationships/oleObject" Target="../embeddings/oleObject314.bin"/><Relationship Id="rId3" Type="http://schemas.openxmlformats.org/officeDocument/2006/relationships/image" Target="../media/image2.jpeg"/><Relationship Id="rId7" Type="http://schemas.openxmlformats.org/officeDocument/2006/relationships/image" Target="../media/image267.wmf"/><Relationship Id="rId12" Type="http://schemas.openxmlformats.org/officeDocument/2006/relationships/oleObject" Target="../embeddings/oleObject311.bin"/><Relationship Id="rId17" Type="http://schemas.openxmlformats.org/officeDocument/2006/relationships/image" Target="../media/image272.wmf"/><Relationship Id="rId2" Type="http://schemas.openxmlformats.org/officeDocument/2006/relationships/slideLayout" Target="../slideLayouts/slideLayout2.xml"/><Relationship Id="rId16" Type="http://schemas.openxmlformats.org/officeDocument/2006/relationships/oleObject" Target="../embeddings/oleObject313.bin"/><Relationship Id="rId1" Type="http://schemas.openxmlformats.org/officeDocument/2006/relationships/vmlDrawing" Target="../drawings/vmlDrawing37.vml"/><Relationship Id="rId6" Type="http://schemas.openxmlformats.org/officeDocument/2006/relationships/oleObject" Target="../embeddings/oleObject308.bin"/><Relationship Id="rId11" Type="http://schemas.openxmlformats.org/officeDocument/2006/relationships/image" Target="../media/image269.wmf"/><Relationship Id="rId5" Type="http://schemas.openxmlformats.org/officeDocument/2006/relationships/image" Target="../media/image266.wmf"/><Relationship Id="rId15" Type="http://schemas.openxmlformats.org/officeDocument/2006/relationships/image" Target="../media/image271.wmf"/><Relationship Id="rId10" Type="http://schemas.openxmlformats.org/officeDocument/2006/relationships/oleObject" Target="../embeddings/oleObject310.bin"/><Relationship Id="rId19" Type="http://schemas.openxmlformats.org/officeDocument/2006/relationships/image" Target="../media/image273.wmf"/><Relationship Id="rId4" Type="http://schemas.openxmlformats.org/officeDocument/2006/relationships/oleObject" Target="../embeddings/oleObject307.bin"/><Relationship Id="rId9" Type="http://schemas.openxmlformats.org/officeDocument/2006/relationships/image" Target="../media/image268.wmf"/><Relationship Id="rId14" Type="http://schemas.openxmlformats.org/officeDocument/2006/relationships/oleObject" Target="../embeddings/oleObject312.bin"/></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17.bin"/><Relationship Id="rId13" Type="http://schemas.openxmlformats.org/officeDocument/2006/relationships/image" Target="../media/image277.wmf"/><Relationship Id="rId18" Type="http://schemas.openxmlformats.org/officeDocument/2006/relationships/oleObject" Target="../embeddings/oleObject322.bin"/><Relationship Id="rId3" Type="http://schemas.openxmlformats.org/officeDocument/2006/relationships/image" Target="../media/image2.jpeg"/><Relationship Id="rId21" Type="http://schemas.openxmlformats.org/officeDocument/2006/relationships/image" Target="../media/image281.wmf"/><Relationship Id="rId7" Type="http://schemas.openxmlformats.org/officeDocument/2006/relationships/image" Target="../media/image274.wmf"/><Relationship Id="rId12" Type="http://schemas.openxmlformats.org/officeDocument/2006/relationships/oleObject" Target="../embeddings/oleObject319.bin"/><Relationship Id="rId17" Type="http://schemas.openxmlformats.org/officeDocument/2006/relationships/image" Target="../media/image279.wmf"/><Relationship Id="rId2" Type="http://schemas.openxmlformats.org/officeDocument/2006/relationships/slideLayout" Target="../slideLayouts/slideLayout2.xml"/><Relationship Id="rId16" Type="http://schemas.openxmlformats.org/officeDocument/2006/relationships/oleObject" Target="../embeddings/oleObject321.bin"/><Relationship Id="rId20" Type="http://schemas.openxmlformats.org/officeDocument/2006/relationships/oleObject" Target="../embeddings/oleObject323.bin"/><Relationship Id="rId1" Type="http://schemas.openxmlformats.org/officeDocument/2006/relationships/vmlDrawing" Target="../drawings/vmlDrawing38.vml"/><Relationship Id="rId6" Type="http://schemas.openxmlformats.org/officeDocument/2006/relationships/oleObject" Target="../embeddings/oleObject316.bin"/><Relationship Id="rId11" Type="http://schemas.openxmlformats.org/officeDocument/2006/relationships/image" Target="../media/image276.wmf"/><Relationship Id="rId5" Type="http://schemas.openxmlformats.org/officeDocument/2006/relationships/image" Target="../media/image73.wmf"/><Relationship Id="rId15" Type="http://schemas.openxmlformats.org/officeDocument/2006/relationships/image" Target="../media/image278.wmf"/><Relationship Id="rId23" Type="http://schemas.openxmlformats.org/officeDocument/2006/relationships/image" Target="../media/image282.wmf"/><Relationship Id="rId10" Type="http://schemas.openxmlformats.org/officeDocument/2006/relationships/oleObject" Target="../embeddings/oleObject318.bin"/><Relationship Id="rId19" Type="http://schemas.openxmlformats.org/officeDocument/2006/relationships/image" Target="../media/image280.wmf"/><Relationship Id="rId4" Type="http://schemas.openxmlformats.org/officeDocument/2006/relationships/oleObject" Target="../embeddings/oleObject315.bin"/><Relationship Id="rId9" Type="http://schemas.openxmlformats.org/officeDocument/2006/relationships/image" Target="../media/image275.wmf"/><Relationship Id="rId14" Type="http://schemas.openxmlformats.org/officeDocument/2006/relationships/oleObject" Target="../embeddings/oleObject320.bin"/><Relationship Id="rId22" Type="http://schemas.openxmlformats.org/officeDocument/2006/relationships/oleObject" Target="../embeddings/oleObject324.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27.bin"/><Relationship Id="rId13" Type="http://schemas.openxmlformats.org/officeDocument/2006/relationships/image" Target="../media/image286.wmf"/><Relationship Id="rId3" Type="http://schemas.openxmlformats.org/officeDocument/2006/relationships/image" Target="../media/image2.jpeg"/><Relationship Id="rId7" Type="http://schemas.openxmlformats.org/officeDocument/2006/relationships/image" Target="../media/image283.wmf"/><Relationship Id="rId12" Type="http://schemas.openxmlformats.org/officeDocument/2006/relationships/oleObject" Target="../embeddings/oleObject329.bin"/><Relationship Id="rId17" Type="http://schemas.openxmlformats.org/officeDocument/2006/relationships/image" Target="../media/image287.wmf"/><Relationship Id="rId2" Type="http://schemas.openxmlformats.org/officeDocument/2006/relationships/slideLayout" Target="../slideLayouts/slideLayout2.xml"/><Relationship Id="rId16" Type="http://schemas.openxmlformats.org/officeDocument/2006/relationships/oleObject" Target="../embeddings/oleObject331.bin"/><Relationship Id="rId1" Type="http://schemas.openxmlformats.org/officeDocument/2006/relationships/vmlDrawing" Target="../drawings/vmlDrawing39.vml"/><Relationship Id="rId6" Type="http://schemas.openxmlformats.org/officeDocument/2006/relationships/oleObject" Target="../embeddings/oleObject326.bin"/><Relationship Id="rId11" Type="http://schemas.openxmlformats.org/officeDocument/2006/relationships/image" Target="../media/image285.wmf"/><Relationship Id="rId5" Type="http://schemas.openxmlformats.org/officeDocument/2006/relationships/image" Target="../media/image73.wmf"/><Relationship Id="rId15" Type="http://schemas.openxmlformats.org/officeDocument/2006/relationships/image" Target="../media/image274.wmf"/><Relationship Id="rId10" Type="http://schemas.openxmlformats.org/officeDocument/2006/relationships/oleObject" Target="../embeddings/oleObject328.bin"/><Relationship Id="rId4" Type="http://schemas.openxmlformats.org/officeDocument/2006/relationships/oleObject" Target="../embeddings/oleObject325.bin"/><Relationship Id="rId9" Type="http://schemas.openxmlformats.org/officeDocument/2006/relationships/image" Target="../media/image284.wmf"/><Relationship Id="rId14" Type="http://schemas.openxmlformats.org/officeDocument/2006/relationships/oleObject" Target="../embeddings/oleObject330.bin"/></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334.bin"/><Relationship Id="rId13" Type="http://schemas.openxmlformats.org/officeDocument/2006/relationships/image" Target="../media/image292.wmf"/><Relationship Id="rId3" Type="http://schemas.openxmlformats.org/officeDocument/2006/relationships/image" Target="../media/image2.jpeg"/><Relationship Id="rId7" Type="http://schemas.openxmlformats.org/officeDocument/2006/relationships/image" Target="../media/image289.wmf"/><Relationship Id="rId12" Type="http://schemas.openxmlformats.org/officeDocument/2006/relationships/oleObject" Target="../embeddings/oleObject336.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333.bin"/><Relationship Id="rId11" Type="http://schemas.openxmlformats.org/officeDocument/2006/relationships/image" Target="../media/image291.wmf"/><Relationship Id="rId5" Type="http://schemas.openxmlformats.org/officeDocument/2006/relationships/image" Target="../media/image288.wmf"/><Relationship Id="rId15" Type="http://schemas.openxmlformats.org/officeDocument/2006/relationships/image" Target="../media/image293.wmf"/><Relationship Id="rId10" Type="http://schemas.openxmlformats.org/officeDocument/2006/relationships/oleObject" Target="../embeddings/oleObject335.bin"/><Relationship Id="rId4" Type="http://schemas.openxmlformats.org/officeDocument/2006/relationships/oleObject" Target="../embeddings/oleObject332.bin"/><Relationship Id="rId9" Type="http://schemas.openxmlformats.org/officeDocument/2006/relationships/image" Target="../media/image290.wmf"/><Relationship Id="rId14" Type="http://schemas.openxmlformats.org/officeDocument/2006/relationships/oleObject" Target="../embeddings/oleObject337.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40.bin"/><Relationship Id="rId13" Type="http://schemas.openxmlformats.org/officeDocument/2006/relationships/image" Target="../media/image297.wmf"/><Relationship Id="rId18" Type="http://schemas.openxmlformats.org/officeDocument/2006/relationships/oleObject" Target="../embeddings/oleObject345.bin"/><Relationship Id="rId3" Type="http://schemas.openxmlformats.org/officeDocument/2006/relationships/image" Target="../media/image2.jpeg"/><Relationship Id="rId21" Type="http://schemas.openxmlformats.org/officeDocument/2006/relationships/image" Target="../media/image301.wmf"/><Relationship Id="rId7" Type="http://schemas.openxmlformats.org/officeDocument/2006/relationships/image" Target="../media/image295.wmf"/><Relationship Id="rId12" Type="http://schemas.openxmlformats.org/officeDocument/2006/relationships/oleObject" Target="../embeddings/oleObject342.bin"/><Relationship Id="rId17" Type="http://schemas.openxmlformats.org/officeDocument/2006/relationships/image" Target="../media/image299.wmf"/><Relationship Id="rId2" Type="http://schemas.openxmlformats.org/officeDocument/2006/relationships/slideLayout" Target="../slideLayouts/slideLayout2.xml"/><Relationship Id="rId16" Type="http://schemas.openxmlformats.org/officeDocument/2006/relationships/oleObject" Target="../embeddings/oleObject344.bin"/><Relationship Id="rId20" Type="http://schemas.openxmlformats.org/officeDocument/2006/relationships/oleObject" Target="../embeddings/oleObject346.bin"/><Relationship Id="rId1" Type="http://schemas.openxmlformats.org/officeDocument/2006/relationships/vmlDrawing" Target="../drawings/vmlDrawing41.vml"/><Relationship Id="rId6" Type="http://schemas.openxmlformats.org/officeDocument/2006/relationships/oleObject" Target="../embeddings/oleObject339.bin"/><Relationship Id="rId11" Type="http://schemas.openxmlformats.org/officeDocument/2006/relationships/image" Target="../media/image296.wmf"/><Relationship Id="rId5" Type="http://schemas.openxmlformats.org/officeDocument/2006/relationships/image" Target="../media/image294.wmf"/><Relationship Id="rId15" Type="http://schemas.openxmlformats.org/officeDocument/2006/relationships/image" Target="../media/image298.wmf"/><Relationship Id="rId10" Type="http://schemas.openxmlformats.org/officeDocument/2006/relationships/oleObject" Target="../embeddings/oleObject341.bin"/><Relationship Id="rId19" Type="http://schemas.openxmlformats.org/officeDocument/2006/relationships/image" Target="../media/image300.wmf"/><Relationship Id="rId4" Type="http://schemas.openxmlformats.org/officeDocument/2006/relationships/oleObject" Target="../embeddings/oleObject338.bin"/><Relationship Id="rId9" Type="http://schemas.openxmlformats.org/officeDocument/2006/relationships/image" Target="../media/image289.wmf"/><Relationship Id="rId14" Type="http://schemas.openxmlformats.org/officeDocument/2006/relationships/oleObject" Target="../embeddings/oleObject343.bin"/></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42.vml"/><Relationship Id="rId5" Type="http://schemas.openxmlformats.org/officeDocument/2006/relationships/image" Target="../media/image302.wmf"/><Relationship Id="rId4" Type="http://schemas.openxmlformats.org/officeDocument/2006/relationships/oleObject" Target="../embeddings/oleObject347.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350.bin"/><Relationship Id="rId13" Type="http://schemas.openxmlformats.org/officeDocument/2006/relationships/image" Target="../media/image307.wmf"/><Relationship Id="rId3" Type="http://schemas.openxmlformats.org/officeDocument/2006/relationships/image" Target="../media/image2.jpeg"/><Relationship Id="rId7" Type="http://schemas.openxmlformats.org/officeDocument/2006/relationships/image" Target="../media/image304.wmf"/><Relationship Id="rId12" Type="http://schemas.openxmlformats.org/officeDocument/2006/relationships/oleObject" Target="../embeddings/oleObject352.bin"/><Relationship Id="rId17" Type="http://schemas.openxmlformats.org/officeDocument/2006/relationships/image" Target="../media/image309.wmf"/><Relationship Id="rId2" Type="http://schemas.openxmlformats.org/officeDocument/2006/relationships/slideLayout" Target="../slideLayouts/slideLayout2.xml"/><Relationship Id="rId16" Type="http://schemas.openxmlformats.org/officeDocument/2006/relationships/oleObject" Target="../embeddings/oleObject354.bin"/><Relationship Id="rId1" Type="http://schemas.openxmlformats.org/officeDocument/2006/relationships/vmlDrawing" Target="../drawings/vmlDrawing43.vml"/><Relationship Id="rId6" Type="http://schemas.openxmlformats.org/officeDocument/2006/relationships/oleObject" Target="../embeddings/oleObject349.bin"/><Relationship Id="rId11" Type="http://schemas.openxmlformats.org/officeDocument/2006/relationships/image" Target="../media/image306.wmf"/><Relationship Id="rId5" Type="http://schemas.openxmlformats.org/officeDocument/2006/relationships/image" Target="../media/image303.wmf"/><Relationship Id="rId15" Type="http://schemas.openxmlformats.org/officeDocument/2006/relationships/image" Target="../media/image308.wmf"/><Relationship Id="rId10" Type="http://schemas.openxmlformats.org/officeDocument/2006/relationships/oleObject" Target="../embeddings/oleObject351.bin"/><Relationship Id="rId4" Type="http://schemas.openxmlformats.org/officeDocument/2006/relationships/oleObject" Target="../embeddings/oleObject348.bin"/><Relationship Id="rId9" Type="http://schemas.openxmlformats.org/officeDocument/2006/relationships/image" Target="../media/image305.wmf"/><Relationship Id="rId14" Type="http://schemas.openxmlformats.org/officeDocument/2006/relationships/oleObject" Target="../embeddings/oleObject353.bin"/></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74.w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356.bin"/><Relationship Id="rId5" Type="http://schemas.openxmlformats.org/officeDocument/2006/relationships/image" Target="../media/image310.wmf"/><Relationship Id="rId4" Type="http://schemas.openxmlformats.org/officeDocument/2006/relationships/oleObject" Target="../embeddings/oleObject355.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59.bin"/><Relationship Id="rId13" Type="http://schemas.openxmlformats.org/officeDocument/2006/relationships/image" Target="../media/image314.wmf"/><Relationship Id="rId3" Type="http://schemas.openxmlformats.org/officeDocument/2006/relationships/image" Target="../media/image2.jpeg"/><Relationship Id="rId7" Type="http://schemas.openxmlformats.org/officeDocument/2006/relationships/image" Target="../media/image311.wmf"/><Relationship Id="rId12" Type="http://schemas.openxmlformats.org/officeDocument/2006/relationships/oleObject" Target="../embeddings/oleObject361.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358.bin"/><Relationship Id="rId11" Type="http://schemas.openxmlformats.org/officeDocument/2006/relationships/image" Target="../media/image313.wmf"/><Relationship Id="rId5" Type="http://schemas.openxmlformats.org/officeDocument/2006/relationships/image" Target="../media/image73.wmf"/><Relationship Id="rId15" Type="http://schemas.openxmlformats.org/officeDocument/2006/relationships/image" Target="../media/image315.wmf"/><Relationship Id="rId10" Type="http://schemas.openxmlformats.org/officeDocument/2006/relationships/oleObject" Target="../embeddings/oleObject360.bin"/><Relationship Id="rId4" Type="http://schemas.openxmlformats.org/officeDocument/2006/relationships/oleObject" Target="../embeddings/oleObject357.bin"/><Relationship Id="rId9" Type="http://schemas.openxmlformats.org/officeDocument/2006/relationships/image" Target="../media/image312.wmf"/><Relationship Id="rId14" Type="http://schemas.openxmlformats.org/officeDocument/2006/relationships/oleObject" Target="../embeddings/oleObject362.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365.bin"/><Relationship Id="rId13" Type="http://schemas.openxmlformats.org/officeDocument/2006/relationships/image" Target="../media/image319.wmf"/><Relationship Id="rId18" Type="http://schemas.openxmlformats.org/officeDocument/2006/relationships/oleObject" Target="../embeddings/oleObject370.bin"/><Relationship Id="rId26" Type="http://schemas.openxmlformats.org/officeDocument/2006/relationships/oleObject" Target="../embeddings/oleObject374.bin"/><Relationship Id="rId39" Type="http://schemas.openxmlformats.org/officeDocument/2006/relationships/oleObject" Target="../embeddings/oleObject381.bin"/><Relationship Id="rId3" Type="http://schemas.openxmlformats.org/officeDocument/2006/relationships/image" Target="../media/image2.jpeg"/><Relationship Id="rId21" Type="http://schemas.openxmlformats.org/officeDocument/2006/relationships/image" Target="../media/image323.wmf"/><Relationship Id="rId34" Type="http://schemas.openxmlformats.org/officeDocument/2006/relationships/image" Target="../media/image329.wmf"/><Relationship Id="rId42" Type="http://schemas.openxmlformats.org/officeDocument/2006/relationships/image" Target="../media/image333.wmf"/><Relationship Id="rId7" Type="http://schemas.openxmlformats.org/officeDocument/2006/relationships/image" Target="../media/image316.wmf"/><Relationship Id="rId12" Type="http://schemas.openxmlformats.org/officeDocument/2006/relationships/oleObject" Target="../embeddings/oleObject367.bin"/><Relationship Id="rId17" Type="http://schemas.openxmlformats.org/officeDocument/2006/relationships/image" Target="../media/image321.wmf"/><Relationship Id="rId25" Type="http://schemas.openxmlformats.org/officeDocument/2006/relationships/image" Target="../media/image325.wmf"/><Relationship Id="rId33" Type="http://schemas.openxmlformats.org/officeDocument/2006/relationships/oleObject" Target="../embeddings/oleObject378.bin"/><Relationship Id="rId38" Type="http://schemas.openxmlformats.org/officeDocument/2006/relationships/image" Target="../media/image331.wmf"/><Relationship Id="rId2" Type="http://schemas.openxmlformats.org/officeDocument/2006/relationships/slideLayout" Target="../slideLayouts/slideLayout2.xml"/><Relationship Id="rId16" Type="http://schemas.openxmlformats.org/officeDocument/2006/relationships/oleObject" Target="../embeddings/oleObject369.bin"/><Relationship Id="rId20" Type="http://schemas.openxmlformats.org/officeDocument/2006/relationships/oleObject" Target="../embeddings/oleObject371.bin"/><Relationship Id="rId29" Type="http://schemas.openxmlformats.org/officeDocument/2006/relationships/image" Target="../media/image327.wmf"/><Relationship Id="rId41" Type="http://schemas.openxmlformats.org/officeDocument/2006/relationships/oleObject" Target="../embeddings/oleObject382.bin"/><Relationship Id="rId1" Type="http://schemas.openxmlformats.org/officeDocument/2006/relationships/vmlDrawing" Target="../drawings/vmlDrawing46.vml"/><Relationship Id="rId6" Type="http://schemas.openxmlformats.org/officeDocument/2006/relationships/oleObject" Target="../embeddings/oleObject364.bin"/><Relationship Id="rId11" Type="http://schemas.openxmlformats.org/officeDocument/2006/relationships/image" Target="../media/image318.wmf"/><Relationship Id="rId24" Type="http://schemas.openxmlformats.org/officeDocument/2006/relationships/oleObject" Target="../embeddings/oleObject373.bin"/><Relationship Id="rId32" Type="http://schemas.openxmlformats.org/officeDocument/2006/relationships/image" Target="../media/image328.wmf"/><Relationship Id="rId37" Type="http://schemas.openxmlformats.org/officeDocument/2006/relationships/oleObject" Target="../embeddings/oleObject380.bin"/><Relationship Id="rId40" Type="http://schemas.openxmlformats.org/officeDocument/2006/relationships/image" Target="../media/image332.wmf"/><Relationship Id="rId5" Type="http://schemas.openxmlformats.org/officeDocument/2006/relationships/image" Target="../media/image73.wmf"/><Relationship Id="rId15" Type="http://schemas.openxmlformats.org/officeDocument/2006/relationships/image" Target="../media/image320.wmf"/><Relationship Id="rId23" Type="http://schemas.openxmlformats.org/officeDocument/2006/relationships/image" Target="../media/image324.wmf"/><Relationship Id="rId28" Type="http://schemas.openxmlformats.org/officeDocument/2006/relationships/oleObject" Target="../embeddings/oleObject375.bin"/><Relationship Id="rId36" Type="http://schemas.openxmlformats.org/officeDocument/2006/relationships/image" Target="../media/image330.wmf"/><Relationship Id="rId10" Type="http://schemas.openxmlformats.org/officeDocument/2006/relationships/oleObject" Target="../embeddings/oleObject366.bin"/><Relationship Id="rId19" Type="http://schemas.openxmlformats.org/officeDocument/2006/relationships/image" Target="../media/image322.wmf"/><Relationship Id="rId31" Type="http://schemas.openxmlformats.org/officeDocument/2006/relationships/oleObject" Target="../embeddings/oleObject377.bin"/><Relationship Id="rId44" Type="http://schemas.openxmlformats.org/officeDocument/2006/relationships/image" Target="../media/image334.wmf"/><Relationship Id="rId4" Type="http://schemas.openxmlformats.org/officeDocument/2006/relationships/oleObject" Target="../embeddings/oleObject363.bin"/><Relationship Id="rId9" Type="http://schemas.openxmlformats.org/officeDocument/2006/relationships/image" Target="../media/image317.wmf"/><Relationship Id="rId14" Type="http://schemas.openxmlformats.org/officeDocument/2006/relationships/oleObject" Target="../embeddings/oleObject368.bin"/><Relationship Id="rId22" Type="http://schemas.openxmlformats.org/officeDocument/2006/relationships/oleObject" Target="../embeddings/oleObject372.bin"/><Relationship Id="rId27" Type="http://schemas.openxmlformats.org/officeDocument/2006/relationships/image" Target="../media/image326.wmf"/><Relationship Id="rId30" Type="http://schemas.openxmlformats.org/officeDocument/2006/relationships/oleObject" Target="../embeddings/oleObject376.bin"/><Relationship Id="rId35" Type="http://schemas.openxmlformats.org/officeDocument/2006/relationships/oleObject" Target="../embeddings/oleObject379.bin"/><Relationship Id="rId43" Type="http://schemas.openxmlformats.org/officeDocument/2006/relationships/oleObject" Target="../embeddings/oleObject383.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86.bin"/><Relationship Id="rId13" Type="http://schemas.openxmlformats.org/officeDocument/2006/relationships/image" Target="../media/image338.wmf"/><Relationship Id="rId3" Type="http://schemas.openxmlformats.org/officeDocument/2006/relationships/image" Target="../media/image2.jpeg"/><Relationship Id="rId7" Type="http://schemas.openxmlformats.org/officeDocument/2006/relationships/image" Target="../media/image335.wmf"/><Relationship Id="rId12" Type="http://schemas.openxmlformats.org/officeDocument/2006/relationships/oleObject" Target="../embeddings/oleObject388.bin"/><Relationship Id="rId17" Type="http://schemas.openxmlformats.org/officeDocument/2006/relationships/image" Target="../media/image340.wmf"/><Relationship Id="rId2" Type="http://schemas.openxmlformats.org/officeDocument/2006/relationships/slideLayout" Target="../slideLayouts/slideLayout2.xml"/><Relationship Id="rId16" Type="http://schemas.openxmlformats.org/officeDocument/2006/relationships/oleObject" Target="../embeddings/oleObject390.bin"/><Relationship Id="rId1" Type="http://schemas.openxmlformats.org/officeDocument/2006/relationships/vmlDrawing" Target="../drawings/vmlDrawing47.vml"/><Relationship Id="rId6" Type="http://schemas.openxmlformats.org/officeDocument/2006/relationships/oleObject" Target="../embeddings/oleObject385.bin"/><Relationship Id="rId11" Type="http://schemas.openxmlformats.org/officeDocument/2006/relationships/image" Target="../media/image337.wmf"/><Relationship Id="rId5" Type="http://schemas.openxmlformats.org/officeDocument/2006/relationships/image" Target="../media/image303.wmf"/><Relationship Id="rId15" Type="http://schemas.openxmlformats.org/officeDocument/2006/relationships/image" Target="../media/image339.wmf"/><Relationship Id="rId10" Type="http://schemas.openxmlformats.org/officeDocument/2006/relationships/oleObject" Target="../embeddings/oleObject387.bin"/><Relationship Id="rId4" Type="http://schemas.openxmlformats.org/officeDocument/2006/relationships/oleObject" Target="../embeddings/oleObject384.bin"/><Relationship Id="rId9" Type="http://schemas.openxmlformats.org/officeDocument/2006/relationships/image" Target="../media/image336.wmf"/><Relationship Id="rId14" Type="http://schemas.openxmlformats.org/officeDocument/2006/relationships/oleObject" Target="../embeddings/oleObject389.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393.bin"/><Relationship Id="rId13" Type="http://schemas.openxmlformats.org/officeDocument/2006/relationships/image" Target="../media/image339.wmf"/><Relationship Id="rId3" Type="http://schemas.openxmlformats.org/officeDocument/2006/relationships/image" Target="../media/image2.jpeg"/><Relationship Id="rId7" Type="http://schemas.openxmlformats.org/officeDocument/2006/relationships/image" Target="../media/image341.wmf"/><Relationship Id="rId12" Type="http://schemas.openxmlformats.org/officeDocument/2006/relationships/oleObject" Target="../embeddings/oleObject395.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392.bin"/><Relationship Id="rId11" Type="http://schemas.openxmlformats.org/officeDocument/2006/relationships/image" Target="../media/image338.wmf"/><Relationship Id="rId5" Type="http://schemas.openxmlformats.org/officeDocument/2006/relationships/image" Target="../media/image73.wmf"/><Relationship Id="rId10" Type="http://schemas.openxmlformats.org/officeDocument/2006/relationships/oleObject" Target="../embeddings/oleObject394.bin"/><Relationship Id="rId4" Type="http://schemas.openxmlformats.org/officeDocument/2006/relationships/oleObject" Target="../embeddings/oleObject391.bin"/><Relationship Id="rId9" Type="http://schemas.openxmlformats.org/officeDocument/2006/relationships/image" Target="../media/image342.wmf"/></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73.wmf"/><Relationship Id="rId4" Type="http://schemas.openxmlformats.org/officeDocument/2006/relationships/oleObject" Target="../embeddings/oleObject396.bin"/></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44.gi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343.png"/><Relationship Id="rId5" Type="http://schemas.openxmlformats.org/officeDocument/2006/relationships/image" Target="../media/image73.wmf"/><Relationship Id="rId4" Type="http://schemas.openxmlformats.org/officeDocument/2006/relationships/oleObject" Target="../embeddings/oleObject397.bin"/></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51.vml"/><Relationship Id="rId5" Type="http://schemas.openxmlformats.org/officeDocument/2006/relationships/image" Target="../media/image73.wmf"/><Relationship Id="rId4" Type="http://schemas.openxmlformats.org/officeDocument/2006/relationships/oleObject" Target="../embeddings/oleObject398.bin"/></Relationships>
</file>

<file path=ppt/slides/_rels/slide84.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2.jpeg"/><Relationship Id="rId7" Type="http://schemas.openxmlformats.org/officeDocument/2006/relationships/oleObject" Target="../embeddings/oleObject400.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73.wmf"/><Relationship Id="rId5" Type="http://schemas.openxmlformats.org/officeDocument/2006/relationships/oleObject" Target="../embeddings/oleObject399.bin"/><Relationship Id="rId4" Type="http://schemas.openxmlformats.org/officeDocument/2006/relationships/hyperlink" Target="http://github/asavine/CompFinance/Workshop/" TargetMode="External"/><Relationship Id="rId9" Type="http://schemas.openxmlformats.org/officeDocument/2006/relationships/image" Target="../media/image344.gif"/></Relationships>
</file>

<file path=ppt/slides/_rels/slide85.xml.rels><?xml version="1.0" encoding="UTF-8" standalone="yes"?>
<Relationships xmlns="http://schemas.openxmlformats.org/package/2006/relationships"><Relationship Id="rId8" Type="http://schemas.openxmlformats.org/officeDocument/2006/relationships/image" Target="../media/image346.jpeg"/><Relationship Id="rId3" Type="http://schemas.openxmlformats.org/officeDocument/2006/relationships/image" Target="../media/image2.jpeg"/><Relationship Id="rId7" Type="http://schemas.openxmlformats.org/officeDocument/2006/relationships/image" Target="../media/image345.jpeg"/><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402.bin"/><Relationship Id="rId5" Type="http://schemas.openxmlformats.org/officeDocument/2006/relationships/image" Target="../media/image73.wmf"/><Relationship Id="rId4" Type="http://schemas.openxmlformats.org/officeDocument/2006/relationships/oleObject" Target="../embeddings/oleObject401.bin"/></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73.wmf"/><Relationship Id="rId5" Type="http://schemas.openxmlformats.org/officeDocument/2006/relationships/oleObject" Target="../embeddings/oleObject403.bin"/><Relationship Id="rId4" Type="http://schemas.openxmlformats.org/officeDocument/2006/relationships/hyperlink" Target="http://github/asavine/CompFinance/Workshop/dlBlackScholes.ipynb"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73.wmf"/><Relationship Id="rId4" Type="http://schemas.openxmlformats.org/officeDocument/2006/relationships/oleObject" Target="../embeddings/oleObject404.bin"/></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image" Target="../media/image73.wmf"/><Relationship Id="rId4" Type="http://schemas.openxmlformats.org/officeDocument/2006/relationships/oleObject" Target="../embeddings/oleObject405.bin"/></Relationships>
</file>

<file path=ppt/slides/_rels/slide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73.wmf"/><Relationship Id="rId4" Type="http://schemas.openxmlformats.org/officeDocument/2006/relationships/oleObject" Target="../embeddings/oleObject406.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jpeg"/><Relationship Id="rId7" Type="http://schemas.openxmlformats.org/officeDocument/2006/relationships/image" Target="../media/image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8.wmf"/><Relationship Id="rId4" Type="http://schemas.openxmlformats.org/officeDocument/2006/relationships/oleObject" Target="../embeddings/oleObject4.bin"/><Relationship Id="rId9" Type="http://schemas.openxmlformats.org/officeDocument/2006/relationships/image" Target="../media/image10.wmf"/></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73.wmf"/><Relationship Id="rId4" Type="http://schemas.openxmlformats.org/officeDocument/2006/relationships/oleObject" Target="../embeddings/oleObject407.bin"/></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73.wmf"/><Relationship Id="rId4" Type="http://schemas.openxmlformats.org/officeDocument/2006/relationships/oleObject" Target="../embeddings/oleObject408.bin"/></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73.wmf"/><Relationship Id="rId4" Type="http://schemas.openxmlformats.org/officeDocument/2006/relationships/oleObject" Target="../embeddings/oleObject409.bin"/></Relationships>
</file>

<file path=ppt/slides/_rels/slide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412.bin"/><Relationship Id="rId13" Type="http://schemas.openxmlformats.org/officeDocument/2006/relationships/image" Target="../media/image351.wmf"/><Relationship Id="rId3" Type="http://schemas.openxmlformats.org/officeDocument/2006/relationships/image" Target="../media/image2.jpeg"/><Relationship Id="rId7" Type="http://schemas.openxmlformats.org/officeDocument/2006/relationships/image" Target="../media/image348.wmf"/><Relationship Id="rId12" Type="http://schemas.openxmlformats.org/officeDocument/2006/relationships/oleObject" Target="../embeddings/oleObject414.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oleObject" Target="../embeddings/oleObject411.bin"/><Relationship Id="rId11" Type="http://schemas.openxmlformats.org/officeDocument/2006/relationships/image" Target="../media/image350.wmf"/><Relationship Id="rId5" Type="http://schemas.openxmlformats.org/officeDocument/2006/relationships/image" Target="../media/image347.wmf"/><Relationship Id="rId10" Type="http://schemas.openxmlformats.org/officeDocument/2006/relationships/oleObject" Target="../embeddings/oleObject413.bin"/><Relationship Id="rId4" Type="http://schemas.openxmlformats.org/officeDocument/2006/relationships/oleObject" Target="../embeddings/oleObject410.bin"/><Relationship Id="rId9" Type="http://schemas.openxmlformats.org/officeDocument/2006/relationships/image" Target="../media/image349.w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417.bin"/><Relationship Id="rId13" Type="http://schemas.openxmlformats.org/officeDocument/2006/relationships/image" Target="../media/image356.wmf"/><Relationship Id="rId18" Type="http://schemas.openxmlformats.org/officeDocument/2006/relationships/oleObject" Target="../embeddings/oleObject422.bin"/><Relationship Id="rId3" Type="http://schemas.openxmlformats.org/officeDocument/2006/relationships/image" Target="../media/image2.jpeg"/><Relationship Id="rId7" Type="http://schemas.openxmlformats.org/officeDocument/2006/relationships/image" Target="../media/image353.wmf"/><Relationship Id="rId12" Type="http://schemas.openxmlformats.org/officeDocument/2006/relationships/oleObject" Target="../embeddings/oleObject419.bin"/><Relationship Id="rId17" Type="http://schemas.openxmlformats.org/officeDocument/2006/relationships/image" Target="../media/image358.wmf"/><Relationship Id="rId2" Type="http://schemas.openxmlformats.org/officeDocument/2006/relationships/slideLayout" Target="../slideLayouts/slideLayout2.xml"/><Relationship Id="rId16" Type="http://schemas.openxmlformats.org/officeDocument/2006/relationships/oleObject" Target="../embeddings/oleObject421.bin"/><Relationship Id="rId1" Type="http://schemas.openxmlformats.org/officeDocument/2006/relationships/vmlDrawing" Target="../drawings/vmlDrawing62.vml"/><Relationship Id="rId6" Type="http://schemas.openxmlformats.org/officeDocument/2006/relationships/oleObject" Target="../embeddings/oleObject416.bin"/><Relationship Id="rId11" Type="http://schemas.openxmlformats.org/officeDocument/2006/relationships/image" Target="../media/image355.wmf"/><Relationship Id="rId5" Type="http://schemas.openxmlformats.org/officeDocument/2006/relationships/image" Target="../media/image352.wmf"/><Relationship Id="rId15" Type="http://schemas.openxmlformats.org/officeDocument/2006/relationships/image" Target="../media/image357.wmf"/><Relationship Id="rId10" Type="http://schemas.openxmlformats.org/officeDocument/2006/relationships/oleObject" Target="../embeddings/oleObject418.bin"/><Relationship Id="rId19" Type="http://schemas.openxmlformats.org/officeDocument/2006/relationships/image" Target="../media/image359.wmf"/><Relationship Id="rId4" Type="http://schemas.openxmlformats.org/officeDocument/2006/relationships/oleObject" Target="../embeddings/oleObject415.bin"/><Relationship Id="rId9" Type="http://schemas.openxmlformats.org/officeDocument/2006/relationships/image" Target="../media/image354.wmf"/><Relationship Id="rId14" Type="http://schemas.openxmlformats.org/officeDocument/2006/relationships/oleObject" Target="../embeddings/oleObject420.bin"/></Relationships>
</file>

<file path=ppt/slides/_rels/slide96.xml.rels><?xml version="1.0" encoding="UTF-8" standalone="yes"?>
<Relationships xmlns="http://schemas.openxmlformats.org/package/2006/relationships"><Relationship Id="rId13" Type="http://schemas.openxmlformats.org/officeDocument/2006/relationships/image" Target="../media/image364.wmf"/><Relationship Id="rId18" Type="http://schemas.openxmlformats.org/officeDocument/2006/relationships/oleObject" Target="../embeddings/oleObject430.bin"/><Relationship Id="rId26" Type="http://schemas.openxmlformats.org/officeDocument/2006/relationships/image" Target="../media/image369.wmf"/><Relationship Id="rId39" Type="http://schemas.openxmlformats.org/officeDocument/2006/relationships/oleObject" Target="../embeddings/oleObject444.bin"/><Relationship Id="rId21" Type="http://schemas.openxmlformats.org/officeDocument/2006/relationships/image" Target="../media/image368.wmf"/><Relationship Id="rId34" Type="http://schemas.openxmlformats.org/officeDocument/2006/relationships/oleObject" Target="../embeddings/oleObject441.bin"/><Relationship Id="rId42" Type="http://schemas.openxmlformats.org/officeDocument/2006/relationships/image" Target="../media/image374.wmf"/><Relationship Id="rId47" Type="http://schemas.openxmlformats.org/officeDocument/2006/relationships/oleObject" Target="../embeddings/oleObject450.bin"/><Relationship Id="rId50" Type="http://schemas.openxmlformats.org/officeDocument/2006/relationships/image" Target="../media/image377.wmf"/><Relationship Id="rId55" Type="http://schemas.openxmlformats.org/officeDocument/2006/relationships/oleObject" Target="../embeddings/oleObject454.bin"/><Relationship Id="rId7" Type="http://schemas.openxmlformats.org/officeDocument/2006/relationships/image" Target="../media/image361.wmf"/><Relationship Id="rId12" Type="http://schemas.openxmlformats.org/officeDocument/2006/relationships/oleObject" Target="../embeddings/oleObject427.bin"/><Relationship Id="rId17" Type="http://schemas.openxmlformats.org/officeDocument/2006/relationships/image" Target="../media/image366.wmf"/><Relationship Id="rId25" Type="http://schemas.openxmlformats.org/officeDocument/2006/relationships/oleObject" Target="../embeddings/oleObject435.bin"/><Relationship Id="rId33" Type="http://schemas.openxmlformats.org/officeDocument/2006/relationships/image" Target="../media/image371.wmf"/><Relationship Id="rId38" Type="http://schemas.openxmlformats.org/officeDocument/2006/relationships/image" Target="../media/image373.wmf"/><Relationship Id="rId46" Type="http://schemas.openxmlformats.org/officeDocument/2006/relationships/image" Target="../media/image375.wmf"/><Relationship Id="rId2" Type="http://schemas.openxmlformats.org/officeDocument/2006/relationships/slideLayout" Target="../slideLayouts/slideLayout2.xml"/><Relationship Id="rId16" Type="http://schemas.openxmlformats.org/officeDocument/2006/relationships/oleObject" Target="../embeddings/oleObject429.bin"/><Relationship Id="rId20" Type="http://schemas.openxmlformats.org/officeDocument/2006/relationships/oleObject" Target="../embeddings/oleObject431.bin"/><Relationship Id="rId29" Type="http://schemas.openxmlformats.org/officeDocument/2006/relationships/oleObject" Target="../embeddings/oleObject437.bin"/><Relationship Id="rId41" Type="http://schemas.openxmlformats.org/officeDocument/2006/relationships/oleObject" Target="../embeddings/oleObject446.bin"/><Relationship Id="rId54" Type="http://schemas.openxmlformats.org/officeDocument/2006/relationships/image" Target="../media/image379.wmf"/><Relationship Id="rId1" Type="http://schemas.openxmlformats.org/officeDocument/2006/relationships/vmlDrawing" Target="../drawings/vmlDrawing63.vml"/><Relationship Id="rId6" Type="http://schemas.openxmlformats.org/officeDocument/2006/relationships/oleObject" Target="../embeddings/oleObject424.bin"/><Relationship Id="rId11" Type="http://schemas.openxmlformats.org/officeDocument/2006/relationships/image" Target="../media/image363.wmf"/><Relationship Id="rId24" Type="http://schemas.openxmlformats.org/officeDocument/2006/relationships/oleObject" Target="../embeddings/oleObject434.bin"/><Relationship Id="rId32" Type="http://schemas.openxmlformats.org/officeDocument/2006/relationships/oleObject" Target="../embeddings/oleObject440.bin"/><Relationship Id="rId37" Type="http://schemas.openxmlformats.org/officeDocument/2006/relationships/oleObject" Target="../embeddings/oleObject443.bin"/><Relationship Id="rId40" Type="http://schemas.openxmlformats.org/officeDocument/2006/relationships/oleObject" Target="../embeddings/oleObject445.bin"/><Relationship Id="rId45" Type="http://schemas.openxmlformats.org/officeDocument/2006/relationships/oleObject" Target="../embeddings/oleObject449.bin"/><Relationship Id="rId53" Type="http://schemas.openxmlformats.org/officeDocument/2006/relationships/oleObject" Target="../embeddings/oleObject453.bin"/><Relationship Id="rId5" Type="http://schemas.openxmlformats.org/officeDocument/2006/relationships/image" Target="../media/image360.wmf"/><Relationship Id="rId15" Type="http://schemas.openxmlformats.org/officeDocument/2006/relationships/image" Target="../media/image365.wmf"/><Relationship Id="rId23" Type="http://schemas.openxmlformats.org/officeDocument/2006/relationships/oleObject" Target="../embeddings/oleObject433.bin"/><Relationship Id="rId28" Type="http://schemas.openxmlformats.org/officeDocument/2006/relationships/image" Target="../media/image370.wmf"/><Relationship Id="rId36" Type="http://schemas.openxmlformats.org/officeDocument/2006/relationships/oleObject" Target="../embeddings/oleObject442.bin"/><Relationship Id="rId49" Type="http://schemas.openxmlformats.org/officeDocument/2006/relationships/oleObject" Target="../embeddings/oleObject451.bin"/><Relationship Id="rId10" Type="http://schemas.openxmlformats.org/officeDocument/2006/relationships/oleObject" Target="../embeddings/oleObject426.bin"/><Relationship Id="rId19" Type="http://schemas.openxmlformats.org/officeDocument/2006/relationships/image" Target="../media/image367.wmf"/><Relationship Id="rId31" Type="http://schemas.openxmlformats.org/officeDocument/2006/relationships/oleObject" Target="../embeddings/oleObject439.bin"/><Relationship Id="rId44" Type="http://schemas.openxmlformats.org/officeDocument/2006/relationships/oleObject" Target="../embeddings/oleObject448.bin"/><Relationship Id="rId52" Type="http://schemas.openxmlformats.org/officeDocument/2006/relationships/image" Target="../media/image378.wmf"/><Relationship Id="rId4" Type="http://schemas.openxmlformats.org/officeDocument/2006/relationships/oleObject" Target="../embeddings/oleObject423.bin"/><Relationship Id="rId9" Type="http://schemas.openxmlformats.org/officeDocument/2006/relationships/image" Target="../media/image362.wmf"/><Relationship Id="rId14" Type="http://schemas.openxmlformats.org/officeDocument/2006/relationships/oleObject" Target="../embeddings/oleObject428.bin"/><Relationship Id="rId22" Type="http://schemas.openxmlformats.org/officeDocument/2006/relationships/oleObject" Target="../embeddings/oleObject432.bin"/><Relationship Id="rId27" Type="http://schemas.openxmlformats.org/officeDocument/2006/relationships/oleObject" Target="../embeddings/oleObject436.bin"/><Relationship Id="rId30" Type="http://schemas.openxmlformats.org/officeDocument/2006/relationships/oleObject" Target="../embeddings/oleObject438.bin"/><Relationship Id="rId35" Type="http://schemas.openxmlformats.org/officeDocument/2006/relationships/image" Target="../media/image372.wmf"/><Relationship Id="rId43" Type="http://schemas.openxmlformats.org/officeDocument/2006/relationships/oleObject" Target="../embeddings/oleObject447.bin"/><Relationship Id="rId48" Type="http://schemas.openxmlformats.org/officeDocument/2006/relationships/image" Target="../media/image376.wmf"/><Relationship Id="rId56" Type="http://schemas.openxmlformats.org/officeDocument/2006/relationships/image" Target="../media/image380.wmf"/><Relationship Id="rId8" Type="http://schemas.openxmlformats.org/officeDocument/2006/relationships/oleObject" Target="../embeddings/oleObject425.bin"/><Relationship Id="rId51" Type="http://schemas.openxmlformats.org/officeDocument/2006/relationships/oleObject" Target="../embeddings/oleObject452.bin"/><Relationship Id="rId3" Type="http://schemas.openxmlformats.org/officeDocument/2006/relationships/image" Target="../media/image2.jpeg"/></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457.bin"/><Relationship Id="rId13" Type="http://schemas.openxmlformats.org/officeDocument/2006/relationships/image" Target="../media/image385.wmf"/><Relationship Id="rId3" Type="http://schemas.openxmlformats.org/officeDocument/2006/relationships/image" Target="../media/image2.jpeg"/><Relationship Id="rId7" Type="http://schemas.openxmlformats.org/officeDocument/2006/relationships/image" Target="../media/image382.wmf"/><Relationship Id="rId12" Type="http://schemas.openxmlformats.org/officeDocument/2006/relationships/oleObject" Target="../embeddings/oleObject459.bin"/><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oleObject" Target="../embeddings/oleObject456.bin"/><Relationship Id="rId11" Type="http://schemas.openxmlformats.org/officeDocument/2006/relationships/image" Target="../media/image384.wmf"/><Relationship Id="rId5" Type="http://schemas.openxmlformats.org/officeDocument/2006/relationships/image" Target="../media/image381.wmf"/><Relationship Id="rId15" Type="http://schemas.openxmlformats.org/officeDocument/2006/relationships/image" Target="../media/image386.wmf"/><Relationship Id="rId10" Type="http://schemas.openxmlformats.org/officeDocument/2006/relationships/oleObject" Target="../embeddings/oleObject458.bin"/><Relationship Id="rId4" Type="http://schemas.openxmlformats.org/officeDocument/2006/relationships/oleObject" Target="../embeddings/oleObject455.bin"/><Relationship Id="rId9" Type="http://schemas.openxmlformats.org/officeDocument/2006/relationships/image" Target="../media/image383.wmf"/><Relationship Id="rId14" Type="http://schemas.openxmlformats.org/officeDocument/2006/relationships/oleObject" Target="../embeddings/oleObject460.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463.bin"/><Relationship Id="rId13" Type="http://schemas.openxmlformats.org/officeDocument/2006/relationships/image" Target="../media/image391.wmf"/><Relationship Id="rId3" Type="http://schemas.openxmlformats.org/officeDocument/2006/relationships/image" Target="../media/image2.jpeg"/><Relationship Id="rId7" Type="http://schemas.openxmlformats.org/officeDocument/2006/relationships/image" Target="../media/image388.wmf"/><Relationship Id="rId12" Type="http://schemas.openxmlformats.org/officeDocument/2006/relationships/oleObject" Target="../embeddings/oleObject465.bin"/><Relationship Id="rId17" Type="http://schemas.openxmlformats.org/officeDocument/2006/relationships/image" Target="../media/image393.wmf"/><Relationship Id="rId2" Type="http://schemas.openxmlformats.org/officeDocument/2006/relationships/slideLayout" Target="../slideLayouts/slideLayout2.xml"/><Relationship Id="rId16" Type="http://schemas.openxmlformats.org/officeDocument/2006/relationships/oleObject" Target="../embeddings/oleObject467.bin"/><Relationship Id="rId1" Type="http://schemas.openxmlformats.org/officeDocument/2006/relationships/vmlDrawing" Target="../drawings/vmlDrawing65.vml"/><Relationship Id="rId6" Type="http://schemas.openxmlformats.org/officeDocument/2006/relationships/oleObject" Target="../embeddings/oleObject462.bin"/><Relationship Id="rId11" Type="http://schemas.openxmlformats.org/officeDocument/2006/relationships/image" Target="../media/image390.wmf"/><Relationship Id="rId5" Type="http://schemas.openxmlformats.org/officeDocument/2006/relationships/image" Target="../media/image387.wmf"/><Relationship Id="rId15" Type="http://schemas.openxmlformats.org/officeDocument/2006/relationships/image" Target="../media/image392.wmf"/><Relationship Id="rId10" Type="http://schemas.openxmlformats.org/officeDocument/2006/relationships/oleObject" Target="../embeddings/oleObject464.bin"/><Relationship Id="rId4" Type="http://schemas.openxmlformats.org/officeDocument/2006/relationships/oleObject" Target="../embeddings/oleObject461.bin"/><Relationship Id="rId9" Type="http://schemas.openxmlformats.org/officeDocument/2006/relationships/image" Target="../media/image389.wmf"/><Relationship Id="rId14" Type="http://schemas.openxmlformats.org/officeDocument/2006/relationships/oleObject" Target="../embeddings/oleObject466.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470.bin"/><Relationship Id="rId13" Type="http://schemas.openxmlformats.org/officeDocument/2006/relationships/image" Target="../media/image395.wmf"/><Relationship Id="rId3" Type="http://schemas.openxmlformats.org/officeDocument/2006/relationships/image" Target="../media/image2.jpeg"/><Relationship Id="rId7" Type="http://schemas.openxmlformats.org/officeDocument/2006/relationships/image" Target="../media/image351.wmf"/><Relationship Id="rId12" Type="http://schemas.openxmlformats.org/officeDocument/2006/relationships/oleObject" Target="../embeddings/oleObject472.bin"/><Relationship Id="rId17" Type="http://schemas.openxmlformats.org/officeDocument/2006/relationships/image" Target="../media/image397.wmf"/><Relationship Id="rId2" Type="http://schemas.openxmlformats.org/officeDocument/2006/relationships/slideLayout" Target="../slideLayouts/slideLayout2.xml"/><Relationship Id="rId16" Type="http://schemas.openxmlformats.org/officeDocument/2006/relationships/oleObject" Target="../embeddings/oleObject474.bin"/><Relationship Id="rId1" Type="http://schemas.openxmlformats.org/officeDocument/2006/relationships/vmlDrawing" Target="../drawings/vmlDrawing66.vml"/><Relationship Id="rId6" Type="http://schemas.openxmlformats.org/officeDocument/2006/relationships/oleObject" Target="../embeddings/oleObject469.bin"/><Relationship Id="rId11" Type="http://schemas.openxmlformats.org/officeDocument/2006/relationships/image" Target="../media/image73.wmf"/><Relationship Id="rId5" Type="http://schemas.openxmlformats.org/officeDocument/2006/relationships/image" Target="../media/image349.wmf"/><Relationship Id="rId15" Type="http://schemas.openxmlformats.org/officeDocument/2006/relationships/image" Target="../media/image396.wmf"/><Relationship Id="rId10" Type="http://schemas.openxmlformats.org/officeDocument/2006/relationships/oleObject" Target="../embeddings/oleObject471.bin"/><Relationship Id="rId4" Type="http://schemas.openxmlformats.org/officeDocument/2006/relationships/oleObject" Target="../embeddings/oleObject468.bin"/><Relationship Id="rId9" Type="http://schemas.openxmlformats.org/officeDocument/2006/relationships/image" Target="../media/image394.wmf"/><Relationship Id="rId14" Type="http://schemas.openxmlformats.org/officeDocument/2006/relationships/oleObject" Target="../embeddings/oleObject47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9532" y="499099"/>
            <a:ext cx="5470185" cy="5682006"/>
          </a:xfrm>
          <a:prstGeom prst="rect">
            <a:avLst/>
          </a:prstGeom>
        </p:spPr>
      </p:pic>
      <p:sp>
        <p:nvSpPr>
          <p:cNvPr id="2" name="Title 1"/>
          <p:cNvSpPr>
            <a:spLocks noGrp="1"/>
          </p:cNvSpPr>
          <p:nvPr>
            <p:ph type="ctrTitle"/>
          </p:nvPr>
        </p:nvSpPr>
        <p:spPr>
          <a:xfrm>
            <a:off x="3610099" y="1081824"/>
            <a:ext cx="5000502" cy="2387600"/>
          </a:xfrm>
        </p:spPr>
        <p:txBody>
          <a:bodyPr>
            <a:noAutofit/>
          </a:bodyPr>
          <a:lstStyle/>
          <a:p>
            <a:pPr algn="l"/>
            <a:r>
              <a:rPr lang="en-GB" sz="2800" b="1" dirty="0" smtClean="0">
                <a:solidFill>
                  <a:schemeClr val="bg1"/>
                </a:solidFill>
              </a:rPr>
              <a:t>Computational Finance</a:t>
            </a:r>
            <a:br>
              <a:rPr lang="en-GB" sz="2800" b="1" dirty="0" smtClean="0">
                <a:solidFill>
                  <a:schemeClr val="bg1"/>
                </a:solidFill>
              </a:rPr>
            </a:br>
            <a:r>
              <a:rPr lang="en-GB" sz="2800" b="1" dirty="0" smtClean="0">
                <a:solidFill>
                  <a:srgbClr val="FFFF00"/>
                </a:solidFill>
              </a:rPr>
              <a:t>and Machine Learning </a:t>
            </a:r>
            <a:r>
              <a:rPr lang="en-GB" sz="2800" b="1" dirty="0" smtClean="0">
                <a:solidFill>
                  <a:srgbClr val="FFFF00"/>
                </a:solidFill>
              </a:rPr>
              <a:t>in </a:t>
            </a:r>
            <a:r>
              <a:rPr lang="en-GB" sz="2800" b="1" dirty="0" smtClean="0">
                <a:solidFill>
                  <a:srgbClr val="FFFF00"/>
                </a:solidFill>
              </a:rPr>
              <a:t>Finance</a:t>
            </a:r>
            <a:r>
              <a:rPr lang="en-GB" sz="2800" b="1" dirty="0">
                <a:solidFill>
                  <a:srgbClr val="FFFF00"/>
                </a:solidFill>
              </a:rPr>
              <a:t/>
            </a:r>
            <a:br>
              <a:rPr lang="en-GB" sz="2800" b="1" dirty="0">
                <a:solidFill>
                  <a:srgbClr val="FFFF00"/>
                </a:solidFill>
              </a:rPr>
            </a:br>
            <a:endParaRPr lang="en-GB" sz="2800" b="1" dirty="0">
              <a:solidFill>
                <a:srgbClr val="FFFF00"/>
              </a:solidFill>
            </a:endParaRPr>
          </a:p>
        </p:txBody>
      </p:sp>
      <p:sp>
        <p:nvSpPr>
          <p:cNvPr id="3" name="Subtitle 2"/>
          <p:cNvSpPr>
            <a:spLocks noGrp="1"/>
          </p:cNvSpPr>
          <p:nvPr>
            <p:ph type="subTitle" idx="1"/>
          </p:nvPr>
        </p:nvSpPr>
        <p:spPr>
          <a:xfrm>
            <a:off x="1524000" y="4844910"/>
            <a:ext cx="9144000" cy="1655762"/>
          </a:xfrm>
        </p:spPr>
        <p:txBody>
          <a:bodyPr/>
          <a:lstStyle/>
          <a:p>
            <a:endParaRPr lang="en-GB" b="1" dirty="0" smtClean="0">
              <a:solidFill>
                <a:schemeClr val="bg1"/>
              </a:solidFill>
            </a:endParaRPr>
          </a:p>
          <a:p>
            <a:r>
              <a:rPr lang="en-GB" b="1" dirty="0" smtClean="0">
                <a:solidFill>
                  <a:schemeClr val="bg1"/>
                </a:solidFill>
              </a:rPr>
              <a:t>Antoine Savine</a:t>
            </a:r>
            <a:endParaRPr lang="en-GB" b="1" dirty="0">
              <a:solidFill>
                <a:schemeClr val="bg1"/>
              </a:solidFill>
            </a:endParaRPr>
          </a:p>
        </p:txBody>
      </p:sp>
      <p:sp>
        <p:nvSpPr>
          <p:cNvPr id="4" name="Slide Number Placeholder 3"/>
          <p:cNvSpPr>
            <a:spLocks noGrp="1"/>
          </p:cNvSpPr>
          <p:nvPr>
            <p:ph type="sldNum" sz="quarter" idx="12"/>
          </p:nvPr>
        </p:nvSpPr>
        <p:spPr/>
        <p:txBody>
          <a:bodyPr/>
          <a:lstStyle/>
          <a:p>
            <a:fld id="{20222C57-82CF-4D8A-8DC1-229C0B8895A7}" type="slidenum">
              <a:rPr lang="en-GB" smtClean="0"/>
              <a:t>1</a:t>
            </a:fld>
            <a:endParaRPr lang="en-GB"/>
          </a:p>
        </p:txBody>
      </p:sp>
    </p:spTree>
    <p:extLst>
      <p:ext uri="{BB962C8B-B14F-4D97-AF65-F5344CB8AC3E}">
        <p14:creationId xmlns:p14="http://schemas.microsoft.com/office/powerpoint/2010/main" val="4018719123"/>
      </p:ext>
    </p:extLst>
  </p:cSld>
  <p:clrMapOvr>
    <a:masterClrMapping/>
  </p:clrMapOvr>
  <mc:AlternateContent xmlns:mc="http://schemas.openxmlformats.org/markup-compatibility/2006" xmlns:p14="http://schemas.microsoft.com/office/powerpoint/2010/main">
    <mc:Choice Requires="p14">
      <p:transition spd="slow" p14:dur="2000" advTm="5415"/>
    </mc:Choice>
    <mc:Fallback xmlns="">
      <p:transition spd="slow" advTm="54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CVA:</a:t>
            </a:r>
            <a:r>
              <a:rPr lang="en-GB" dirty="0" smtClean="0">
                <a:solidFill>
                  <a:schemeClr val="bg1"/>
                </a:solidFill>
              </a:rPr>
              <a:t> risk conundrum</a:t>
            </a:r>
            <a:endParaRPr lang="en-GB" dirty="0">
              <a:solidFill>
                <a:schemeClr val="bg1"/>
              </a:solidFill>
            </a:endParaRPr>
          </a:p>
        </p:txBody>
      </p:sp>
      <p:sp>
        <p:nvSpPr>
          <p:cNvPr id="4" name="Content Placeholder 3"/>
          <p:cNvSpPr>
            <a:spLocks noGrp="1"/>
          </p:cNvSpPr>
          <p:nvPr>
            <p:ph idx="1"/>
          </p:nvPr>
        </p:nvSpPr>
        <p:spPr>
          <a:xfrm>
            <a:off x="838200" y="1825624"/>
            <a:ext cx="10515600" cy="4984875"/>
          </a:xfrm>
        </p:spPr>
        <p:txBody>
          <a:bodyPr>
            <a:normAutofit/>
          </a:bodyPr>
          <a:lstStyle/>
          <a:p>
            <a:r>
              <a:rPr lang="en-GB" sz="1400" dirty="0"/>
              <a:t>Regulators insist that </a:t>
            </a:r>
            <a:r>
              <a:rPr lang="en-GB" sz="1400" dirty="0" smtClean="0"/>
              <a:t>institutions (frequently) </a:t>
            </a:r>
            <a:r>
              <a:rPr lang="en-GB" sz="1400" dirty="0"/>
              <a:t>compute </a:t>
            </a:r>
            <a:r>
              <a:rPr lang="en-GB" sz="1400" dirty="0" smtClean="0"/>
              <a:t>CVA and </a:t>
            </a:r>
            <a:r>
              <a:rPr lang="en-GB" sz="1400" dirty="0"/>
              <a:t>incorporate it in accounts as a </a:t>
            </a:r>
            <a:r>
              <a:rPr lang="en-GB" sz="1400" dirty="0" smtClean="0"/>
              <a:t>loss, hence “adjustment”</a:t>
            </a:r>
            <a:endParaRPr lang="en-GB" sz="1400" dirty="0"/>
          </a:p>
          <a:p>
            <a:endParaRPr lang="en-GB" sz="1400" dirty="0" smtClean="0"/>
          </a:p>
          <a:p>
            <a:r>
              <a:rPr lang="en-GB" sz="1400" dirty="0" smtClean="0"/>
              <a:t>From one day to next, market may move and modify CVA by hundreds of millions</a:t>
            </a:r>
          </a:p>
          <a:p>
            <a:r>
              <a:rPr lang="en-GB" sz="1400" dirty="0" smtClean="0"/>
              <a:t>But CVA is part of the bank’s profit and loss account</a:t>
            </a:r>
          </a:p>
          <a:p>
            <a:r>
              <a:rPr lang="en-GB" sz="1400" dirty="0" smtClean="0"/>
              <a:t>Banks cannot tolerate </a:t>
            </a:r>
            <a:r>
              <a:rPr lang="en-GB" sz="1400" dirty="0"/>
              <a:t>s</a:t>
            </a:r>
            <a:r>
              <a:rPr lang="en-GB" sz="1400" dirty="0" smtClean="0"/>
              <a:t>uch swings</a:t>
            </a:r>
          </a:p>
          <a:p>
            <a:endParaRPr lang="en-GB" sz="1400" dirty="0" smtClean="0"/>
          </a:p>
          <a:p>
            <a:r>
              <a:rPr lang="en-GB" sz="1400" dirty="0" smtClean="0"/>
              <a:t>Like </a:t>
            </a:r>
            <a:r>
              <a:rPr lang="en-GB" sz="1400" dirty="0" smtClean="0"/>
              <a:t>any other option, CVA must be hedged</a:t>
            </a:r>
          </a:p>
          <a:p>
            <a:r>
              <a:rPr lang="en-GB" sz="1400" dirty="0" smtClean="0"/>
              <a:t>Compute sensitivities of CVA to all market variables, and hedge them in the market, as usual</a:t>
            </a:r>
          </a:p>
          <a:p>
            <a:endParaRPr lang="en-GB" sz="1400" dirty="0"/>
          </a:p>
          <a:p>
            <a:r>
              <a:rPr lang="en-GB" sz="1400" dirty="0" smtClean="0"/>
              <a:t>Problem is: CVA typically depends on thousands of market variables</a:t>
            </a:r>
          </a:p>
          <a:p>
            <a:pPr lvl="1"/>
            <a:r>
              <a:rPr lang="en-GB" sz="1200" dirty="0" smtClean="0"/>
              <a:t>all the rate curves and volatility surfaces in all the currencies in the netting set</a:t>
            </a:r>
          </a:p>
          <a:p>
            <a:pPr lvl="1"/>
            <a:r>
              <a:rPr lang="en-GB" sz="1200" dirty="0"/>
              <a:t>a</a:t>
            </a:r>
            <a:r>
              <a:rPr lang="en-GB" sz="1200" dirty="0" smtClean="0"/>
              <a:t>ll the exchange rates and their volatility (surfaces)</a:t>
            </a:r>
          </a:p>
          <a:p>
            <a:pPr lvl="1"/>
            <a:r>
              <a:rPr lang="en-GB" sz="1200" dirty="0" smtClean="0"/>
              <a:t>plus of course all underlying assets and their volatility (surfaces)</a:t>
            </a:r>
            <a:endParaRPr lang="en-GB" sz="1400" dirty="0" smtClean="0"/>
          </a:p>
          <a:p>
            <a:r>
              <a:rPr lang="en-GB" sz="1400" dirty="0" smtClean="0"/>
              <a:t>If it takes minutes to compute one CVA price, it may take days to compute one risk</a:t>
            </a:r>
          </a:p>
          <a:p>
            <a:r>
              <a:rPr lang="en-GB" sz="1400" dirty="0"/>
              <a:t>b</a:t>
            </a:r>
            <a:r>
              <a:rPr lang="en-GB" sz="1400" dirty="0" smtClean="0"/>
              <a:t>y traditional means, bump market variables one by one and recalculate, also called “finite differences”</a:t>
            </a:r>
          </a:p>
          <a:p>
            <a:r>
              <a:rPr lang="en-GB" sz="1400" dirty="0"/>
              <a:t>t</a:t>
            </a:r>
            <a:r>
              <a:rPr lang="en-GB" sz="1400" dirty="0" smtClean="0"/>
              <a:t>his is far too late: we must hedge </a:t>
            </a:r>
            <a:r>
              <a:rPr lang="en-GB" sz="1400" u="sng" dirty="0" smtClean="0"/>
              <a:t>before</a:t>
            </a:r>
            <a:r>
              <a:rPr lang="en-GB" sz="1400" dirty="0" smtClean="0"/>
              <a:t> asset prices change in fast moving markets</a:t>
            </a:r>
          </a:p>
          <a:p>
            <a:pPr marL="0" indent="0">
              <a:buNone/>
            </a:pPr>
            <a:endParaRPr lang="en-GB" sz="1400" dirty="0" smtClean="0"/>
          </a:p>
          <a:p>
            <a:endParaRPr lang="en-GB" sz="1400" u="sng" dirty="0" smtClean="0"/>
          </a:p>
          <a:p>
            <a:pPr marL="0" indent="0">
              <a:buNone/>
            </a:pPr>
            <a:endParaRPr lang="en-GB" sz="1400" dirty="0" smtClean="0"/>
          </a:p>
          <a:p>
            <a:endParaRPr lang="en-GB" sz="1400" dirty="0"/>
          </a:p>
          <a:p>
            <a:endParaRPr lang="en-GB" sz="1400" i="1" dirty="0"/>
          </a:p>
        </p:txBody>
      </p:sp>
      <p:sp>
        <p:nvSpPr>
          <p:cNvPr id="3" name="Slide Number Placeholder 2"/>
          <p:cNvSpPr>
            <a:spLocks noGrp="1"/>
          </p:cNvSpPr>
          <p:nvPr>
            <p:ph type="sldNum" sz="quarter" idx="12"/>
          </p:nvPr>
        </p:nvSpPr>
        <p:spPr/>
        <p:txBody>
          <a:bodyPr/>
          <a:lstStyle/>
          <a:p>
            <a:fld id="{20222C57-82CF-4D8A-8DC1-229C0B8895A7}" type="slidenum">
              <a:rPr lang="en-GB" smtClean="0"/>
              <a:t>10</a:t>
            </a:fld>
            <a:endParaRPr lang="en-GB"/>
          </a:p>
        </p:txBody>
      </p:sp>
    </p:spTree>
    <p:extLst>
      <p:ext uri="{BB962C8B-B14F-4D97-AF65-F5344CB8AC3E}">
        <p14:creationId xmlns:p14="http://schemas.microsoft.com/office/powerpoint/2010/main" val="4020527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“Atomic” building blocks</a:t>
            </a:r>
            <a:endParaRPr lang="en-GB" dirty="0">
              <a:solidFill>
                <a:schemeClr val="bg1"/>
              </a:solidFill>
            </a:endParaRPr>
          </a:p>
        </p:txBody>
      </p:sp>
      <p:sp>
        <p:nvSpPr>
          <p:cNvPr id="4" name="Content Placeholder 3"/>
          <p:cNvSpPr>
            <a:spLocks noGrp="1"/>
          </p:cNvSpPr>
          <p:nvPr>
            <p:ph idx="1"/>
          </p:nvPr>
        </p:nvSpPr>
        <p:spPr>
          <a:xfrm>
            <a:off x="838200" y="1825624"/>
            <a:ext cx="10515600" cy="4687991"/>
          </a:xfrm>
        </p:spPr>
        <p:txBody>
          <a:bodyPr>
            <a:noAutofit/>
          </a:bodyPr>
          <a:lstStyle/>
          <a:p>
            <a:r>
              <a:rPr lang="en-GB" sz="1800" dirty="0" smtClean="0"/>
              <a:t>What we just did is:</a:t>
            </a:r>
          </a:p>
          <a:p>
            <a:pPr lvl="1"/>
            <a:r>
              <a:rPr lang="en-GB" sz="1400" dirty="0" smtClean="0"/>
              <a:t>Split a calculation </a:t>
            </a:r>
          </a:p>
          <a:p>
            <a:pPr marL="457200" lvl="1" indent="0">
              <a:buNone/>
            </a:pPr>
            <a:endParaRPr lang="en-GB" sz="1400" dirty="0" smtClean="0"/>
          </a:p>
          <a:p>
            <a:pPr lvl="1"/>
            <a:endParaRPr lang="en-GB" sz="1400" dirty="0" smtClean="0"/>
          </a:p>
          <a:p>
            <a:pPr lvl="1"/>
            <a:r>
              <a:rPr lang="en-GB" sz="1400" dirty="0" smtClean="0"/>
              <a:t>Into a sequence of simpler calculations</a:t>
            </a:r>
          </a:p>
          <a:p>
            <a:pPr lvl="1"/>
            <a:endParaRPr lang="en-GB" sz="1400" dirty="0"/>
          </a:p>
          <a:p>
            <a:pPr lvl="1"/>
            <a:endParaRPr lang="en-GB" sz="1400" dirty="0" smtClean="0"/>
          </a:p>
          <a:p>
            <a:pPr lvl="1"/>
            <a:r>
              <a:rPr lang="en-GB" sz="1400" dirty="0" smtClean="0"/>
              <a:t>Then, we applied back-propagation to compute derivatives</a:t>
            </a:r>
          </a:p>
          <a:p>
            <a:pPr lvl="1"/>
            <a:endParaRPr lang="en-GB" sz="1400" dirty="0"/>
          </a:p>
          <a:p>
            <a:pPr lvl="1"/>
            <a:endParaRPr lang="en-GB" sz="1400" dirty="0" smtClean="0"/>
          </a:p>
          <a:p>
            <a:r>
              <a:rPr lang="en-GB" sz="1800" dirty="0" smtClean="0"/>
              <a:t>Pushing this logic to limit, we can:</a:t>
            </a:r>
          </a:p>
          <a:p>
            <a:pPr lvl="1"/>
            <a:r>
              <a:rPr lang="en-GB" sz="1400" dirty="0" smtClean="0"/>
              <a:t>Split </a:t>
            </a:r>
            <a:r>
              <a:rPr lang="en-GB" sz="1400" u="sng" dirty="0" smtClean="0"/>
              <a:t>any</a:t>
            </a:r>
            <a:r>
              <a:rPr lang="en-GB" sz="1400" dirty="0" smtClean="0"/>
              <a:t> calculation into a sequence of “atomic” building blocks: +, -, *, /, pow(), </a:t>
            </a:r>
            <a:r>
              <a:rPr lang="en-GB" sz="1400" dirty="0" err="1" smtClean="0"/>
              <a:t>exp</a:t>
            </a:r>
            <a:r>
              <a:rPr lang="en-GB" sz="1400" dirty="0" smtClean="0"/>
              <a:t>(), log(), </a:t>
            </a:r>
            <a:r>
              <a:rPr lang="en-GB" sz="1400" dirty="0" err="1" smtClean="0"/>
              <a:t>sqrt</a:t>
            </a:r>
            <a:r>
              <a:rPr lang="en-GB" sz="1400" dirty="0" smtClean="0"/>
              <a:t>(), sin(), cos(), …</a:t>
            </a:r>
          </a:p>
          <a:p>
            <a:pPr lvl="1"/>
            <a:r>
              <a:rPr lang="en-GB" sz="1400" dirty="0" smtClean="0"/>
              <a:t>Note that we have a very limited number of building blocks (about 20 in total)</a:t>
            </a:r>
          </a:p>
          <a:p>
            <a:pPr lvl="1"/>
            <a:r>
              <a:rPr lang="en-GB" sz="1400" b="1" dirty="0" smtClean="0">
                <a:solidFill>
                  <a:srgbClr val="FF0000"/>
                </a:solidFill>
              </a:rPr>
              <a:t>And, yes, any </a:t>
            </a:r>
            <a:r>
              <a:rPr lang="en-GB" sz="1400" b="1" u="sng" dirty="0" smtClean="0">
                <a:solidFill>
                  <a:srgbClr val="FF0000"/>
                </a:solidFill>
              </a:rPr>
              <a:t>numerical</a:t>
            </a:r>
            <a:r>
              <a:rPr lang="en-GB" sz="1400" b="1" dirty="0" smtClean="0">
                <a:solidFill>
                  <a:srgbClr val="FF0000"/>
                </a:solidFill>
              </a:rPr>
              <a:t> calculation is, always, a (long) sequence of these 20-something building blocks!</a:t>
            </a:r>
          </a:p>
          <a:p>
            <a:pPr lvl="1"/>
            <a:r>
              <a:rPr lang="en-GB" sz="1400" dirty="0" smtClean="0"/>
              <a:t>This is another mind-twisting fact, see Rolf </a:t>
            </a:r>
            <a:r>
              <a:rPr lang="en-GB" sz="1400" dirty="0" err="1" smtClean="0"/>
              <a:t>Poulsen’s</a:t>
            </a:r>
            <a:r>
              <a:rPr lang="en-GB" sz="1400" dirty="0" smtClean="0"/>
              <a:t> Wilmott article: </a:t>
            </a:r>
            <a:r>
              <a:rPr lang="en-GB" sz="1200" dirty="0" smtClean="0">
                <a:hlinkClick r:id="rId4"/>
              </a:rPr>
              <a:t>antoinesavine.files.wordpress.com/2018/12/poulsen-2018-wilmott.pdf</a:t>
            </a:r>
            <a:endParaRPr lang="en-GB" sz="1400" dirty="0" smtClean="0"/>
          </a:p>
          <a:p>
            <a:pPr lvl="1"/>
            <a:r>
              <a:rPr lang="en-GB" sz="1400" dirty="0" smtClean="0"/>
              <a:t>For these 20-something building blocks, we know the derivatives g’ : </a:t>
            </a:r>
            <a:r>
              <a:rPr lang="en-GB" sz="1400" dirty="0" err="1" smtClean="0"/>
              <a:t>exp</a:t>
            </a:r>
            <a:r>
              <a:rPr lang="en-GB" sz="1400" dirty="0" smtClean="0"/>
              <a:t>’ = </a:t>
            </a:r>
            <a:r>
              <a:rPr lang="en-GB" sz="1400" dirty="0" err="1" smtClean="0"/>
              <a:t>exp</a:t>
            </a:r>
            <a:r>
              <a:rPr lang="en-GB" sz="1400" dirty="0" smtClean="0"/>
              <a:t>, log’ = 1/x, </a:t>
            </a:r>
            <a:r>
              <a:rPr lang="en-GB" sz="1400" dirty="0" err="1" smtClean="0"/>
              <a:t>sqrt</a:t>
            </a:r>
            <a:r>
              <a:rPr lang="en-GB" sz="1400" dirty="0" smtClean="0"/>
              <a:t>’ = 1 / 2sqrt, etc.</a:t>
            </a:r>
          </a:p>
          <a:p>
            <a:pPr lvl="1"/>
            <a:r>
              <a:rPr lang="en-GB" sz="1400" dirty="0" smtClean="0"/>
              <a:t>Therefore, we can code these 20-something derivatives once and for all, and automate back-prop </a:t>
            </a:r>
            <a:r>
              <a:rPr lang="en-GB" sz="1400" dirty="0" smtClean="0">
                <a:sym typeface="Wingdings" panose="05000000000000000000" pitchFamily="2" charset="2"/>
              </a:rPr>
              <a:t> this gives us AAD</a:t>
            </a:r>
            <a:endParaRPr lang="en-GB" sz="1400" dirty="0" smtClean="0"/>
          </a:p>
          <a:p>
            <a:endParaRPr lang="en-GB" sz="1800" dirty="0"/>
          </a:p>
          <a:p>
            <a:pPr lvl="1"/>
            <a:endParaRPr lang="en-GB" sz="1400" dirty="0"/>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100</a:t>
            </a:fld>
            <a:endParaRPr lang="en-GB"/>
          </a:p>
        </p:txBody>
      </p:sp>
      <p:graphicFrame>
        <p:nvGraphicFramePr>
          <p:cNvPr id="29" name="Object 28"/>
          <p:cNvGraphicFramePr>
            <a:graphicFrameLocks noChangeAspect="1"/>
          </p:cNvGraphicFramePr>
          <p:nvPr>
            <p:extLst>
              <p:ext uri="{D42A27DB-BD31-4B8C-83A1-F6EECF244321}">
                <p14:modId xmlns:p14="http://schemas.microsoft.com/office/powerpoint/2010/main" val="448523719"/>
              </p:ext>
            </p:extLst>
          </p:nvPr>
        </p:nvGraphicFramePr>
        <p:xfrm>
          <a:off x="879058" y="2395950"/>
          <a:ext cx="1295400" cy="254000"/>
        </p:xfrm>
        <a:graphic>
          <a:graphicData uri="http://schemas.openxmlformats.org/presentationml/2006/ole">
            <mc:AlternateContent xmlns:mc="http://schemas.openxmlformats.org/markup-compatibility/2006">
              <mc:Choice xmlns:v="urn:schemas-microsoft-com:vml" Requires="v">
                <p:oleObj spid="_x0000_s559532" name="Equation" r:id="rId5" imgW="1295280" imgH="253800" progId="Equation.DSMT4">
                  <p:embed/>
                </p:oleObj>
              </mc:Choice>
              <mc:Fallback>
                <p:oleObj name="Equation" r:id="rId5" imgW="1295280" imgH="253800" progId="Equation.DSMT4">
                  <p:embed/>
                  <p:pic>
                    <p:nvPicPr>
                      <p:cNvPr id="0" name=""/>
                      <p:cNvPicPr/>
                      <p:nvPr/>
                    </p:nvPicPr>
                    <p:blipFill>
                      <a:blip r:embed="rId6"/>
                      <a:stretch>
                        <a:fillRect/>
                      </a:stretch>
                    </p:blipFill>
                    <p:spPr>
                      <a:xfrm>
                        <a:off x="879058" y="2395950"/>
                        <a:ext cx="1295400" cy="254000"/>
                      </a:xfrm>
                      <a:prstGeom prst="rect">
                        <a:avLst/>
                      </a:prstGeom>
                    </p:spPr>
                  </p:pic>
                </p:oleObj>
              </mc:Fallback>
            </mc:AlternateContent>
          </a:graphicData>
        </a:graphic>
      </p:graphicFrame>
      <p:cxnSp>
        <p:nvCxnSpPr>
          <p:cNvPr id="32" name="Straight Arrow Connector 31"/>
          <p:cNvCxnSpPr/>
          <p:nvPr/>
        </p:nvCxnSpPr>
        <p:spPr>
          <a:xfrm flipV="1">
            <a:off x="2325311" y="2520767"/>
            <a:ext cx="6926333" cy="2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Object 32"/>
          <p:cNvGraphicFramePr>
            <a:graphicFrameLocks noChangeAspect="1"/>
          </p:cNvGraphicFramePr>
          <p:nvPr>
            <p:extLst>
              <p:ext uri="{D42A27DB-BD31-4B8C-83A1-F6EECF244321}">
                <p14:modId xmlns:p14="http://schemas.microsoft.com/office/powerpoint/2010/main" val="3392795986"/>
              </p:ext>
            </p:extLst>
          </p:nvPr>
        </p:nvGraphicFramePr>
        <p:xfrm>
          <a:off x="9398000" y="2393767"/>
          <a:ext cx="1955800" cy="254000"/>
        </p:xfrm>
        <a:graphic>
          <a:graphicData uri="http://schemas.openxmlformats.org/presentationml/2006/ole">
            <mc:AlternateContent xmlns:mc="http://schemas.openxmlformats.org/markup-compatibility/2006">
              <mc:Choice xmlns:v="urn:schemas-microsoft-com:vml" Requires="v">
                <p:oleObj spid="_x0000_s559533" name="Equation" r:id="rId7" imgW="1955520" imgH="253800" progId="Equation.DSMT4">
                  <p:embed/>
                </p:oleObj>
              </mc:Choice>
              <mc:Fallback>
                <p:oleObj name="Equation" r:id="rId7" imgW="1955520" imgH="253800" progId="Equation.DSMT4">
                  <p:embed/>
                  <p:pic>
                    <p:nvPicPr>
                      <p:cNvPr id="0" name=""/>
                      <p:cNvPicPr/>
                      <p:nvPr/>
                    </p:nvPicPr>
                    <p:blipFill>
                      <a:blip r:embed="rId8"/>
                      <a:stretch>
                        <a:fillRect/>
                      </a:stretch>
                    </p:blipFill>
                    <p:spPr>
                      <a:xfrm>
                        <a:off x="9398000" y="2393767"/>
                        <a:ext cx="1955800" cy="2540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807297586"/>
              </p:ext>
            </p:extLst>
          </p:nvPr>
        </p:nvGraphicFramePr>
        <p:xfrm>
          <a:off x="879058" y="3210159"/>
          <a:ext cx="127000" cy="139700"/>
        </p:xfrm>
        <a:graphic>
          <a:graphicData uri="http://schemas.openxmlformats.org/presentationml/2006/ole">
            <mc:AlternateContent xmlns:mc="http://schemas.openxmlformats.org/markup-compatibility/2006">
              <mc:Choice xmlns:v="urn:schemas-microsoft-com:vml" Requires="v">
                <p:oleObj spid="_x0000_s559534" name="Equation" r:id="rId9" imgW="126720" imgH="139680" progId="Equation.DSMT4">
                  <p:embed/>
                </p:oleObj>
              </mc:Choice>
              <mc:Fallback>
                <p:oleObj name="Equation" r:id="rId9" imgW="126720" imgH="139680" progId="Equation.DSMT4">
                  <p:embed/>
                  <p:pic>
                    <p:nvPicPr>
                      <p:cNvPr id="0" name=""/>
                      <p:cNvPicPr/>
                      <p:nvPr/>
                    </p:nvPicPr>
                    <p:blipFill>
                      <a:blip r:embed="rId10"/>
                      <a:stretch>
                        <a:fillRect/>
                      </a:stretch>
                    </p:blipFill>
                    <p:spPr>
                      <a:xfrm>
                        <a:off x="879058" y="3210159"/>
                        <a:ext cx="127000" cy="139700"/>
                      </a:xfrm>
                      <a:prstGeom prst="rect">
                        <a:avLst/>
                      </a:prstGeom>
                    </p:spPr>
                  </p:pic>
                </p:oleObj>
              </mc:Fallback>
            </mc:AlternateContent>
          </a:graphicData>
        </a:graphic>
      </p:graphicFrame>
      <p:cxnSp>
        <p:nvCxnSpPr>
          <p:cNvPr id="35" name="Straight Arrow Connector 34"/>
          <p:cNvCxnSpPr/>
          <p:nvPr/>
        </p:nvCxnSpPr>
        <p:spPr>
          <a:xfrm>
            <a:off x="1131841" y="3280009"/>
            <a:ext cx="1205345" cy="2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Object 35"/>
          <p:cNvGraphicFramePr>
            <a:graphicFrameLocks noChangeAspect="1"/>
          </p:cNvGraphicFramePr>
          <p:nvPr>
            <p:extLst>
              <p:ext uri="{D42A27DB-BD31-4B8C-83A1-F6EECF244321}">
                <p14:modId xmlns:p14="http://schemas.microsoft.com/office/powerpoint/2010/main" val="1904738628"/>
              </p:ext>
            </p:extLst>
          </p:nvPr>
        </p:nvGraphicFramePr>
        <p:xfrm>
          <a:off x="2594570" y="3148661"/>
          <a:ext cx="800100" cy="266700"/>
        </p:xfrm>
        <a:graphic>
          <a:graphicData uri="http://schemas.openxmlformats.org/presentationml/2006/ole">
            <mc:AlternateContent xmlns:mc="http://schemas.openxmlformats.org/markup-compatibility/2006">
              <mc:Choice xmlns:v="urn:schemas-microsoft-com:vml" Requires="v">
                <p:oleObj spid="_x0000_s559535" name="Equation" r:id="rId11" imgW="799920" imgH="266400" progId="Equation.DSMT4">
                  <p:embed/>
                </p:oleObj>
              </mc:Choice>
              <mc:Fallback>
                <p:oleObj name="Equation" r:id="rId11" imgW="799920" imgH="266400" progId="Equation.DSMT4">
                  <p:embed/>
                  <p:pic>
                    <p:nvPicPr>
                      <p:cNvPr id="0" name=""/>
                      <p:cNvPicPr/>
                      <p:nvPr/>
                    </p:nvPicPr>
                    <p:blipFill>
                      <a:blip r:embed="rId12"/>
                      <a:stretch>
                        <a:fillRect/>
                      </a:stretch>
                    </p:blipFill>
                    <p:spPr>
                      <a:xfrm>
                        <a:off x="2594570" y="3148661"/>
                        <a:ext cx="800100" cy="266700"/>
                      </a:xfrm>
                      <a:prstGeom prst="rect">
                        <a:avLst/>
                      </a:prstGeom>
                    </p:spPr>
                  </p:pic>
                </p:oleObj>
              </mc:Fallback>
            </mc:AlternateContent>
          </a:graphicData>
        </a:graphic>
      </p:graphicFrame>
      <p:cxnSp>
        <p:nvCxnSpPr>
          <p:cNvPr id="37" name="Straight Arrow Connector 36"/>
          <p:cNvCxnSpPr/>
          <p:nvPr/>
        </p:nvCxnSpPr>
        <p:spPr>
          <a:xfrm>
            <a:off x="3623679" y="3283684"/>
            <a:ext cx="469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Object 37"/>
          <p:cNvGraphicFramePr>
            <a:graphicFrameLocks noChangeAspect="1"/>
          </p:cNvGraphicFramePr>
          <p:nvPr>
            <p:extLst>
              <p:ext uri="{D42A27DB-BD31-4B8C-83A1-F6EECF244321}">
                <p14:modId xmlns:p14="http://schemas.microsoft.com/office/powerpoint/2010/main" val="2730824257"/>
              </p:ext>
            </p:extLst>
          </p:nvPr>
        </p:nvGraphicFramePr>
        <p:xfrm>
          <a:off x="4264151" y="3129714"/>
          <a:ext cx="939800" cy="304800"/>
        </p:xfrm>
        <a:graphic>
          <a:graphicData uri="http://schemas.openxmlformats.org/presentationml/2006/ole">
            <mc:AlternateContent xmlns:mc="http://schemas.openxmlformats.org/markup-compatibility/2006">
              <mc:Choice xmlns:v="urn:schemas-microsoft-com:vml" Requires="v">
                <p:oleObj spid="_x0000_s559536" name="Equation" r:id="rId13" imgW="939600" imgH="304560" progId="Equation.DSMT4">
                  <p:embed/>
                </p:oleObj>
              </mc:Choice>
              <mc:Fallback>
                <p:oleObj name="Equation" r:id="rId13" imgW="939600" imgH="304560" progId="Equation.DSMT4">
                  <p:embed/>
                  <p:pic>
                    <p:nvPicPr>
                      <p:cNvPr id="0" name=""/>
                      <p:cNvPicPr/>
                      <p:nvPr/>
                    </p:nvPicPr>
                    <p:blipFill>
                      <a:blip r:embed="rId14"/>
                      <a:stretch>
                        <a:fillRect/>
                      </a:stretch>
                    </p:blipFill>
                    <p:spPr>
                      <a:xfrm>
                        <a:off x="4264151" y="3129714"/>
                        <a:ext cx="939800" cy="304800"/>
                      </a:xfrm>
                      <a:prstGeom prst="rect">
                        <a:avLst/>
                      </a:prstGeom>
                    </p:spPr>
                  </p:pic>
                </p:oleObj>
              </mc:Fallback>
            </mc:AlternateContent>
          </a:graphicData>
        </a:graphic>
      </p:graphicFrame>
      <p:cxnSp>
        <p:nvCxnSpPr>
          <p:cNvPr id="39" name="Straight Arrow Connector 38"/>
          <p:cNvCxnSpPr/>
          <p:nvPr/>
        </p:nvCxnSpPr>
        <p:spPr>
          <a:xfrm>
            <a:off x="5376447" y="3271435"/>
            <a:ext cx="469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Object 39"/>
          <p:cNvGraphicFramePr>
            <a:graphicFrameLocks noChangeAspect="1"/>
          </p:cNvGraphicFramePr>
          <p:nvPr>
            <p:extLst>
              <p:ext uri="{D42A27DB-BD31-4B8C-83A1-F6EECF244321}">
                <p14:modId xmlns:p14="http://schemas.microsoft.com/office/powerpoint/2010/main" val="1005746626"/>
              </p:ext>
            </p:extLst>
          </p:nvPr>
        </p:nvGraphicFramePr>
        <p:xfrm>
          <a:off x="5978872" y="3119035"/>
          <a:ext cx="939800" cy="304800"/>
        </p:xfrm>
        <a:graphic>
          <a:graphicData uri="http://schemas.openxmlformats.org/presentationml/2006/ole">
            <mc:AlternateContent xmlns:mc="http://schemas.openxmlformats.org/markup-compatibility/2006">
              <mc:Choice xmlns:v="urn:schemas-microsoft-com:vml" Requires="v">
                <p:oleObj spid="_x0000_s559537" name="Equation" r:id="rId15" imgW="939600" imgH="304560" progId="Equation.DSMT4">
                  <p:embed/>
                </p:oleObj>
              </mc:Choice>
              <mc:Fallback>
                <p:oleObj name="Equation" r:id="rId15" imgW="939600" imgH="304560" progId="Equation.DSMT4">
                  <p:embed/>
                  <p:pic>
                    <p:nvPicPr>
                      <p:cNvPr id="0" name=""/>
                      <p:cNvPicPr/>
                      <p:nvPr/>
                    </p:nvPicPr>
                    <p:blipFill>
                      <a:blip r:embed="rId16"/>
                      <a:stretch>
                        <a:fillRect/>
                      </a:stretch>
                    </p:blipFill>
                    <p:spPr>
                      <a:xfrm>
                        <a:off x="5978872" y="3119035"/>
                        <a:ext cx="939800" cy="304800"/>
                      </a:xfrm>
                      <a:prstGeom prst="rect">
                        <a:avLst/>
                      </a:prstGeom>
                    </p:spPr>
                  </p:pic>
                </p:oleObj>
              </mc:Fallback>
            </mc:AlternateContent>
          </a:graphicData>
        </a:graphic>
      </p:graphicFrame>
      <p:cxnSp>
        <p:nvCxnSpPr>
          <p:cNvPr id="41" name="Straight Arrow Connector 40"/>
          <p:cNvCxnSpPr/>
          <p:nvPr/>
        </p:nvCxnSpPr>
        <p:spPr>
          <a:xfrm>
            <a:off x="7071272" y="3280009"/>
            <a:ext cx="469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Object 41"/>
          <p:cNvGraphicFramePr>
            <a:graphicFrameLocks noChangeAspect="1"/>
          </p:cNvGraphicFramePr>
          <p:nvPr>
            <p:extLst>
              <p:ext uri="{D42A27DB-BD31-4B8C-83A1-F6EECF244321}">
                <p14:modId xmlns:p14="http://schemas.microsoft.com/office/powerpoint/2010/main" val="252020292"/>
              </p:ext>
            </p:extLst>
          </p:nvPr>
        </p:nvGraphicFramePr>
        <p:xfrm>
          <a:off x="7676755" y="3139187"/>
          <a:ext cx="939800" cy="304800"/>
        </p:xfrm>
        <a:graphic>
          <a:graphicData uri="http://schemas.openxmlformats.org/presentationml/2006/ole">
            <mc:AlternateContent xmlns:mc="http://schemas.openxmlformats.org/markup-compatibility/2006">
              <mc:Choice xmlns:v="urn:schemas-microsoft-com:vml" Requires="v">
                <p:oleObj spid="_x0000_s559538" name="Equation" r:id="rId17" imgW="939600" imgH="304560" progId="Equation.DSMT4">
                  <p:embed/>
                </p:oleObj>
              </mc:Choice>
              <mc:Fallback>
                <p:oleObj name="Equation" r:id="rId17" imgW="939600" imgH="304560" progId="Equation.DSMT4">
                  <p:embed/>
                  <p:pic>
                    <p:nvPicPr>
                      <p:cNvPr id="0" name=""/>
                      <p:cNvPicPr/>
                      <p:nvPr/>
                    </p:nvPicPr>
                    <p:blipFill>
                      <a:blip r:embed="rId18"/>
                      <a:stretch>
                        <a:fillRect/>
                      </a:stretch>
                    </p:blipFill>
                    <p:spPr>
                      <a:xfrm>
                        <a:off x="7676755" y="3139187"/>
                        <a:ext cx="939800" cy="304800"/>
                      </a:xfrm>
                      <a:prstGeom prst="rect">
                        <a:avLst/>
                      </a:prstGeom>
                    </p:spPr>
                  </p:pic>
                </p:oleObj>
              </mc:Fallback>
            </mc:AlternateContent>
          </a:graphicData>
        </a:graphic>
      </p:graphicFrame>
      <p:cxnSp>
        <p:nvCxnSpPr>
          <p:cNvPr id="43" name="Straight Arrow Connector 42"/>
          <p:cNvCxnSpPr/>
          <p:nvPr/>
        </p:nvCxnSpPr>
        <p:spPr>
          <a:xfrm>
            <a:off x="8782569" y="3280009"/>
            <a:ext cx="4690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Object 43"/>
          <p:cNvGraphicFramePr>
            <a:graphicFrameLocks noChangeAspect="1"/>
          </p:cNvGraphicFramePr>
          <p:nvPr>
            <p:extLst>
              <p:ext uri="{D42A27DB-BD31-4B8C-83A1-F6EECF244321}">
                <p14:modId xmlns:p14="http://schemas.microsoft.com/office/powerpoint/2010/main" val="1936638459"/>
              </p:ext>
            </p:extLst>
          </p:nvPr>
        </p:nvGraphicFramePr>
        <p:xfrm>
          <a:off x="9400778" y="3117213"/>
          <a:ext cx="812800" cy="304800"/>
        </p:xfrm>
        <a:graphic>
          <a:graphicData uri="http://schemas.openxmlformats.org/presentationml/2006/ole">
            <mc:AlternateContent xmlns:mc="http://schemas.openxmlformats.org/markup-compatibility/2006">
              <mc:Choice xmlns:v="urn:schemas-microsoft-com:vml" Requires="v">
                <p:oleObj spid="_x0000_s559539" name="Equation" r:id="rId19" imgW="812520" imgH="304560" progId="Equation.DSMT4">
                  <p:embed/>
                </p:oleObj>
              </mc:Choice>
              <mc:Fallback>
                <p:oleObj name="Equation" r:id="rId19" imgW="812520" imgH="304560" progId="Equation.DSMT4">
                  <p:embed/>
                  <p:pic>
                    <p:nvPicPr>
                      <p:cNvPr id="0" name=""/>
                      <p:cNvPicPr/>
                      <p:nvPr/>
                    </p:nvPicPr>
                    <p:blipFill>
                      <a:blip r:embed="rId20"/>
                      <a:stretch>
                        <a:fillRect/>
                      </a:stretch>
                    </p:blipFill>
                    <p:spPr>
                      <a:xfrm>
                        <a:off x="9400778" y="3117213"/>
                        <a:ext cx="812800" cy="304800"/>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3363654621"/>
              </p:ext>
            </p:extLst>
          </p:nvPr>
        </p:nvGraphicFramePr>
        <p:xfrm>
          <a:off x="879058" y="3954518"/>
          <a:ext cx="939800" cy="304800"/>
        </p:xfrm>
        <a:graphic>
          <a:graphicData uri="http://schemas.openxmlformats.org/presentationml/2006/ole">
            <mc:AlternateContent xmlns:mc="http://schemas.openxmlformats.org/markup-compatibility/2006">
              <mc:Choice xmlns:v="urn:schemas-microsoft-com:vml" Requires="v">
                <p:oleObj spid="_x0000_s559540" name="Equation" r:id="rId21" imgW="939600" imgH="304560" progId="Equation.DSMT4">
                  <p:embed/>
                </p:oleObj>
              </mc:Choice>
              <mc:Fallback>
                <p:oleObj name="Equation" r:id="rId21" imgW="939600" imgH="304560" progId="Equation.DSMT4">
                  <p:embed/>
                  <p:pic>
                    <p:nvPicPr>
                      <p:cNvPr id="0" name=""/>
                      <p:cNvPicPr/>
                      <p:nvPr/>
                    </p:nvPicPr>
                    <p:blipFill>
                      <a:blip r:embed="rId22"/>
                      <a:stretch>
                        <a:fillRect/>
                      </a:stretch>
                    </p:blipFill>
                    <p:spPr>
                      <a:xfrm>
                        <a:off x="879058" y="3954518"/>
                        <a:ext cx="939800" cy="304800"/>
                      </a:xfrm>
                      <a:prstGeom prst="rect">
                        <a:avLst/>
                      </a:prstGeom>
                    </p:spPr>
                  </p:pic>
                </p:oleObj>
              </mc:Fallback>
            </mc:AlternateContent>
          </a:graphicData>
        </a:graphic>
      </p:graphicFrame>
      <p:cxnSp>
        <p:nvCxnSpPr>
          <p:cNvPr id="57" name="Straight Arrow Connector 56"/>
          <p:cNvCxnSpPr/>
          <p:nvPr/>
        </p:nvCxnSpPr>
        <p:spPr>
          <a:xfrm flipH="1">
            <a:off x="1875350" y="4100671"/>
            <a:ext cx="4690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630919" y="4100671"/>
            <a:ext cx="4690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5347034" y="4089992"/>
            <a:ext cx="4690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7061299" y="4100671"/>
            <a:ext cx="4690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1" name="Object 60"/>
          <p:cNvGraphicFramePr>
            <a:graphicFrameLocks noChangeAspect="1"/>
          </p:cNvGraphicFramePr>
          <p:nvPr>
            <p:extLst>
              <p:ext uri="{D42A27DB-BD31-4B8C-83A1-F6EECF244321}">
                <p14:modId xmlns:p14="http://schemas.microsoft.com/office/powerpoint/2010/main" val="2320715574"/>
              </p:ext>
            </p:extLst>
          </p:nvPr>
        </p:nvGraphicFramePr>
        <p:xfrm>
          <a:off x="9405239" y="3948374"/>
          <a:ext cx="317500" cy="215900"/>
        </p:xfrm>
        <a:graphic>
          <a:graphicData uri="http://schemas.openxmlformats.org/presentationml/2006/ole">
            <mc:AlternateContent xmlns:mc="http://schemas.openxmlformats.org/markup-compatibility/2006">
              <mc:Choice xmlns:v="urn:schemas-microsoft-com:vml" Requires="v">
                <p:oleObj spid="_x0000_s559541" name="Equation" r:id="rId23" imgW="317160" imgH="215640" progId="Equation.DSMT4">
                  <p:embed/>
                </p:oleObj>
              </mc:Choice>
              <mc:Fallback>
                <p:oleObj name="Equation" r:id="rId23" imgW="317160" imgH="215640" progId="Equation.DSMT4">
                  <p:embed/>
                  <p:pic>
                    <p:nvPicPr>
                      <p:cNvPr id="0" name=""/>
                      <p:cNvPicPr/>
                      <p:nvPr/>
                    </p:nvPicPr>
                    <p:blipFill>
                      <a:blip r:embed="rId24"/>
                      <a:stretch>
                        <a:fillRect/>
                      </a:stretch>
                    </p:blipFill>
                    <p:spPr>
                      <a:xfrm>
                        <a:off x="9405239" y="3948374"/>
                        <a:ext cx="317500" cy="215900"/>
                      </a:xfrm>
                      <a:prstGeom prst="rect">
                        <a:avLst/>
                      </a:prstGeom>
                    </p:spPr>
                  </p:pic>
                </p:oleObj>
              </mc:Fallback>
            </mc:AlternateContent>
          </a:graphicData>
        </a:graphic>
      </p:graphicFrame>
      <p:cxnSp>
        <p:nvCxnSpPr>
          <p:cNvPr id="62" name="Straight Arrow Connector 61"/>
          <p:cNvCxnSpPr/>
          <p:nvPr/>
        </p:nvCxnSpPr>
        <p:spPr>
          <a:xfrm flipH="1">
            <a:off x="8789808" y="4089992"/>
            <a:ext cx="4690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3" name="Object 62"/>
          <p:cNvGraphicFramePr>
            <a:graphicFrameLocks noChangeAspect="1"/>
          </p:cNvGraphicFramePr>
          <p:nvPr>
            <p:extLst>
              <p:ext uri="{D42A27DB-BD31-4B8C-83A1-F6EECF244321}">
                <p14:modId xmlns:p14="http://schemas.microsoft.com/office/powerpoint/2010/main" val="3677104508"/>
              </p:ext>
            </p:extLst>
          </p:nvPr>
        </p:nvGraphicFramePr>
        <p:xfrm>
          <a:off x="7614144" y="3948374"/>
          <a:ext cx="1079500" cy="330200"/>
        </p:xfrm>
        <a:graphic>
          <a:graphicData uri="http://schemas.openxmlformats.org/presentationml/2006/ole">
            <mc:AlternateContent xmlns:mc="http://schemas.openxmlformats.org/markup-compatibility/2006">
              <mc:Choice xmlns:v="urn:schemas-microsoft-com:vml" Requires="v">
                <p:oleObj spid="_x0000_s559542" name="Equation" r:id="rId25" imgW="1079280" imgH="330120" progId="Equation.DSMT4">
                  <p:embed/>
                </p:oleObj>
              </mc:Choice>
              <mc:Fallback>
                <p:oleObj name="Equation" r:id="rId25" imgW="1079280" imgH="330120" progId="Equation.DSMT4">
                  <p:embed/>
                  <p:pic>
                    <p:nvPicPr>
                      <p:cNvPr id="0" name=""/>
                      <p:cNvPicPr/>
                      <p:nvPr/>
                    </p:nvPicPr>
                    <p:blipFill>
                      <a:blip r:embed="rId26"/>
                      <a:stretch>
                        <a:fillRect/>
                      </a:stretch>
                    </p:blipFill>
                    <p:spPr>
                      <a:xfrm>
                        <a:off x="7614144" y="3948374"/>
                        <a:ext cx="1079500" cy="330200"/>
                      </a:xfrm>
                      <a:prstGeom prst="rect">
                        <a:avLst/>
                      </a:prstGeom>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1946127189"/>
              </p:ext>
            </p:extLst>
          </p:nvPr>
        </p:nvGraphicFramePr>
        <p:xfrm>
          <a:off x="5852761" y="3922974"/>
          <a:ext cx="1206500" cy="330200"/>
        </p:xfrm>
        <a:graphic>
          <a:graphicData uri="http://schemas.openxmlformats.org/presentationml/2006/ole">
            <mc:AlternateContent xmlns:mc="http://schemas.openxmlformats.org/markup-compatibility/2006">
              <mc:Choice xmlns:v="urn:schemas-microsoft-com:vml" Requires="v">
                <p:oleObj spid="_x0000_s559543" name="Equation" r:id="rId27" imgW="1206360" imgH="330120" progId="Equation.DSMT4">
                  <p:embed/>
                </p:oleObj>
              </mc:Choice>
              <mc:Fallback>
                <p:oleObj name="Equation" r:id="rId27" imgW="1206360" imgH="330120" progId="Equation.DSMT4">
                  <p:embed/>
                  <p:pic>
                    <p:nvPicPr>
                      <p:cNvPr id="0" name=""/>
                      <p:cNvPicPr/>
                      <p:nvPr/>
                    </p:nvPicPr>
                    <p:blipFill>
                      <a:blip r:embed="rId28"/>
                      <a:stretch>
                        <a:fillRect/>
                      </a:stretch>
                    </p:blipFill>
                    <p:spPr>
                      <a:xfrm>
                        <a:off x="5852761" y="3922974"/>
                        <a:ext cx="1206500" cy="330200"/>
                      </a:xfrm>
                      <a:prstGeom prst="rect">
                        <a:avLst/>
                      </a:prstGeom>
                    </p:spPr>
                  </p:pic>
                </p:oleObj>
              </mc:Fallback>
            </mc:AlternateContent>
          </a:graphicData>
        </a:graphic>
      </p:graphicFrame>
      <p:graphicFrame>
        <p:nvGraphicFramePr>
          <p:cNvPr id="65" name="Object 64"/>
          <p:cNvGraphicFramePr>
            <a:graphicFrameLocks noChangeAspect="1"/>
          </p:cNvGraphicFramePr>
          <p:nvPr>
            <p:extLst>
              <p:ext uri="{D42A27DB-BD31-4B8C-83A1-F6EECF244321}">
                <p14:modId xmlns:p14="http://schemas.microsoft.com/office/powerpoint/2010/main" val="1625737724"/>
              </p:ext>
            </p:extLst>
          </p:nvPr>
        </p:nvGraphicFramePr>
        <p:xfrm>
          <a:off x="4133499" y="3935674"/>
          <a:ext cx="1206500" cy="330200"/>
        </p:xfrm>
        <a:graphic>
          <a:graphicData uri="http://schemas.openxmlformats.org/presentationml/2006/ole">
            <mc:AlternateContent xmlns:mc="http://schemas.openxmlformats.org/markup-compatibility/2006">
              <mc:Choice xmlns:v="urn:schemas-microsoft-com:vml" Requires="v">
                <p:oleObj spid="_x0000_s559544" name="Equation" r:id="rId29" imgW="1206360" imgH="330120" progId="Equation.DSMT4">
                  <p:embed/>
                </p:oleObj>
              </mc:Choice>
              <mc:Fallback>
                <p:oleObj name="Equation" r:id="rId29" imgW="1206360" imgH="330120" progId="Equation.DSMT4">
                  <p:embed/>
                  <p:pic>
                    <p:nvPicPr>
                      <p:cNvPr id="0" name=""/>
                      <p:cNvPicPr/>
                      <p:nvPr/>
                    </p:nvPicPr>
                    <p:blipFill>
                      <a:blip r:embed="rId30"/>
                      <a:stretch>
                        <a:fillRect/>
                      </a:stretch>
                    </p:blipFill>
                    <p:spPr>
                      <a:xfrm>
                        <a:off x="4133499" y="3935674"/>
                        <a:ext cx="1206500" cy="330200"/>
                      </a:xfrm>
                      <a:prstGeom prst="rect">
                        <a:avLst/>
                      </a:prstGeom>
                    </p:spPr>
                  </p:pic>
                </p:oleObj>
              </mc:Fallback>
            </mc:AlternateContent>
          </a:graphicData>
        </a:graphic>
      </p:graphicFrame>
      <p:graphicFrame>
        <p:nvGraphicFramePr>
          <p:cNvPr id="66" name="Object 65"/>
          <p:cNvGraphicFramePr>
            <a:graphicFrameLocks noChangeAspect="1"/>
          </p:cNvGraphicFramePr>
          <p:nvPr>
            <p:extLst>
              <p:ext uri="{D42A27DB-BD31-4B8C-83A1-F6EECF244321}">
                <p14:modId xmlns:p14="http://schemas.microsoft.com/office/powerpoint/2010/main" val="2718673159"/>
              </p:ext>
            </p:extLst>
          </p:nvPr>
        </p:nvGraphicFramePr>
        <p:xfrm>
          <a:off x="2411309" y="3922974"/>
          <a:ext cx="1181100" cy="330200"/>
        </p:xfrm>
        <a:graphic>
          <a:graphicData uri="http://schemas.openxmlformats.org/presentationml/2006/ole">
            <mc:AlternateContent xmlns:mc="http://schemas.openxmlformats.org/markup-compatibility/2006">
              <mc:Choice xmlns:v="urn:schemas-microsoft-com:vml" Requires="v">
                <p:oleObj spid="_x0000_s559545" name="Equation" r:id="rId31" imgW="1180800" imgH="330120" progId="Equation.DSMT4">
                  <p:embed/>
                </p:oleObj>
              </mc:Choice>
              <mc:Fallback>
                <p:oleObj name="Equation" r:id="rId31" imgW="1180800" imgH="330120" progId="Equation.DSMT4">
                  <p:embed/>
                  <p:pic>
                    <p:nvPicPr>
                      <p:cNvPr id="0" name=""/>
                      <p:cNvPicPr/>
                      <p:nvPr/>
                    </p:nvPicPr>
                    <p:blipFill>
                      <a:blip r:embed="rId32"/>
                      <a:stretch>
                        <a:fillRect/>
                      </a:stretch>
                    </p:blipFill>
                    <p:spPr>
                      <a:xfrm>
                        <a:off x="2411309" y="3922974"/>
                        <a:ext cx="1181100" cy="330200"/>
                      </a:xfrm>
                      <a:prstGeom prst="rect">
                        <a:avLst/>
                      </a:prstGeom>
                    </p:spPr>
                  </p:pic>
                </p:oleObj>
              </mc:Fallback>
            </mc:AlternateContent>
          </a:graphicData>
        </a:graphic>
      </p:graphicFrame>
      <p:pic>
        <p:nvPicPr>
          <p:cNvPr id="5" name="Picture 4"/>
          <p:cNvPicPr>
            <a:picLocks noChangeAspect="1"/>
          </p:cNvPicPr>
          <p:nvPr/>
        </p:nvPicPr>
        <p:blipFill>
          <a:blip r:embed="rId33"/>
          <a:stretch>
            <a:fillRect/>
          </a:stretch>
        </p:blipFill>
        <p:spPr>
          <a:xfrm>
            <a:off x="8013516" y="533486"/>
            <a:ext cx="2490733" cy="1639710"/>
          </a:xfrm>
          <a:prstGeom prst="rect">
            <a:avLst/>
          </a:prstGeom>
        </p:spPr>
      </p:pic>
    </p:spTree>
    <p:extLst>
      <p:ext uri="{BB962C8B-B14F-4D97-AF65-F5344CB8AC3E}">
        <p14:creationId xmlns:p14="http://schemas.microsoft.com/office/powerpoint/2010/main" val="36511439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Control flow</a:t>
            </a:r>
            <a:endParaRPr lang="en-GB" dirty="0">
              <a:solidFill>
                <a:schemeClr val="bg1"/>
              </a:solidFill>
            </a:endParaRPr>
          </a:p>
        </p:txBody>
      </p:sp>
      <p:sp>
        <p:nvSpPr>
          <p:cNvPr id="4" name="Content Placeholder 3"/>
          <p:cNvSpPr>
            <a:spLocks noGrp="1"/>
          </p:cNvSpPr>
          <p:nvPr>
            <p:ph idx="1"/>
          </p:nvPr>
        </p:nvSpPr>
        <p:spPr>
          <a:xfrm>
            <a:off x="838200" y="1825625"/>
            <a:ext cx="10515600" cy="4351338"/>
          </a:xfrm>
        </p:spPr>
        <p:txBody>
          <a:bodyPr>
            <a:noAutofit/>
          </a:bodyPr>
          <a:lstStyle/>
          <a:p>
            <a:endParaRPr lang="en-GB" sz="1400" dirty="0" smtClean="0"/>
          </a:p>
          <a:p>
            <a:pPr marL="0" indent="0">
              <a:buNone/>
            </a:pPr>
            <a:endParaRPr lang="en-GB" sz="1400" dirty="0"/>
          </a:p>
          <a:p>
            <a:r>
              <a:rPr lang="en-GB" sz="1400" dirty="0" smtClean="0"/>
              <a:t>Mathematical equations are more than sequences of building blocks</a:t>
            </a:r>
            <a:br>
              <a:rPr lang="en-GB" sz="1400" dirty="0" smtClean="0"/>
            </a:br>
            <a:r>
              <a:rPr lang="en-GB" sz="1400" dirty="0" smtClean="0"/>
              <a:t>We also have limits, differentials, integrals, etc. </a:t>
            </a:r>
          </a:p>
          <a:p>
            <a:r>
              <a:rPr lang="en-GB" sz="1400" dirty="0" smtClean="0"/>
              <a:t>But their numerical implementation is always nothing more, nothing less </a:t>
            </a:r>
            <a:br>
              <a:rPr lang="en-GB" sz="1400" dirty="0" smtClean="0"/>
            </a:br>
            <a:r>
              <a:rPr lang="en-GB" sz="1400" dirty="0" smtClean="0"/>
              <a:t>than a sequence of building block operations…</a:t>
            </a:r>
          </a:p>
          <a:p>
            <a:r>
              <a:rPr lang="en-GB" sz="1400" dirty="0" smtClean="0"/>
              <a:t>… and </a:t>
            </a:r>
            <a:r>
              <a:rPr lang="en-GB" sz="1400" u="sng" dirty="0" smtClean="0"/>
              <a:t>control flow</a:t>
            </a:r>
            <a:r>
              <a:rPr lang="en-GB" sz="1400" dirty="0" smtClean="0"/>
              <a:t>, also called </a:t>
            </a:r>
            <a:r>
              <a:rPr lang="en-GB" sz="1400" i="1" dirty="0" smtClean="0"/>
              <a:t>branching</a:t>
            </a:r>
            <a:r>
              <a:rPr lang="en-GB" sz="1400" dirty="0" smtClean="0"/>
              <a:t>: “if this then that” statements</a:t>
            </a:r>
          </a:p>
          <a:p>
            <a:endParaRPr lang="en-GB" sz="1400" dirty="0"/>
          </a:p>
          <a:p>
            <a:r>
              <a:rPr lang="en-GB" sz="1400" dirty="0" smtClean="0"/>
              <a:t>Control flow makes functions discontinuous, hence, not differentiable</a:t>
            </a:r>
          </a:p>
          <a:p>
            <a:r>
              <a:rPr lang="en-GB" sz="1400" dirty="0" smtClean="0"/>
              <a:t>Attempts to differentiate control flow with bumping results into instabilities</a:t>
            </a:r>
          </a:p>
          <a:p>
            <a:r>
              <a:rPr lang="en-GB" sz="1400" dirty="0" smtClean="0"/>
              <a:t>AD/AAD computes exact differentials – same as </a:t>
            </a:r>
            <a:r>
              <a:rPr lang="en-GB" sz="1400" u="sng" dirty="0" smtClean="0"/>
              <a:t>infinitesimal</a:t>
            </a:r>
            <a:r>
              <a:rPr lang="en-GB" sz="1400" dirty="0" smtClean="0"/>
              <a:t> bumps</a:t>
            </a:r>
          </a:p>
          <a:p>
            <a:r>
              <a:rPr lang="en-GB" sz="1400" dirty="0" smtClean="0"/>
              <a:t>So derivatives are always taken on the same side of the control flow, </a:t>
            </a:r>
            <a:br>
              <a:rPr lang="en-GB" sz="1400" dirty="0" smtClean="0"/>
            </a:br>
            <a:r>
              <a:rPr lang="en-GB" sz="1400" dirty="0" smtClean="0"/>
              <a:t>and not through control flow</a:t>
            </a:r>
          </a:p>
          <a:p>
            <a:r>
              <a:rPr lang="en-GB" sz="1400" dirty="0" smtClean="0"/>
              <a:t>This is not always the desired result, so something to take into account</a:t>
            </a:r>
          </a:p>
          <a:p>
            <a:r>
              <a:rPr lang="en-GB" sz="1400" dirty="0" smtClean="0"/>
              <a:t>The solution is </a:t>
            </a:r>
            <a:r>
              <a:rPr lang="en-GB" sz="1400" u="sng" dirty="0" smtClean="0"/>
              <a:t>smoothing</a:t>
            </a:r>
            <a:r>
              <a:rPr lang="en-GB" sz="1400" dirty="0" smtClean="0"/>
              <a:t>, see </a:t>
            </a:r>
            <a:br>
              <a:rPr lang="en-GB" sz="1400" dirty="0" smtClean="0"/>
            </a:br>
            <a:r>
              <a:rPr lang="en-GB" sz="1400" dirty="0" smtClean="0">
                <a:hlinkClick r:id="rId4"/>
              </a:rPr>
              <a:t>https</a:t>
            </a:r>
            <a:r>
              <a:rPr lang="en-GB" sz="1400" dirty="0">
                <a:hlinkClick r:id="rId4"/>
              </a:rPr>
              <a:t>://www.slideshare.net/AntoineSavine/stabilise-risks-of-discontinuous-payoffs-with-fuzzy-logic</a:t>
            </a:r>
            <a:endParaRPr lang="en-GB" sz="1400" dirty="0"/>
          </a:p>
          <a:p>
            <a:endParaRPr lang="en-GB" sz="1400" dirty="0"/>
          </a:p>
          <a:p>
            <a:pPr lvl="1"/>
            <a:endParaRPr lang="en-GB" sz="1400" dirty="0"/>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101</a:t>
            </a:fld>
            <a:endParaRPr lang="en-GB"/>
          </a:p>
        </p:txBody>
      </p:sp>
      <p:sp>
        <p:nvSpPr>
          <p:cNvPr id="5" name="Rectangle 4"/>
          <p:cNvSpPr/>
          <p:nvPr/>
        </p:nvSpPr>
        <p:spPr>
          <a:xfrm>
            <a:off x="838200" y="1479983"/>
            <a:ext cx="10686802" cy="954107"/>
          </a:xfrm>
          <a:prstGeom prst="rect">
            <a:avLst/>
          </a:prstGeom>
        </p:spPr>
        <p:txBody>
          <a:bodyPr wrap="square">
            <a:spAutoFit/>
          </a:bodyPr>
          <a:lstStyle/>
          <a:p>
            <a:r>
              <a:rPr lang="en-US" sz="1400" dirty="0">
                <a:solidFill>
                  <a:schemeClr val="accent1"/>
                </a:solidFill>
              </a:rPr>
              <a:t>It is a somewhat vertiginous realization that any calculation, like the Monte-Carlo estimate of the counterparty credit value adjustment on a netting set of thousands of exotic transactions, is still a sequence of elementary operations. A very, very long sequence, but a sequence all the same. </a:t>
            </a:r>
            <a:endParaRPr lang="en-US" sz="1400" dirty="0" smtClean="0">
              <a:solidFill>
                <a:schemeClr val="accent1"/>
              </a:solidFill>
            </a:endParaRPr>
          </a:p>
          <a:p>
            <a:pPr algn="r"/>
            <a:r>
              <a:rPr lang="en-US" sz="1400" dirty="0" smtClean="0">
                <a:solidFill>
                  <a:schemeClr val="accent1"/>
                </a:solidFill>
              </a:rPr>
              <a:t>Rolf Poulsen</a:t>
            </a:r>
            <a:endParaRPr lang="en-GB" sz="1400" dirty="0">
              <a:solidFill>
                <a:schemeClr val="accent1"/>
              </a:solidFill>
            </a:endParaRPr>
          </a:p>
        </p:txBody>
      </p:sp>
      <p:pic>
        <p:nvPicPr>
          <p:cNvPr id="6" name="Picture 5"/>
          <p:cNvPicPr>
            <a:picLocks noChangeAspect="1"/>
          </p:cNvPicPr>
          <p:nvPr/>
        </p:nvPicPr>
        <p:blipFill>
          <a:blip r:embed="rId5"/>
          <a:stretch>
            <a:fillRect/>
          </a:stretch>
        </p:blipFill>
        <p:spPr>
          <a:xfrm>
            <a:off x="7481885" y="2542872"/>
            <a:ext cx="1800225" cy="1133475"/>
          </a:xfrm>
          <a:prstGeom prst="rect">
            <a:avLst/>
          </a:prstGeom>
        </p:spPr>
      </p:pic>
      <p:sp>
        <p:nvSpPr>
          <p:cNvPr id="8" name="TextBox 7"/>
          <p:cNvSpPr txBox="1"/>
          <p:nvPr/>
        </p:nvSpPr>
        <p:spPr>
          <a:xfrm>
            <a:off x="7481885" y="2315688"/>
            <a:ext cx="1739303" cy="276999"/>
          </a:xfrm>
          <a:prstGeom prst="rect">
            <a:avLst/>
          </a:prstGeom>
          <a:noFill/>
        </p:spPr>
        <p:txBody>
          <a:bodyPr wrap="square" rtlCol="0">
            <a:spAutoFit/>
          </a:bodyPr>
          <a:lstStyle/>
          <a:p>
            <a:pPr algn="ctr"/>
            <a:r>
              <a:rPr lang="en-GB" sz="1200" dirty="0"/>
              <a:t>f</a:t>
            </a:r>
            <a:r>
              <a:rPr lang="en-GB" sz="1200" dirty="0" smtClean="0"/>
              <a:t>(x) = 1 if x &gt; 100, else 0</a:t>
            </a:r>
            <a:endParaRPr lang="en-GB" sz="1200" dirty="0"/>
          </a:p>
        </p:txBody>
      </p:sp>
      <p:cxnSp>
        <p:nvCxnSpPr>
          <p:cNvPr id="11" name="Straight Arrow Connector 10"/>
          <p:cNvCxnSpPr/>
          <p:nvPr/>
        </p:nvCxnSpPr>
        <p:spPr>
          <a:xfrm>
            <a:off x="8045532" y="3255936"/>
            <a:ext cx="213757" cy="211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8496796" y="2654136"/>
            <a:ext cx="181842" cy="27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175880" y="3041519"/>
            <a:ext cx="1739303" cy="246221"/>
          </a:xfrm>
          <a:prstGeom prst="rect">
            <a:avLst/>
          </a:prstGeom>
          <a:noFill/>
        </p:spPr>
        <p:txBody>
          <a:bodyPr wrap="square" rtlCol="0">
            <a:spAutoFit/>
          </a:bodyPr>
          <a:lstStyle/>
          <a:p>
            <a:pPr algn="ctr"/>
            <a:r>
              <a:rPr lang="en-GB" sz="1000" dirty="0">
                <a:solidFill>
                  <a:schemeClr val="accent1"/>
                </a:solidFill>
              </a:rPr>
              <a:t>b</a:t>
            </a:r>
            <a:r>
              <a:rPr lang="en-GB" sz="1000" dirty="0" smtClean="0">
                <a:solidFill>
                  <a:schemeClr val="accent1"/>
                </a:solidFill>
              </a:rPr>
              <a:t>efore bump</a:t>
            </a:r>
            <a:endParaRPr lang="en-GB" sz="1000" dirty="0">
              <a:solidFill>
                <a:schemeClr val="accent1"/>
              </a:solidFill>
            </a:endParaRPr>
          </a:p>
        </p:txBody>
      </p:sp>
      <p:sp>
        <p:nvSpPr>
          <p:cNvPr id="33" name="TextBox 32"/>
          <p:cNvSpPr txBox="1"/>
          <p:nvPr/>
        </p:nvSpPr>
        <p:spPr>
          <a:xfrm>
            <a:off x="7905502" y="2906838"/>
            <a:ext cx="1739303" cy="246221"/>
          </a:xfrm>
          <a:prstGeom prst="rect">
            <a:avLst/>
          </a:prstGeom>
          <a:noFill/>
        </p:spPr>
        <p:txBody>
          <a:bodyPr wrap="square" rtlCol="0">
            <a:spAutoFit/>
          </a:bodyPr>
          <a:lstStyle/>
          <a:p>
            <a:pPr algn="ctr"/>
            <a:r>
              <a:rPr lang="en-GB" sz="1000" dirty="0">
                <a:solidFill>
                  <a:schemeClr val="accent1"/>
                </a:solidFill>
              </a:rPr>
              <a:t>a</a:t>
            </a:r>
            <a:r>
              <a:rPr lang="en-GB" sz="1000" dirty="0" smtClean="0">
                <a:solidFill>
                  <a:schemeClr val="accent1"/>
                </a:solidFill>
              </a:rPr>
              <a:t>fter bump</a:t>
            </a:r>
            <a:endParaRPr lang="en-GB" sz="1000" dirty="0">
              <a:solidFill>
                <a:schemeClr val="accent1"/>
              </a:solidFill>
            </a:endParaRPr>
          </a:p>
        </p:txBody>
      </p:sp>
      <p:graphicFrame>
        <p:nvGraphicFramePr>
          <p:cNvPr id="21" name="Object 20"/>
          <p:cNvGraphicFramePr>
            <a:graphicFrameLocks noChangeAspect="1"/>
          </p:cNvGraphicFramePr>
          <p:nvPr>
            <p:extLst>
              <p:ext uri="{D42A27DB-BD31-4B8C-83A1-F6EECF244321}">
                <p14:modId xmlns:p14="http://schemas.microsoft.com/office/powerpoint/2010/main" val="3748154711"/>
              </p:ext>
            </p:extLst>
          </p:nvPr>
        </p:nvGraphicFramePr>
        <p:xfrm>
          <a:off x="9355282" y="2868640"/>
          <a:ext cx="2540000" cy="419100"/>
        </p:xfrm>
        <a:graphic>
          <a:graphicData uri="http://schemas.openxmlformats.org/presentationml/2006/ole">
            <mc:AlternateContent xmlns:mc="http://schemas.openxmlformats.org/markup-compatibility/2006">
              <mc:Choice xmlns:v="urn:schemas-microsoft-com:vml" Requires="v">
                <p:oleObj spid="_x0000_s445813" name="Equation" r:id="rId6" imgW="2539800" imgH="419040" progId="Equation.DSMT4">
                  <p:embed/>
                </p:oleObj>
              </mc:Choice>
              <mc:Fallback>
                <p:oleObj name="Equation" r:id="rId6" imgW="2539800" imgH="419040" progId="Equation.DSMT4">
                  <p:embed/>
                  <p:pic>
                    <p:nvPicPr>
                      <p:cNvPr id="0" name=""/>
                      <p:cNvPicPr/>
                      <p:nvPr/>
                    </p:nvPicPr>
                    <p:blipFill>
                      <a:blip r:embed="rId7"/>
                      <a:stretch>
                        <a:fillRect/>
                      </a:stretch>
                    </p:blipFill>
                    <p:spPr>
                      <a:xfrm>
                        <a:off x="9355282" y="2868640"/>
                        <a:ext cx="2540000" cy="419100"/>
                      </a:xfrm>
                      <a:prstGeom prst="rect">
                        <a:avLst/>
                      </a:prstGeom>
                    </p:spPr>
                  </p:pic>
                </p:oleObj>
              </mc:Fallback>
            </mc:AlternateContent>
          </a:graphicData>
        </a:graphic>
      </p:graphicFrame>
      <p:pic>
        <p:nvPicPr>
          <p:cNvPr id="41" name="Picture 40"/>
          <p:cNvPicPr>
            <a:picLocks noChangeAspect="1"/>
          </p:cNvPicPr>
          <p:nvPr/>
        </p:nvPicPr>
        <p:blipFill>
          <a:blip r:embed="rId5"/>
          <a:stretch>
            <a:fillRect/>
          </a:stretch>
        </p:blipFill>
        <p:spPr>
          <a:xfrm>
            <a:off x="7484358" y="3688569"/>
            <a:ext cx="1800225" cy="1133475"/>
          </a:xfrm>
          <a:prstGeom prst="rect">
            <a:avLst/>
          </a:prstGeom>
        </p:spPr>
      </p:pic>
      <p:cxnSp>
        <p:nvCxnSpPr>
          <p:cNvPr id="42" name="Straight Arrow Connector 41"/>
          <p:cNvCxnSpPr/>
          <p:nvPr/>
        </p:nvCxnSpPr>
        <p:spPr>
          <a:xfrm>
            <a:off x="8048005" y="4401633"/>
            <a:ext cx="213757" cy="211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8259289" y="4292818"/>
            <a:ext cx="518338" cy="314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178353" y="4187216"/>
            <a:ext cx="1739303" cy="246221"/>
          </a:xfrm>
          <a:prstGeom prst="rect">
            <a:avLst/>
          </a:prstGeom>
          <a:noFill/>
        </p:spPr>
        <p:txBody>
          <a:bodyPr wrap="square" rtlCol="0">
            <a:spAutoFit/>
          </a:bodyPr>
          <a:lstStyle/>
          <a:p>
            <a:pPr algn="ctr"/>
            <a:r>
              <a:rPr lang="en-GB" sz="1000" dirty="0">
                <a:solidFill>
                  <a:schemeClr val="accent1"/>
                </a:solidFill>
              </a:rPr>
              <a:t>b</a:t>
            </a:r>
            <a:r>
              <a:rPr lang="en-GB" sz="1000" dirty="0" smtClean="0">
                <a:solidFill>
                  <a:schemeClr val="accent1"/>
                </a:solidFill>
              </a:rPr>
              <a:t>efore bump</a:t>
            </a:r>
            <a:endParaRPr lang="en-GB" sz="1000" dirty="0">
              <a:solidFill>
                <a:schemeClr val="accent1"/>
              </a:solidFill>
            </a:endParaRPr>
          </a:p>
        </p:txBody>
      </p:sp>
      <p:sp>
        <p:nvSpPr>
          <p:cNvPr id="45" name="TextBox 44"/>
          <p:cNvSpPr txBox="1"/>
          <p:nvPr/>
        </p:nvSpPr>
        <p:spPr>
          <a:xfrm>
            <a:off x="7907975" y="4052535"/>
            <a:ext cx="1739303" cy="246221"/>
          </a:xfrm>
          <a:prstGeom prst="rect">
            <a:avLst/>
          </a:prstGeom>
          <a:noFill/>
        </p:spPr>
        <p:txBody>
          <a:bodyPr wrap="square" rtlCol="0">
            <a:spAutoFit/>
          </a:bodyPr>
          <a:lstStyle/>
          <a:p>
            <a:pPr algn="ctr"/>
            <a:r>
              <a:rPr lang="en-GB" sz="1000" dirty="0">
                <a:solidFill>
                  <a:schemeClr val="accent1"/>
                </a:solidFill>
              </a:rPr>
              <a:t>a</a:t>
            </a:r>
            <a:r>
              <a:rPr lang="en-GB" sz="1000" dirty="0" smtClean="0">
                <a:solidFill>
                  <a:schemeClr val="accent1"/>
                </a:solidFill>
              </a:rPr>
              <a:t>fter bump</a:t>
            </a:r>
            <a:endParaRPr lang="en-GB" sz="1000" dirty="0">
              <a:solidFill>
                <a:schemeClr val="accent1"/>
              </a:solidFill>
            </a:endParaRPr>
          </a:p>
        </p:txBody>
      </p:sp>
      <p:graphicFrame>
        <p:nvGraphicFramePr>
          <p:cNvPr id="46" name="Object 45"/>
          <p:cNvGraphicFramePr>
            <a:graphicFrameLocks noChangeAspect="1"/>
          </p:cNvGraphicFramePr>
          <p:nvPr>
            <p:extLst>
              <p:ext uri="{D42A27DB-BD31-4B8C-83A1-F6EECF244321}">
                <p14:modId xmlns:p14="http://schemas.microsoft.com/office/powerpoint/2010/main" val="2453854168"/>
              </p:ext>
            </p:extLst>
          </p:nvPr>
        </p:nvGraphicFramePr>
        <p:xfrm>
          <a:off x="9355282" y="4036690"/>
          <a:ext cx="2336800" cy="419100"/>
        </p:xfrm>
        <a:graphic>
          <a:graphicData uri="http://schemas.openxmlformats.org/presentationml/2006/ole">
            <mc:AlternateContent xmlns:mc="http://schemas.openxmlformats.org/markup-compatibility/2006">
              <mc:Choice xmlns:v="urn:schemas-microsoft-com:vml" Requires="v">
                <p:oleObj spid="_x0000_s445814" name="Equation" r:id="rId8" imgW="2336760" imgH="419040" progId="Equation.DSMT4">
                  <p:embed/>
                </p:oleObj>
              </mc:Choice>
              <mc:Fallback>
                <p:oleObj name="Equation" r:id="rId8" imgW="2336760" imgH="419040" progId="Equation.DSMT4">
                  <p:embed/>
                  <p:pic>
                    <p:nvPicPr>
                      <p:cNvPr id="0" name=""/>
                      <p:cNvPicPr/>
                      <p:nvPr/>
                    </p:nvPicPr>
                    <p:blipFill>
                      <a:blip r:embed="rId9"/>
                      <a:stretch>
                        <a:fillRect/>
                      </a:stretch>
                    </p:blipFill>
                    <p:spPr>
                      <a:xfrm>
                        <a:off x="9355282" y="4036690"/>
                        <a:ext cx="2336800" cy="419100"/>
                      </a:xfrm>
                      <a:prstGeom prst="rect">
                        <a:avLst/>
                      </a:prstGeom>
                    </p:spPr>
                  </p:pic>
                </p:oleObj>
              </mc:Fallback>
            </mc:AlternateContent>
          </a:graphicData>
        </a:graphic>
      </p:graphicFrame>
      <p:pic>
        <p:nvPicPr>
          <p:cNvPr id="49" name="Picture 48"/>
          <p:cNvPicPr>
            <a:picLocks noChangeAspect="1"/>
          </p:cNvPicPr>
          <p:nvPr/>
        </p:nvPicPr>
        <p:blipFill>
          <a:blip r:embed="rId10"/>
          <a:stretch>
            <a:fillRect/>
          </a:stretch>
        </p:blipFill>
        <p:spPr>
          <a:xfrm>
            <a:off x="7462834" y="4822044"/>
            <a:ext cx="1838325" cy="1162050"/>
          </a:xfrm>
          <a:prstGeom prst="rect">
            <a:avLst/>
          </a:prstGeom>
        </p:spPr>
      </p:pic>
      <p:cxnSp>
        <p:nvCxnSpPr>
          <p:cNvPr id="50" name="Straight Arrow Connector 49"/>
          <p:cNvCxnSpPr/>
          <p:nvPr/>
        </p:nvCxnSpPr>
        <p:spPr>
          <a:xfrm>
            <a:off x="8048005" y="5217391"/>
            <a:ext cx="128156" cy="285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8259289" y="5102095"/>
            <a:ext cx="518338" cy="230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033833" y="4956725"/>
            <a:ext cx="1739303" cy="400110"/>
          </a:xfrm>
          <a:prstGeom prst="rect">
            <a:avLst/>
          </a:prstGeom>
          <a:noFill/>
        </p:spPr>
        <p:txBody>
          <a:bodyPr wrap="square" rtlCol="0">
            <a:spAutoFit/>
          </a:bodyPr>
          <a:lstStyle/>
          <a:p>
            <a:pPr algn="ctr"/>
            <a:r>
              <a:rPr lang="en-GB" sz="1000" dirty="0">
                <a:solidFill>
                  <a:schemeClr val="accent1"/>
                </a:solidFill>
              </a:rPr>
              <a:t>b</a:t>
            </a:r>
            <a:r>
              <a:rPr lang="en-GB" sz="1000" dirty="0" smtClean="0">
                <a:solidFill>
                  <a:schemeClr val="accent1"/>
                </a:solidFill>
              </a:rPr>
              <a:t>efore </a:t>
            </a:r>
            <a:br>
              <a:rPr lang="en-GB" sz="1000" dirty="0" smtClean="0">
                <a:solidFill>
                  <a:schemeClr val="accent1"/>
                </a:solidFill>
              </a:rPr>
            </a:br>
            <a:r>
              <a:rPr lang="en-GB" sz="1000" dirty="0" smtClean="0">
                <a:solidFill>
                  <a:schemeClr val="accent1"/>
                </a:solidFill>
              </a:rPr>
              <a:t>bump</a:t>
            </a:r>
            <a:endParaRPr lang="en-GB" sz="1000" dirty="0">
              <a:solidFill>
                <a:schemeClr val="accent1"/>
              </a:solidFill>
            </a:endParaRPr>
          </a:p>
        </p:txBody>
      </p:sp>
      <p:sp>
        <p:nvSpPr>
          <p:cNvPr id="53" name="TextBox 52"/>
          <p:cNvSpPr txBox="1"/>
          <p:nvPr/>
        </p:nvSpPr>
        <p:spPr>
          <a:xfrm>
            <a:off x="8060153" y="4936057"/>
            <a:ext cx="1739303" cy="400110"/>
          </a:xfrm>
          <a:prstGeom prst="rect">
            <a:avLst/>
          </a:prstGeom>
          <a:noFill/>
        </p:spPr>
        <p:txBody>
          <a:bodyPr wrap="square" rtlCol="0">
            <a:spAutoFit/>
          </a:bodyPr>
          <a:lstStyle/>
          <a:p>
            <a:pPr algn="ctr"/>
            <a:r>
              <a:rPr lang="en-GB" sz="1000" dirty="0">
                <a:solidFill>
                  <a:schemeClr val="accent1"/>
                </a:solidFill>
              </a:rPr>
              <a:t>a</a:t>
            </a:r>
            <a:r>
              <a:rPr lang="en-GB" sz="1000" dirty="0" smtClean="0">
                <a:solidFill>
                  <a:schemeClr val="accent1"/>
                </a:solidFill>
              </a:rPr>
              <a:t>fter </a:t>
            </a:r>
            <a:br>
              <a:rPr lang="en-GB" sz="1000" dirty="0" smtClean="0">
                <a:solidFill>
                  <a:schemeClr val="accent1"/>
                </a:solidFill>
              </a:rPr>
            </a:br>
            <a:r>
              <a:rPr lang="en-GB" sz="1000" dirty="0" smtClean="0">
                <a:solidFill>
                  <a:schemeClr val="accent1"/>
                </a:solidFill>
              </a:rPr>
              <a:t>bump</a:t>
            </a:r>
            <a:endParaRPr lang="en-GB" sz="1000" dirty="0">
              <a:solidFill>
                <a:schemeClr val="accent1"/>
              </a:solidFill>
            </a:endParaRPr>
          </a:p>
        </p:txBody>
      </p:sp>
      <p:sp>
        <p:nvSpPr>
          <p:cNvPr id="56" name="TextBox 55"/>
          <p:cNvSpPr txBox="1"/>
          <p:nvPr/>
        </p:nvSpPr>
        <p:spPr>
          <a:xfrm>
            <a:off x="9423070" y="5102095"/>
            <a:ext cx="2472212" cy="923330"/>
          </a:xfrm>
          <a:prstGeom prst="rect">
            <a:avLst/>
          </a:prstGeom>
          <a:noFill/>
        </p:spPr>
        <p:txBody>
          <a:bodyPr wrap="square" rtlCol="0">
            <a:spAutoFit/>
          </a:bodyPr>
          <a:lstStyle/>
          <a:p>
            <a:r>
              <a:rPr lang="en-GB" sz="1200" u="sng" dirty="0" smtClean="0"/>
              <a:t>Smoothing</a:t>
            </a:r>
          </a:p>
          <a:p>
            <a:pPr marL="171450" indent="-171450">
              <a:buFontTx/>
              <a:buChar char="-"/>
            </a:pPr>
            <a:r>
              <a:rPr lang="en-GB" sz="1200" dirty="0" err="1" smtClean="0"/>
              <a:t>Approx</a:t>
            </a:r>
            <a:r>
              <a:rPr lang="en-GB" sz="1200" dirty="0" smtClean="0"/>
              <a:t> </a:t>
            </a:r>
            <a:r>
              <a:rPr lang="en-GB" sz="1200" i="1" dirty="0" smtClean="0"/>
              <a:t>f</a:t>
            </a:r>
            <a:r>
              <a:rPr lang="en-GB" sz="1200" dirty="0" smtClean="0"/>
              <a:t> by close continuous </a:t>
            </a:r>
            <a:r>
              <a:rPr lang="en-GB" sz="1200" dirty="0" err="1" smtClean="0"/>
              <a:t>func</a:t>
            </a:r>
            <a:endParaRPr lang="en-GB" sz="1200" dirty="0" smtClean="0"/>
          </a:p>
          <a:p>
            <a:pPr marL="171450" indent="-171450">
              <a:buFontTx/>
              <a:buChar char="-"/>
            </a:pPr>
            <a:r>
              <a:rPr lang="en-GB" sz="1200" dirty="0" smtClean="0"/>
              <a:t>Instabilities/incorrectness vanish</a:t>
            </a:r>
          </a:p>
          <a:p>
            <a:endParaRPr lang="en-GB" dirty="0"/>
          </a:p>
        </p:txBody>
      </p:sp>
    </p:spTree>
    <p:extLst>
      <p:ext uri="{BB962C8B-B14F-4D97-AF65-F5344CB8AC3E}">
        <p14:creationId xmlns:p14="http://schemas.microsoft.com/office/powerpoint/2010/main" val="25869076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Conclusion</a:t>
            </a:r>
          </a:p>
        </p:txBody>
      </p:sp>
      <p:sp>
        <p:nvSpPr>
          <p:cNvPr id="4" name="Content Placeholder 3"/>
          <p:cNvSpPr>
            <a:spLocks noGrp="1"/>
          </p:cNvSpPr>
          <p:nvPr>
            <p:ph idx="1"/>
          </p:nvPr>
        </p:nvSpPr>
        <p:spPr>
          <a:xfrm>
            <a:off x="838200" y="1825625"/>
            <a:ext cx="10515600" cy="4351338"/>
          </a:xfrm>
        </p:spPr>
        <p:txBody>
          <a:bodyPr>
            <a:noAutofit/>
          </a:bodyPr>
          <a:lstStyle/>
          <a:p>
            <a:r>
              <a:rPr lang="en-GB" sz="1800" dirty="0"/>
              <a:t>All calculations define a </a:t>
            </a:r>
            <a:r>
              <a:rPr lang="en-GB" sz="1800" dirty="0" smtClean="0"/>
              <a:t>graph, down to 20-something “atomic” building blocks </a:t>
            </a:r>
            <a:r>
              <a:rPr lang="en-GB" sz="1800" b="1" i="1" dirty="0" err="1" smtClean="0"/>
              <a:t>g</a:t>
            </a:r>
            <a:r>
              <a:rPr lang="en-GB" sz="1800" dirty="0" err="1" smtClean="0"/>
              <a:t>s</a:t>
            </a:r>
            <a:endParaRPr lang="en-GB" sz="1800" dirty="0"/>
          </a:p>
          <a:p>
            <a:r>
              <a:rPr lang="en-GB" sz="1800" dirty="0"/>
              <a:t>Like deep nets, all evaluation graphs may be arranged in successive layers, </a:t>
            </a:r>
            <a:br>
              <a:rPr lang="en-GB" sz="1800" dirty="0"/>
            </a:br>
            <a:r>
              <a:rPr lang="en-GB" sz="1800" dirty="0"/>
              <a:t>each </a:t>
            </a:r>
            <a:r>
              <a:rPr lang="en-GB" sz="1800" dirty="0" smtClean="0"/>
              <a:t>an </a:t>
            </a:r>
            <a:r>
              <a:rPr lang="en-GB" sz="1800" dirty="0"/>
              <a:t>elementary function </a:t>
            </a:r>
            <a:r>
              <a:rPr lang="en-GB" sz="1800" b="1" i="1" dirty="0"/>
              <a:t>g</a:t>
            </a:r>
            <a:r>
              <a:rPr lang="en-GB" sz="1800" b="1" dirty="0"/>
              <a:t> </a:t>
            </a:r>
            <a:r>
              <a:rPr lang="en-GB" sz="1800" dirty="0"/>
              <a:t>of the previous one (which Jacobians are </a:t>
            </a:r>
            <a:r>
              <a:rPr lang="en-GB" sz="1800" dirty="0" smtClean="0"/>
              <a:t>known):</a:t>
            </a:r>
            <a:endParaRPr lang="en-GB" sz="1800" dirty="0"/>
          </a:p>
          <a:p>
            <a:endParaRPr lang="en-GB" sz="1800" dirty="0"/>
          </a:p>
          <a:p>
            <a:r>
              <a:rPr lang="en-GB" sz="1800" dirty="0"/>
              <a:t>Once the evaluation graph and its steps </a:t>
            </a:r>
            <a:r>
              <a:rPr lang="en-GB" sz="1800" i="1" dirty="0"/>
              <a:t>g </a:t>
            </a:r>
            <a:r>
              <a:rPr lang="en-GB" sz="1800" dirty="0"/>
              <a:t>are known, along with their Jacobians </a:t>
            </a:r>
            <a:r>
              <a:rPr lang="en-GB" sz="1800" i="1" dirty="0"/>
              <a:t>g’</a:t>
            </a:r>
            <a:r>
              <a:rPr lang="en-GB" sz="1800" dirty="0"/>
              <a:t/>
            </a:r>
            <a:br>
              <a:rPr lang="en-GB" sz="1800" dirty="0"/>
            </a:br>
            <a:r>
              <a:rPr lang="en-GB" sz="1800" dirty="0"/>
              <a:t>(and the graph was run once so intermediate results </a:t>
            </a:r>
            <a:r>
              <a:rPr lang="en-GB" sz="1800" i="1" dirty="0"/>
              <a:t>a </a:t>
            </a:r>
            <a:r>
              <a:rPr lang="en-GB" sz="1800" dirty="0"/>
              <a:t>were stored)</a:t>
            </a:r>
            <a:endParaRPr lang="en-GB" sz="1400" dirty="0"/>
          </a:p>
          <a:p>
            <a:r>
              <a:rPr lang="en-GB" sz="1800" dirty="0"/>
              <a:t>All derivatives                 can be computed in constant time by back-prop</a:t>
            </a:r>
          </a:p>
          <a:p>
            <a:pPr marL="457200" lvl="1" indent="0">
              <a:buNone/>
            </a:pPr>
            <a:endParaRPr lang="en-GB" sz="1400" dirty="0"/>
          </a:p>
          <a:p>
            <a:r>
              <a:rPr lang="en-GB" sz="1800" dirty="0"/>
              <a:t>If we can automatically produce a graph from a code, then we can automate the whole process</a:t>
            </a:r>
          </a:p>
          <a:p>
            <a:pPr lvl="1"/>
            <a:endParaRPr lang="en-GB" sz="1400" dirty="0"/>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102</a:t>
            </a:fld>
            <a:endParaRPr lang="en-GB"/>
          </a:p>
        </p:txBody>
      </p:sp>
      <p:graphicFrame>
        <p:nvGraphicFramePr>
          <p:cNvPr id="14" name="Object 13">
            <a:extLst>
              <a:ext uri="{FF2B5EF4-FFF2-40B4-BE49-F238E27FC236}">
                <a16:creationId xmlns="" xmlns:a16="http://schemas.microsoft.com/office/drawing/2014/main" id="{DD14262C-711E-481E-95FD-D3F72D3ADB5A}"/>
              </a:ext>
            </a:extLst>
          </p:cNvPr>
          <p:cNvGraphicFramePr>
            <a:graphicFrameLocks noChangeAspect="1"/>
          </p:cNvGraphicFramePr>
          <p:nvPr>
            <p:extLst>
              <p:ext uri="{D42A27DB-BD31-4B8C-83A1-F6EECF244321}">
                <p14:modId xmlns:p14="http://schemas.microsoft.com/office/powerpoint/2010/main" val="1685375466"/>
              </p:ext>
            </p:extLst>
          </p:nvPr>
        </p:nvGraphicFramePr>
        <p:xfrm>
          <a:off x="8860972" y="2108908"/>
          <a:ext cx="1854200" cy="838200"/>
        </p:xfrm>
        <a:graphic>
          <a:graphicData uri="http://schemas.openxmlformats.org/presentationml/2006/ole">
            <mc:AlternateContent xmlns:mc="http://schemas.openxmlformats.org/markup-compatibility/2006">
              <mc:Choice xmlns:v="urn:schemas-microsoft-com:vml" Requires="v">
                <p:oleObj spid="_x0000_s584722" name="Equation" r:id="rId4" imgW="1854000" imgH="838080" progId="Equation.DSMT4">
                  <p:embed/>
                </p:oleObj>
              </mc:Choice>
              <mc:Fallback>
                <p:oleObj name="Equation" r:id="rId4" imgW="1854000" imgH="838080" progId="Equation.DSMT4">
                  <p:embed/>
                  <p:pic>
                    <p:nvPicPr>
                      <p:cNvPr id="3" name="Object 2"/>
                      <p:cNvPicPr/>
                      <p:nvPr/>
                    </p:nvPicPr>
                    <p:blipFill>
                      <a:blip r:embed="rId5"/>
                      <a:stretch>
                        <a:fillRect/>
                      </a:stretch>
                    </p:blipFill>
                    <p:spPr>
                      <a:xfrm>
                        <a:off x="8860972" y="2108908"/>
                        <a:ext cx="1854200" cy="838200"/>
                      </a:xfrm>
                      <a:prstGeom prst="rect">
                        <a:avLst/>
                      </a:prstGeom>
                    </p:spPr>
                  </p:pic>
                </p:oleObj>
              </mc:Fallback>
            </mc:AlternateContent>
          </a:graphicData>
        </a:graphic>
      </p:graphicFrame>
      <p:graphicFrame>
        <p:nvGraphicFramePr>
          <p:cNvPr id="15" name="Object 14">
            <a:extLst>
              <a:ext uri="{FF2B5EF4-FFF2-40B4-BE49-F238E27FC236}">
                <a16:creationId xmlns="" xmlns:a16="http://schemas.microsoft.com/office/drawing/2014/main" id="{412BF38C-E4B1-48B8-9763-519FA4476431}"/>
              </a:ext>
            </a:extLst>
          </p:cNvPr>
          <p:cNvGraphicFramePr>
            <a:graphicFrameLocks noChangeAspect="1"/>
          </p:cNvGraphicFramePr>
          <p:nvPr>
            <p:extLst>
              <p:ext uri="{D42A27DB-BD31-4B8C-83A1-F6EECF244321}">
                <p14:modId xmlns:p14="http://schemas.microsoft.com/office/powerpoint/2010/main" val="1050114108"/>
              </p:ext>
            </p:extLst>
          </p:nvPr>
        </p:nvGraphicFramePr>
        <p:xfrm>
          <a:off x="2579232" y="3767131"/>
          <a:ext cx="698500" cy="444500"/>
        </p:xfrm>
        <a:graphic>
          <a:graphicData uri="http://schemas.openxmlformats.org/presentationml/2006/ole">
            <mc:AlternateContent xmlns:mc="http://schemas.openxmlformats.org/markup-compatibility/2006">
              <mc:Choice xmlns:v="urn:schemas-microsoft-com:vml" Requires="v">
                <p:oleObj spid="_x0000_s584723" name="Equation" r:id="rId6" imgW="698400" imgH="444240" progId="Equation.DSMT4">
                  <p:embed/>
                </p:oleObj>
              </mc:Choice>
              <mc:Fallback>
                <p:oleObj name="Equation" r:id="rId6" imgW="698400" imgH="444240" progId="Equation.DSMT4">
                  <p:embed/>
                  <p:pic>
                    <p:nvPicPr>
                      <p:cNvPr id="17" name="Object 16">
                        <a:extLst>
                          <a:ext uri="{FF2B5EF4-FFF2-40B4-BE49-F238E27FC236}">
                            <a16:creationId xmlns="" xmlns:a16="http://schemas.microsoft.com/office/drawing/2014/main" id="{8EA64391-F37D-4305-9188-4A2433187E26}"/>
                          </a:ext>
                        </a:extLst>
                      </p:cNvPr>
                      <p:cNvPicPr/>
                      <p:nvPr/>
                    </p:nvPicPr>
                    <p:blipFill>
                      <a:blip r:embed="rId7"/>
                      <a:stretch>
                        <a:fillRect/>
                      </a:stretch>
                    </p:blipFill>
                    <p:spPr>
                      <a:xfrm>
                        <a:off x="2579232" y="3767131"/>
                        <a:ext cx="698500" cy="444500"/>
                      </a:xfrm>
                      <a:prstGeom prst="rect">
                        <a:avLst/>
                      </a:prstGeom>
                    </p:spPr>
                  </p:pic>
                </p:oleObj>
              </mc:Fallback>
            </mc:AlternateContent>
          </a:graphicData>
        </a:graphic>
      </p:graphicFrame>
      <p:graphicFrame>
        <p:nvGraphicFramePr>
          <p:cNvPr id="16" name="Object 15">
            <a:extLst>
              <a:ext uri="{FF2B5EF4-FFF2-40B4-BE49-F238E27FC236}">
                <a16:creationId xmlns="" xmlns:a16="http://schemas.microsoft.com/office/drawing/2014/main" id="{C2E52A53-0E70-487B-947B-368E0540F897}"/>
              </a:ext>
            </a:extLst>
          </p:cNvPr>
          <p:cNvGraphicFramePr>
            <a:graphicFrameLocks noChangeAspect="1"/>
          </p:cNvGraphicFramePr>
          <p:nvPr>
            <p:extLst>
              <p:ext uri="{D42A27DB-BD31-4B8C-83A1-F6EECF244321}">
                <p14:modId xmlns:p14="http://schemas.microsoft.com/office/powerpoint/2010/main" val="2674805579"/>
              </p:ext>
            </p:extLst>
          </p:nvPr>
        </p:nvGraphicFramePr>
        <p:xfrm>
          <a:off x="7940222" y="3812442"/>
          <a:ext cx="1841500" cy="330200"/>
        </p:xfrm>
        <a:graphic>
          <a:graphicData uri="http://schemas.openxmlformats.org/presentationml/2006/ole">
            <mc:AlternateContent xmlns:mc="http://schemas.openxmlformats.org/markup-compatibility/2006">
              <mc:Choice xmlns:v="urn:schemas-microsoft-com:vml" Requires="v">
                <p:oleObj spid="_x0000_s584724" name="Equation" r:id="rId8" imgW="1841400" imgH="330120" progId="Equation.DSMT4">
                  <p:embed/>
                </p:oleObj>
              </mc:Choice>
              <mc:Fallback>
                <p:oleObj name="Equation" r:id="rId8" imgW="1841400" imgH="330120" progId="Equation.DSMT4">
                  <p:embed/>
                  <p:pic>
                    <p:nvPicPr>
                      <p:cNvPr id="15" name="Object 14">
                        <a:extLst>
                          <a:ext uri="{FF2B5EF4-FFF2-40B4-BE49-F238E27FC236}">
                            <a16:creationId xmlns="" xmlns:a16="http://schemas.microsoft.com/office/drawing/2014/main" id="{B0411A61-1AE6-445E-9599-6C1ADCE8D642}"/>
                          </a:ext>
                        </a:extLst>
                      </p:cNvPr>
                      <p:cNvPicPr/>
                      <p:nvPr/>
                    </p:nvPicPr>
                    <p:blipFill>
                      <a:blip r:embed="rId9"/>
                      <a:stretch>
                        <a:fillRect/>
                      </a:stretch>
                    </p:blipFill>
                    <p:spPr>
                      <a:xfrm>
                        <a:off x="7940222" y="3812442"/>
                        <a:ext cx="1841500" cy="330200"/>
                      </a:xfrm>
                      <a:prstGeom prst="rect">
                        <a:avLst/>
                      </a:prstGeom>
                    </p:spPr>
                  </p:pic>
                </p:oleObj>
              </mc:Fallback>
            </mc:AlternateContent>
          </a:graphicData>
        </a:graphic>
      </p:graphicFrame>
      <p:pic>
        <p:nvPicPr>
          <p:cNvPr id="10" name="Picture 9">
            <a:extLst>
              <a:ext uri="{FF2B5EF4-FFF2-40B4-BE49-F238E27FC236}">
                <a16:creationId xmlns="" xmlns:a16="http://schemas.microsoft.com/office/drawing/2014/main" id="{83BA9649-3C80-4F08-800F-CE47DA89B602}"/>
              </a:ext>
            </a:extLst>
          </p:cNvPr>
          <p:cNvPicPr>
            <a:picLocks noChangeAspect="1"/>
          </p:cNvPicPr>
          <p:nvPr/>
        </p:nvPicPr>
        <p:blipFill>
          <a:blip r:embed="rId10"/>
          <a:stretch>
            <a:fillRect/>
          </a:stretch>
        </p:blipFill>
        <p:spPr>
          <a:xfrm>
            <a:off x="1394562" y="5402732"/>
            <a:ext cx="1748688" cy="832514"/>
          </a:xfrm>
          <a:prstGeom prst="rect">
            <a:avLst/>
          </a:prstGeom>
        </p:spPr>
      </p:pic>
      <p:pic>
        <p:nvPicPr>
          <p:cNvPr id="18" name="Picture 17">
            <a:extLst>
              <a:ext uri="{FF2B5EF4-FFF2-40B4-BE49-F238E27FC236}">
                <a16:creationId xmlns="" xmlns:a16="http://schemas.microsoft.com/office/drawing/2014/main" id="{D4B802F9-2028-413C-ADF5-479F3D1FA500}"/>
              </a:ext>
            </a:extLst>
          </p:cNvPr>
          <p:cNvPicPr>
            <a:picLocks noChangeAspect="1"/>
          </p:cNvPicPr>
          <p:nvPr/>
        </p:nvPicPr>
        <p:blipFill>
          <a:blip r:embed="rId11"/>
          <a:stretch>
            <a:fillRect/>
          </a:stretch>
        </p:blipFill>
        <p:spPr>
          <a:xfrm>
            <a:off x="5221655" y="5402732"/>
            <a:ext cx="1748689" cy="788736"/>
          </a:xfrm>
          <a:prstGeom prst="rect">
            <a:avLst/>
          </a:prstGeom>
        </p:spPr>
      </p:pic>
      <p:sp>
        <p:nvSpPr>
          <p:cNvPr id="19" name="TextBox 18">
            <a:extLst>
              <a:ext uri="{FF2B5EF4-FFF2-40B4-BE49-F238E27FC236}">
                <a16:creationId xmlns="" xmlns:a16="http://schemas.microsoft.com/office/drawing/2014/main" id="{5E76ADEA-1CDA-4AE3-973C-4FD7904937AA}"/>
              </a:ext>
            </a:extLst>
          </p:cNvPr>
          <p:cNvSpPr txBox="1"/>
          <p:nvPr/>
        </p:nvSpPr>
        <p:spPr>
          <a:xfrm>
            <a:off x="1524000" y="6255651"/>
            <a:ext cx="1436914" cy="246221"/>
          </a:xfrm>
          <a:prstGeom prst="rect">
            <a:avLst/>
          </a:prstGeom>
          <a:noFill/>
        </p:spPr>
        <p:txBody>
          <a:bodyPr wrap="square" rtlCol="0">
            <a:spAutoFit/>
          </a:bodyPr>
          <a:lstStyle/>
          <a:p>
            <a:pPr algn="ctr"/>
            <a:r>
              <a:rPr lang="en-US" sz="1000" dirty="0"/>
              <a:t>code</a:t>
            </a:r>
            <a:endParaRPr lang="aa-ET" sz="1000" dirty="0"/>
          </a:p>
        </p:txBody>
      </p:sp>
      <p:sp>
        <p:nvSpPr>
          <p:cNvPr id="20" name="TextBox 19">
            <a:extLst>
              <a:ext uri="{FF2B5EF4-FFF2-40B4-BE49-F238E27FC236}">
                <a16:creationId xmlns="" xmlns:a16="http://schemas.microsoft.com/office/drawing/2014/main" id="{DB962E5D-10D8-473E-9A91-7C573B1F3B15}"/>
              </a:ext>
            </a:extLst>
          </p:cNvPr>
          <p:cNvSpPr txBox="1"/>
          <p:nvPr/>
        </p:nvSpPr>
        <p:spPr>
          <a:xfrm>
            <a:off x="5463143" y="6255651"/>
            <a:ext cx="1436914" cy="246221"/>
          </a:xfrm>
          <a:prstGeom prst="rect">
            <a:avLst/>
          </a:prstGeom>
          <a:noFill/>
        </p:spPr>
        <p:txBody>
          <a:bodyPr wrap="square" rtlCol="0">
            <a:spAutoFit/>
          </a:bodyPr>
          <a:lstStyle/>
          <a:p>
            <a:pPr algn="ctr"/>
            <a:r>
              <a:rPr lang="en-US" sz="1000" dirty="0"/>
              <a:t>graph</a:t>
            </a:r>
            <a:endParaRPr lang="aa-ET" sz="1000" dirty="0"/>
          </a:p>
        </p:txBody>
      </p:sp>
      <p:cxnSp>
        <p:nvCxnSpPr>
          <p:cNvPr id="22" name="Straight Arrow Connector 21">
            <a:extLst>
              <a:ext uri="{FF2B5EF4-FFF2-40B4-BE49-F238E27FC236}">
                <a16:creationId xmlns="" xmlns:a16="http://schemas.microsoft.com/office/drawing/2014/main" id="{2F86221A-E773-4FBB-9335-532A679089B3}"/>
              </a:ext>
            </a:extLst>
          </p:cNvPr>
          <p:cNvCxnSpPr/>
          <p:nvPr/>
        </p:nvCxnSpPr>
        <p:spPr>
          <a:xfrm>
            <a:off x="3298371" y="5769428"/>
            <a:ext cx="1767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4F923AFB-E1CF-4DAB-8CA2-8AAD7B92248D}"/>
              </a:ext>
            </a:extLst>
          </p:cNvPr>
          <p:cNvSpPr txBox="1"/>
          <p:nvPr/>
        </p:nvSpPr>
        <p:spPr>
          <a:xfrm>
            <a:off x="3299418" y="5818989"/>
            <a:ext cx="1766068" cy="400110"/>
          </a:xfrm>
          <a:prstGeom prst="rect">
            <a:avLst/>
          </a:prstGeom>
          <a:noFill/>
        </p:spPr>
        <p:txBody>
          <a:bodyPr wrap="square" rtlCol="0">
            <a:spAutoFit/>
          </a:bodyPr>
          <a:lstStyle/>
          <a:p>
            <a:pPr algn="ctr"/>
            <a:r>
              <a:rPr lang="en-US" sz="1000" dirty="0"/>
              <a:t>we don’t know </a:t>
            </a:r>
            <a:r>
              <a:rPr lang="en-US" sz="1000" u="sng" dirty="0"/>
              <a:t>yet</a:t>
            </a:r>
            <a:r>
              <a:rPr lang="en-US" sz="1000" dirty="0"/>
              <a:t> </a:t>
            </a:r>
            <a:br>
              <a:rPr lang="en-US" sz="1000" dirty="0"/>
            </a:br>
            <a:r>
              <a:rPr lang="en-US" sz="1000" dirty="0"/>
              <a:t>how to do that</a:t>
            </a:r>
            <a:endParaRPr lang="aa-ET" sz="1000" dirty="0"/>
          </a:p>
        </p:txBody>
      </p:sp>
      <p:cxnSp>
        <p:nvCxnSpPr>
          <p:cNvPr id="24" name="Straight Arrow Connector 23">
            <a:extLst>
              <a:ext uri="{FF2B5EF4-FFF2-40B4-BE49-F238E27FC236}">
                <a16:creationId xmlns="" xmlns:a16="http://schemas.microsoft.com/office/drawing/2014/main" id="{E8A2FBB3-5F23-44E5-9A1B-730CA7F47E42}"/>
              </a:ext>
            </a:extLst>
          </p:cNvPr>
          <p:cNvCxnSpPr/>
          <p:nvPr/>
        </p:nvCxnSpPr>
        <p:spPr>
          <a:xfrm>
            <a:off x="7093857" y="5763305"/>
            <a:ext cx="1767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0392B0ED-0464-4C3F-9848-2463CCF9FD73}"/>
              </a:ext>
            </a:extLst>
          </p:cNvPr>
          <p:cNvSpPr txBox="1"/>
          <p:nvPr/>
        </p:nvSpPr>
        <p:spPr>
          <a:xfrm>
            <a:off x="7094904" y="5812866"/>
            <a:ext cx="1766068" cy="400110"/>
          </a:xfrm>
          <a:prstGeom prst="rect">
            <a:avLst/>
          </a:prstGeom>
          <a:noFill/>
        </p:spPr>
        <p:txBody>
          <a:bodyPr wrap="square" rtlCol="0">
            <a:spAutoFit/>
          </a:bodyPr>
          <a:lstStyle/>
          <a:p>
            <a:pPr algn="ctr"/>
            <a:r>
              <a:rPr lang="en-US" sz="1000" dirty="0"/>
              <a:t>back-prop (AD)</a:t>
            </a:r>
          </a:p>
          <a:p>
            <a:pPr algn="ctr"/>
            <a:r>
              <a:rPr lang="en-US" sz="1000" dirty="0"/>
              <a:t>we know this already</a:t>
            </a:r>
            <a:endParaRPr lang="aa-ET" sz="1000" dirty="0"/>
          </a:p>
        </p:txBody>
      </p:sp>
      <p:graphicFrame>
        <p:nvGraphicFramePr>
          <p:cNvPr id="26" name="Object 25">
            <a:extLst>
              <a:ext uri="{FF2B5EF4-FFF2-40B4-BE49-F238E27FC236}">
                <a16:creationId xmlns="" xmlns:a16="http://schemas.microsoft.com/office/drawing/2014/main" id="{ADFF7AEC-1B68-457E-BC1F-02A4B019D9B0}"/>
              </a:ext>
            </a:extLst>
          </p:cNvPr>
          <p:cNvGraphicFramePr>
            <a:graphicFrameLocks noChangeAspect="1"/>
          </p:cNvGraphicFramePr>
          <p:nvPr>
            <p:extLst>
              <p:ext uri="{D42A27DB-BD31-4B8C-83A1-F6EECF244321}">
                <p14:modId xmlns:p14="http://schemas.microsoft.com/office/powerpoint/2010/main" val="2992808567"/>
              </p:ext>
            </p:extLst>
          </p:nvPr>
        </p:nvGraphicFramePr>
        <p:xfrm>
          <a:off x="7183664" y="5375894"/>
          <a:ext cx="1587500" cy="330200"/>
        </p:xfrm>
        <a:graphic>
          <a:graphicData uri="http://schemas.openxmlformats.org/presentationml/2006/ole">
            <mc:AlternateContent xmlns:mc="http://schemas.openxmlformats.org/markup-compatibility/2006">
              <mc:Choice xmlns:v="urn:schemas-microsoft-com:vml" Requires="v">
                <p:oleObj spid="_x0000_s584725" name="Equation" r:id="rId12" imgW="1587240" imgH="330120" progId="Equation.DSMT4">
                  <p:embed/>
                </p:oleObj>
              </mc:Choice>
              <mc:Fallback>
                <p:oleObj name="Equation" r:id="rId12" imgW="1587240" imgH="330120" progId="Equation.DSMT4">
                  <p:embed/>
                  <p:pic>
                    <p:nvPicPr>
                      <p:cNvPr id="16" name="Object 15">
                        <a:extLst>
                          <a:ext uri="{FF2B5EF4-FFF2-40B4-BE49-F238E27FC236}">
                            <a16:creationId xmlns="" xmlns:a16="http://schemas.microsoft.com/office/drawing/2014/main" id="{C2E52A53-0E70-487B-947B-368E0540F897}"/>
                          </a:ext>
                        </a:extLst>
                      </p:cNvPr>
                      <p:cNvPicPr/>
                      <p:nvPr/>
                    </p:nvPicPr>
                    <p:blipFill>
                      <a:blip r:embed="rId13"/>
                      <a:stretch>
                        <a:fillRect/>
                      </a:stretch>
                    </p:blipFill>
                    <p:spPr>
                      <a:xfrm>
                        <a:off x="7183664" y="5375894"/>
                        <a:ext cx="1587500" cy="330200"/>
                      </a:xfrm>
                      <a:prstGeom prst="rect">
                        <a:avLst/>
                      </a:prstGeom>
                    </p:spPr>
                  </p:pic>
                </p:oleObj>
              </mc:Fallback>
            </mc:AlternateContent>
          </a:graphicData>
        </a:graphic>
      </p:graphicFrame>
      <p:graphicFrame>
        <p:nvGraphicFramePr>
          <p:cNvPr id="27" name="Object 26">
            <a:extLst>
              <a:ext uri="{FF2B5EF4-FFF2-40B4-BE49-F238E27FC236}">
                <a16:creationId xmlns="" xmlns:a16="http://schemas.microsoft.com/office/drawing/2014/main" id="{02AF8A43-4B80-4DD9-B867-2F16E24755E2}"/>
              </a:ext>
            </a:extLst>
          </p:cNvPr>
          <p:cNvGraphicFramePr>
            <a:graphicFrameLocks noChangeAspect="1"/>
          </p:cNvGraphicFramePr>
          <p:nvPr>
            <p:extLst>
              <p:ext uri="{D42A27DB-BD31-4B8C-83A1-F6EECF244321}">
                <p14:modId xmlns:p14="http://schemas.microsoft.com/office/powerpoint/2010/main" val="814451760"/>
              </p:ext>
            </p:extLst>
          </p:nvPr>
        </p:nvGraphicFramePr>
        <p:xfrm>
          <a:off x="9139464" y="5514468"/>
          <a:ext cx="698500" cy="444500"/>
        </p:xfrm>
        <a:graphic>
          <a:graphicData uri="http://schemas.openxmlformats.org/presentationml/2006/ole">
            <mc:AlternateContent xmlns:mc="http://schemas.openxmlformats.org/markup-compatibility/2006">
              <mc:Choice xmlns:v="urn:schemas-microsoft-com:vml" Requires="v">
                <p:oleObj spid="_x0000_s584726" name="Equation" r:id="rId14" imgW="698400" imgH="444240" progId="Equation.DSMT4">
                  <p:embed/>
                </p:oleObj>
              </mc:Choice>
              <mc:Fallback>
                <p:oleObj name="Equation" r:id="rId14" imgW="698400" imgH="444240" progId="Equation.DSMT4">
                  <p:embed/>
                  <p:pic>
                    <p:nvPicPr>
                      <p:cNvPr id="15" name="Object 14">
                        <a:extLst>
                          <a:ext uri="{FF2B5EF4-FFF2-40B4-BE49-F238E27FC236}">
                            <a16:creationId xmlns="" xmlns:a16="http://schemas.microsoft.com/office/drawing/2014/main" id="{412BF38C-E4B1-48B8-9763-519FA4476431}"/>
                          </a:ext>
                        </a:extLst>
                      </p:cNvPr>
                      <p:cNvPicPr/>
                      <p:nvPr/>
                    </p:nvPicPr>
                    <p:blipFill>
                      <a:blip r:embed="rId7"/>
                      <a:stretch>
                        <a:fillRect/>
                      </a:stretch>
                    </p:blipFill>
                    <p:spPr>
                      <a:xfrm>
                        <a:off x="9139464" y="5514468"/>
                        <a:ext cx="698500" cy="444500"/>
                      </a:xfrm>
                      <a:prstGeom prst="rect">
                        <a:avLst/>
                      </a:prstGeom>
                    </p:spPr>
                  </p:pic>
                </p:oleObj>
              </mc:Fallback>
            </mc:AlternateContent>
          </a:graphicData>
        </a:graphic>
      </p:graphicFrame>
      <p:sp>
        <p:nvSpPr>
          <p:cNvPr id="28" name="TextBox 27">
            <a:extLst>
              <a:ext uri="{FF2B5EF4-FFF2-40B4-BE49-F238E27FC236}">
                <a16:creationId xmlns="" xmlns:a16="http://schemas.microsoft.com/office/drawing/2014/main" id="{F256FD0D-0B76-441A-8789-187CCF380A8E}"/>
              </a:ext>
            </a:extLst>
          </p:cNvPr>
          <p:cNvSpPr txBox="1"/>
          <p:nvPr/>
        </p:nvSpPr>
        <p:spPr>
          <a:xfrm>
            <a:off x="8485164" y="5993322"/>
            <a:ext cx="2007100" cy="400110"/>
          </a:xfrm>
          <a:prstGeom prst="rect">
            <a:avLst/>
          </a:prstGeom>
          <a:noFill/>
        </p:spPr>
        <p:txBody>
          <a:bodyPr wrap="square" rtlCol="0">
            <a:spAutoFit/>
          </a:bodyPr>
          <a:lstStyle/>
          <a:p>
            <a:pPr algn="ctr"/>
            <a:r>
              <a:rPr lang="en-US" sz="1000" dirty="0"/>
              <a:t>all derivatives,</a:t>
            </a:r>
          </a:p>
          <a:p>
            <a:pPr algn="ctr"/>
            <a:r>
              <a:rPr lang="en-US" sz="1000" dirty="0"/>
              <a:t>analytic and in constant time</a:t>
            </a:r>
            <a:endParaRPr lang="aa-ET" sz="1000" dirty="0"/>
          </a:p>
        </p:txBody>
      </p:sp>
      <p:cxnSp>
        <p:nvCxnSpPr>
          <p:cNvPr id="30" name="Straight Arrow Connector 29">
            <a:extLst>
              <a:ext uri="{FF2B5EF4-FFF2-40B4-BE49-F238E27FC236}">
                <a16:creationId xmlns="" xmlns:a16="http://schemas.microsoft.com/office/drawing/2014/main" id="{CD568A8F-3536-4A47-B49D-47AC017C7542}"/>
              </a:ext>
            </a:extLst>
          </p:cNvPr>
          <p:cNvCxnSpPr/>
          <p:nvPr/>
        </p:nvCxnSpPr>
        <p:spPr>
          <a:xfrm>
            <a:off x="2064657" y="5210629"/>
            <a:ext cx="74240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71A9380C-8E71-481D-87E7-92FE2523DE96}"/>
              </a:ext>
            </a:extLst>
          </p:cNvPr>
          <p:cNvSpPr txBox="1"/>
          <p:nvPr/>
        </p:nvSpPr>
        <p:spPr>
          <a:xfrm>
            <a:off x="5158013" y="4854013"/>
            <a:ext cx="1237343" cy="369332"/>
          </a:xfrm>
          <a:prstGeom prst="rect">
            <a:avLst/>
          </a:prstGeom>
          <a:noFill/>
        </p:spPr>
        <p:txBody>
          <a:bodyPr wrap="square" rtlCol="0">
            <a:spAutoFit/>
          </a:bodyPr>
          <a:lstStyle/>
          <a:p>
            <a:pPr algn="ctr"/>
            <a:r>
              <a:rPr lang="en-US" dirty="0">
                <a:solidFill>
                  <a:srgbClr val="FF0000"/>
                </a:solidFill>
              </a:rPr>
              <a:t>AAD</a:t>
            </a:r>
            <a:endParaRPr lang="aa-ET" dirty="0">
              <a:solidFill>
                <a:srgbClr val="FF0000"/>
              </a:solidFill>
            </a:endParaRPr>
          </a:p>
        </p:txBody>
      </p:sp>
    </p:spTree>
    <p:extLst>
      <p:ext uri="{BB962C8B-B14F-4D97-AF65-F5344CB8AC3E}">
        <p14:creationId xmlns:p14="http://schemas.microsoft.com/office/powerpoint/2010/main" val="22442175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7652" y="2975915"/>
            <a:ext cx="8696696" cy="597408"/>
          </a:xfrm>
          <a:prstGeom prst="rect">
            <a:avLst/>
          </a:prstGeom>
        </p:spPr>
      </p:pic>
      <p:sp>
        <p:nvSpPr>
          <p:cNvPr id="2" name="Title 1"/>
          <p:cNvSpPr>
            <a:spLocks noGrp="1"/>
          </p:cNvSpPr>
          <p:nvPr>
            <p:ph type="title"/>
          </p:nvPr>
        </p:nvSpPr>
        <p:spPr>
          <a:xfrm>
            <a:off x="838200" y="2597696"/>
            <a:ext cx="10515600" cy="1325563"/>
          </a:xfrm>
        </p:spPr>
        <p:txBody>
          <a:bodyPr/>
          <a:lstStyle/>
          <a:p>
            <a:pPr algn="ctr"/>
            <a:r>
              <a:rPr lang="en-GB" dirty="0">
                <a:solidFill>
                  <a:schemeClr val="bg1"/>
                </a:solidFill>
              </a:rPr>
              <a:t>Recording calculations on tape</a:t>
            </a:r>
          </a:p>
        </p:txBody>
      </p:sp>
      <p:sp>
        <p:nvSpPr>
          <p:cNvPr id="3" name="Slide Number Placeholder 2"/>
          <p:cNvSpPr>
            <a:spLocks noGrp="1"/>
          </p:cNvSpPr>
          <p:nvPr>
            <p:ph type="sldNum" sz="quarter" idx="12"/>
          </p:nvPr>
        </p:nvSpPr>
        <p:spPr/>
        <p:txBody>
          <a:bodyPr/>
          <a:lstStyle/>
          <a:p>
            <a:fld id="{20222C57-82CF-4D8A-8DC1-229C0B8895A7}" type="slidenum">
              <a:rPr lang="en-GB" smtClean="0"/>
              <a:t>103</a:t>
            </a:fld>
            <a:endParaRPr lang="en-GB"/>
          </a:p>
        </p:txBody>
      </p:sp>
    </p:spTree>
    <p:extLst>
      <p:ext uri="{BB962C8B-B14F-4D97-AF65-F5344CB8AC3E}">
        <p14:creationId xmlns:p14="http://schemas.microsoft.com/office/powerpoint/2010/main" val="743941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C++ code</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800" dirty="0"/>
              <a:t>From there on, we work with C++ code</a:t>
            </a:r>
          </a:p>
          <a:p>
            <a:pPr marL="457200" lvl="1" indent="0">
              <a:buNone/>
            </a:pPr>
            <a:endParaRPr lang="en-GB" sz="1400" dirty="0"/>
          </a:p>
          <a:p>
            <a:r>
              <a:rPr lang="en-GB" sz="1800" dirty="0"/>
              <a:t>We only work with simplistic, beginner level C++</a:t>
            </a:r>
          </a:p>
          <a:p>
            <a:endParaRPr lang="en-GB" sz="1800" dirty="0"/>
          </a:p>
          <a:p>
            <a:r>
              <a:rPr lang="en-GB" sz="1800" dirty="0"/>
              <a:t>We show that we can still implement AAD with rather spectacular results</a:t>
            </a:r>
          </a:p>
          <a:p>
            <a:endParaRPr lang="en-GB" sz="1800" dirty="0"/>
          </a:p>
          <a:p>
            <a:r>
              <a:rPr lang="en-GB" sz="1800" dirty="0"/>
              <a:t>We refer to the Modern Computational Finance book </a:t>
            </a:r>
            <a:br>
              <a:rPr lang="en-GB" sz="1800" dirty="0"/>
            </a:br>
            <a:r>
              <a:rPr lang="en-GB" sz="1800" dirty="0"/>
              <a:t>for a professional, generic, parallel, efficient implementation</a:t>
            </a:r>
          </a:p>
          <a:p>
            <a:endParaRPr lang="en-GB" sz="1800" dirty="0"/>
          </a:p>
          <a:p>
            <a:r>
              <a:rPr lang="en-GB" sz="1800" b="1" dirty="0">
                <a:solidFill>
                  <a:srgbClr val="FF0000"/>
                </a:solidFill>
              </a:rPr>
              <a:t>All the code is freely available on GitHub, in the file </a:t>
            </a:r>
            <a:r>
              <a:rPr lang="en-GB" sz="1800" b="1" dirty="0" err="1">
                <a:solidFill>
                  <a:srgbClr val="FF0000"/>
                </a:solidFill>
              </a:rPr>
              <a:t>toyCode.h</a:t>
            </a:r>
            <a:endParaRPr lang="en-GB" sz="1800" b="1" dirty="0">
              <a:solidFill>
                <a:srgbClr val="FF0000"/>
              </a:solidFill>
            </a:endParaRPr>
          </a:p>
          <a:p>
            <a:pPr lvl="1"/>
            <a:endParaRPr lang="en-GB" sz="1400" dirty="0"/>
          </a:p>
          <a:p>
            <a:pPr marL="0" indent="0" algn="ctr">
              <a:buNone/>
            </a:pPr>
            <a:r>
              <a:rPr lang="en-GB" sz="1400" dirty="0" smtClean="0">
                <a:hlinkClick r:id="rId3"/>
              </a:rPr>
              <a:t>https://</a:t>
            </a:r>
            <a:r>
              <a:rPr lang="en-GB" sz="1400" dirty="0">
                <a:hlinkClick r:id="rId3"/>
              </a:rPr>
              <a:t>github.com/asavine</a:t>
            </a:r>
            <a:endParaRPr lang="en-GB" sz="1400" dirty="0"/>
          </a:p>
          <a:p>
            <a:pPr marL="0" indent="0" algn="ctr">
              <a:buNone/>
            </a:pPr>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104</a:t>
            </a:fld>
            <a:endParaRPr lang="en-GB"/>
          </a:p>
        </p:txBody>
      </p:sp>
    </p:spTree>
    <p:extLst>
      <p:ext uri="{BB962C8B-B14F-4D97-AF65-F5344CB8AC3E}">
        <p14:creationId xmlns:p14="http://schemas.microsoft.com/office/powerpoint/2010/main" val="21598719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Automatic differentiation</a:t>
            </a:r>
          </a:p>
        </p:txBody>
      </p:sp>
      <p:sp>
        <p:nvSpPr>
          <p:cNvPr id="4" name="Content Placeholder 3"/>
          <p:cNvSpPr>
            <a:spLocks noGrp="1"/>
          </p:cNvSpPr>
          <p:nvPr>
            <p:ph idx="1"/>
          </p:nvPr>
        </p:nvSpPr>
        <p:spPr/>
        <p:txBody>
          <a:bodyPr>
            <a:noAutofit/>
          </a:bodyPr>
          <a:lstStyle/>
          <a:p>
            <a:r>
              <a:rPr lang="en-GB" sz="1800" dirty="0"/>
              <a:t>Differentiation by finite differences</a:t>
            </a:r>
          </a:p>
          <a:p>
            <a:pPr lvl="1"/>
            <a:endParaRPr lang="en-GB" sz="1400" dirty="0"/>
          </a:p>
          <a:p>
            <a:pPr lvl="1"/>
            <a:r>
              <a:rPr lang="en-GB" sz="1400" dirty="0"/>
              <a:t>Computes derivatives by running evaluation repeatedly</a:t>
            </a:r>
          </a:p>
          <a:p>
            <a:pPr lvl="1"/>
            <a:endParaRPr lang="en-GB" sz="1400" dirty="0"/>
          </a:p>
          <a:p>
            <a:pPr lvl="1"/>
            <a:r>
              <a:rPr lang="en-GB" sz="1400" dirty="0"/>
              <a:t>Only requires executable evaluation code</a:t>
            </a:r>
          </a:p>
          <a:p>
            <a:pPr lvl="1"/>
            <a:endParaRPr lang="en-GB" sz="1400" dirty="0"/>
          </a:p>
          <a:p>
            <a:pPr lvl="1"/>
            <a:r>
              <a:rPr lang="en-GB" sz="1400" dirty="0"/>
              <a:t>Linear complexity in the number of differentials</a:t>
            </a:r>
          </a:p>
          <a:p>
            <a:pPr marL="457200" lvl="1" indent="0">
              <a:buNone/>
            </a:pPr>
            <a:endParaRPr lang="en-GB" sz="1400" dirty="0"/>
          </a:p>
          <a:p>
            <a:r>
              <a:rPr lang="en-GB" sz="1800" dirty="0"/>
              <a:t>AAD</a:t>
            </a:r>
          </a:p>
          <a:p>
            <a:pPr lvl="1"/>
            <a:endParaRPr lang="en-GB" sz="1000" dirty="0"/>
          </a:p>
          <a:p>
            <a:pPr lvl="1"/>
            <a:r>
              <a:rPr lang="en-GB" sz="1400" dirty="0"/>
              <a:t>Computes derivatives by running AD in reverse order over an evaluation graph</a:t>
            </a:r>
          </a:p>
          <a:p>
            <a:pPr lvl="1"/>
            <a:endParaRPr lang="en-GB" sz="1400" dirty="0"/>
          </a:p>
          <a:p>
            <a:pPr lvl="1"/>
            <a:r>
              <a:rPr lang="en-GB" sz="1400" dirty="0"/>
              <a:t>Requires a graph to traverse – executable code is not enough</a:t>
            </a:r>
          </a:p>
          <a:p>
            <a:pPr lvl="1"/>
            <a:endParaRPr lang="en-GB" sz="1400" dirty="0"/>
          </a:p>
          <a:p>
            <a:pPr lvl="1"/>
            <a:r>
              <a:rPr lang="en-GB" sz="1400" dirty="0"/>
              <a:t>Constant complexity in the number of differentials : fast differentiation of scalar code</a:t>
            </a:r>
          </a:p>
          <a:p>
            <a:pPr lvl="1"/>
            <a:endParaRPr lang="en-GB" sz="1400" dirty="0"/>
          </a:p>
          <a:p>
            <a:pPr lvl="1"/>
            <a:r>
              <a:rPr lang="en-GB" sz="1400" dirty="0"/>
              <a:t>To implement AAD we must extract an evaluation graph: sequence of calculations (nodes) and their dependencies (edges)</a:t>
            </a:r>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105</a:t>
            </a:fld>
            <a:endParaRPr lang="en-GB"/>
          </a:p>
        </p:txBody>
      </p:sp>
    </p:spTree>
    <p:extLst>
      <p:ext uri="{BB962C8B-B14F-4D97-AF65-F5344CB8AC3E}">
        <p14:creationId xmlns:p14="http://schemas.microsoft.com/office/powerpoint/2010/main" val="2131235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Building evaluation</a:t>
            </a:r>
            <a:r>
              <a:rPr lang="en-GB" dirty="0"/>
              <a:t> </a:t>
            </a:r>
            <a:r>
              <a:rPr lang="en-GB" dirty="0">
                <a:solidFill>
                  <a:schemeClr val="bg1"/>
                </a:solidFill>
              </a:rPr>
              <a:t>graphs</a:t>
            </a:r>
          </a:p>
        </p:txBody>
      </p:sp>
      <p:sp>
        <p:nvSpPr>
          <p:cNvPr id="4" name="Content Placeholder 3"/>
          <p:cNvSpPr>
            <a:spLocks noGrp="1"/>
          </p:cNvSpPr>
          <p:nvPr>
            <p:ph idx="1"/>
          </p:nvPr>
        </p:nvSpPr>
        <p:spPr/>
        <p:txBody>
          <a:bodyPr>
            <a:noAutofit/>
          </a:bodyPr>
          <a:lstStyle/>
          <a:p>
            <a:r>
              <a:rPr lang="en-GB" sz="1800" dirty="0"/>
              <a:t>Explicit evaluation graphs</a:t>
            </a:r>
          </a:p>
          <a:p>
            <a:pPr lvl="1"/>
            <a:endParaRPr lang="en-GB" sz="1400" dirty="0"/>
          </a:p>
          <a:p>
            <a:pPr lvl="1"/>
            <a:r>
              <a:rPr lang="en-GB" sz="1400" dirty="0"/>
              <a:t>Solution implemented in </a:t>
            </a:r>
            <a:r>
              <a:rPr lang="en-GB" sz="1400" dirty="0" err="1"/>
              <a:t>TensorFlow</a:t>
            </a:r>
            <a:endParaRPr lang="en-GB" sz="1400" dirty="0"/>
          </a:p>
          <a:p>
            <a:pPr lvl="1"/>
            <a:r>
              <a:rPr lang="en-GB" sz="1400" dirty="0"/>
              <a:t>Lets users explicitly build graphs by calling graph creation functions exported to many languages</a:t>
            </a:r>
          </a:p>
          <a:p>
            <a:pPr lvl="1"/>
            <a:r>
              <a:rPr lang="en-GB" sz="1400" dirty="0"/>
              <a:t>Then ask a TensorFlow </a:t>
            </a:r>
            <a:r>
              <a:rPr lang="en-GB" sz="1400" u="sng" dirty="0"/>
              <a:t>session</a:t>
            </a:r>
            <a:r>
              <a:rPr lang="en-GB" sz="1400" dirty="0"/>
              <a:t> to evaluate or differentiate the graphs efficiently: evaluation and AD, on multicore CPU or GPU</a:t>
            </a:r>
          </a:p>
          <a:p>
            <a:pPr lvl="1"/>
            <a:endParaRPr lang="en-GB" sz="1400" dirty="0"/>
          </a:p>
          <a:p>
            <a:pPr lvl="1"/>
            <a:r>
              <a:rPr lang="en-GB" sz="1400" dirty="0"/>
              <a:t>Smart and efficient</a:t>
            </a:r>
          </a:p>
          <a:p>
            <a:pPr lvl="1"/>
            <a:r>
              <a:rPr lang="en-GB" sz="1400" dirty="0"/>
              <a:t>But forces developers to explicitly build graphs in place of calculation code</a:t>
            </a:r>
          </a:p>
          <a:p>
            <a:pPr lvl="1"/>
            <a:r>
              <a:rPr lang="en-GB" sz="1400" dirty="0"/>
              <a:t>(TensorFlow has a nice API that makes building graphs somewhat similar to coding calculations)</a:t>
            </a:r>
          </a:p>
          <a:p>
            <a:pPr lvl="1"/>
            <a:r>
              <a:rPr lang="en-GB" sz="1400" dirty="0"/>
              <a:t>But what we want here is take some calculation code and automatically extract its graph</a:t>
            </a:r>
          </a:p>
          <a:p>
            <a:pPr marL="457200" lvl="1" indent="0">
              <a:buNone/>
            </a:pPr>
            <a:endParaRPr lang="en-GB" sz="1400" dirty="0"/>
          </a:p>
          <a:p>
            <a:r>
              <a:rPr lang="en-GB" sz="1800" dirty="0"/>
              <a:t>Source transformation</a:t>
            </a:r>
            <a:endParaRPr lang="en-GB" sz="1000" dirty="0"/>
          </a:p>
          <a:p>
            <a:pPr lvl="1"/>
            <a:endParaRPr lang="en-GB" sz="1400" dirty="0"/>
          </a:p>
          <a:p>
            <a:pPr lvl="1"/>
            <a:r>
              <a:rPr lang="en-GB" sz="1400" dirty="0"/>
              <a:t>Code that reads and understands evaluation code, then builds graphs and writes backward differentiation code automatically</a:t>
            </a:r>
          </a:p>
          <a:p>
            <a:pPr lvl="1"/>
            <a:r>
              <a:rPr lang="en-GB" sz="1400" dirty="0"/>
              <a:t>Complex, specialized work similar to writing compilers</a:t>
            </a:r>
          </a:p>
          <a:p>
            <a:pPr lvl="1"/>
            <a:r>
              <a:rPr lang="en-GB" sz="1400" dirty="0"/>
              <a:t>Variant: template meta-programming and introspection (introduced in chapter 15)</a:t>
            </a:r>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106</a:t>
            </a:fld>
            <a:endParaRPr lang="en-GB"/>
          </a:p>
        </p:txBody>
      </p:sp>
    </p:spTree>
    <p:extLst>
      <p:ext uri="{BB962C8B-B14F-4D97-AF65-F5344CB8AC3E}">
        <p14:creationId xmlns:p14="http://schemas.microsoft.com/office/powerpoint/2010/main" val="36418498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Operator overloading</a:t>
            </a:r>
          </a:p>
        </p:txBody>
      </p:sp>
      <p:sp>
        <p:nvSpPr>
          <p:cNvPr id="4" name="Content Placeholder 3"/>
          <p:cNvSpPr>
            <a:spLocks noGrp="1"/>
          </p:cNvSpPr>
          <p:nvPr>
            <p:ph idx="1"/>
          </p:nvPr>
        </p:nvSpPr>
        <p:spPr/>
        <p:txBody>
          <a:bodyPr>
            <a:noAutofit/>
          </a:bodyPr>
          <a:lstStyle/>
          <a:p>
            <a:r>
              <a:rPr lang="en-GB" sz="1800" dirty="0"/>
              <a:t>Alternative: operator overloading (in languages that support it like C++)</a:t>
            </a:r>
          </a:p>
          <a:p>
            <a:r>
              <a:rPr lang="en-GB" sz="1800" dirty="0"/>
              <a:t>When code applies operators (like + or *) or math functions (like log or </a:t>
            </a:r>
            <a:r>
              <a:rPr lang="en-GB" sz="1800" dirty="0" err="1"/>
              <a:t>sqrt</a:t>
            </a:r>
            <a:r>
              <a:rPr lang="en-GB" sz="1800" dirty="0"/>
              <a:t>) to real numbers (</a:t>
            </a:r>
            <a:r>
              <a:rPr lang="en-GB" sz="1800" i="1" dirty="0"/>
              <a:t>double</a:t>
            </a:r>
            <a:r>
              <a:rPr lang="en-GB" sz="1800" dirty="0"/>
              <a:t> type) </a:t>
            </a:r>
            <a:br>
              <a:rPr lang="en-GB" sz="1800" dirty="0"/>
            </a:br>
            <a:r>
              <a:rPr lang="en-GB" sz="1800" dirty="0"/>
              <a:t>the corresponding operations are evaluated immediately (or </a:t>
            </a:r>
            <a:r>
              <a:rPr lang="en-GB" sz="1800" i="1" dirty="0"/>
              <a:t>eagerly</a:t>
            </a:r>
            <a:r>
              <a:rPr lang="en-GB" sz="1800" dirty="0"/>
              <a:t>):</a:t>
            </a:r>
          </a:p>
          <a:p>
            <a:pPr lvl="1"/>
            <a:endParaRPr lang="en-GB" sz="1400" dirty="0"/>
          </a:p>
          <a:p>
            <a:endParaRPr lang="en-GB" sz="1400" dirty="0"/>
          </a:p>
          <a:p>
            <a:r>
              <a:rPr lang="en-GB" sz="1800" dirty="0"/>
              <a:t>When the same operators are applied to </a:t>
            </a:r>
            <a:r>
              <a:rPr lang="en-GB" sz="1800" b="1" dirty="0">
                <a:solidFill>
                  <a:srgbClr val="FF0000"/>
                </a:solidFill>
              </a:rPr>
              <a:t>custom types </a:t>
            </a:r>
            <a:r>
              <a:rPr lang="en-GB" sz="1800" dirty="0"/>
              <a:t>(our own type to store real numbers)</a:t>
            </a:r>
            <a:br>
              <a:rPr lang="en-GB" sz="1800" dirty="0"/>
            </a:br>
            <a:r>
              <a:rPr lang="en-GB" sz="1800" u="sng" dirty="0"/>
              <a:t>we</a:t>
            </a:r>
            <a:r>
              <a:rPr lang="en-GB" sz="1800" dirty="0"/>
              <a:t> decide exactly what happens:</a:t>
            </a:r>
            <a:endParaRPr lang="en-GB" sz="1800" b="1" dirty="0">
              <a:solidFill>
                <a:srgbClr val="FF0000"/>
              </a:solidFill>
            </a:endParaRPr>
          </a:p>
        </p:txBody>
      </p:sp>
      <p:sp>
        <p:nvSpPr>
          <p:cNvPr id="5" name="Rectangle 4"/>
          <p:cNvSpPr/>
          <p:nvPr/>
        </p:nvSpPr>
        <p:spPr>
          <a:xfrm>
            <a:off x="1248888" y="2706411"/>
            <a:ext cx="6096000" cy="553998"/>
          </a:xfrm>
          <a:prstGeom prst="rect">
            <a:avLst/>
          </a:prstGeom>
        </p:spPr>
        <p:txBody>
          <a:bodyPr>
            <a:spAutoFit/>
          </a:bodyPr>
          <a:lstStyle/>
          <a:p>
            <a:r>
              <a:rPr lang="fr-FR" sz="1000" dirty="0">
                <a:solidFill>
                  <a:srgbClr val="0000FF"/>
                </a:solidFill>
                <a:latin typeface="Consolas" panose="020B0609020204030204" pitchFamily="49" charset="0"/>
              </a:rPr>
              <a:t>double</a:t>
            </a:r>
            <a:r>
              <a:rPr lang="fr-FR" sz="1000" dirty="0">
                <a:solidFill>
                  <a:srgbClr val="000000"/>
                </a:solidFill>
                <a:latin typeface="Consolas" panose="020B0609020204030204" pitchFamily="49" charset="0"/>
              </a:rPr>
              <a:t> x = 1, y = 2;	</a:t>
            </a:r>
            <a:r>
              <a:rPr lang="en-US" sz="1000" dirty="0">
                <a:solidFill>
                  <a:srgbClr val="008000"/>
                </a:solidFill>
                <a:latin typeface="Consolas" panose="020B0609020204030204" pitchFamily="49" charset="0"/>
              </a:rPr>
              <a:t>//  </a:t>
            </a:r>
            <a:r>
              <a:rPr lang="en-GB" sz="1000" dirty="0">
                <a:solidFill>
                  <a:srgbClr val="008000"/>
                </a:solidFill>
                <a:latin typeface="Consolas" panose="020B0609020204030204" pitchFamily="49" charset="0"/>
              </a:rPr>
              <a:t>x and y are doubles</a:t>
            </a:r>
            <a:endParaRPr lang="fr-FR"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z = x + y;   	</a:t>
            </a:r>
            <a:r>
              <a:rPr lang="en-US" sz="1000" dirty="0">
                <a:solidFill>
                  <a:srgbClr val="008000"/>
                </a:solidFill>
                <a:latin typeface="Consolas" panose="020B0609020204030204" pitchFamily="49" charset="0"/>
              </a:rPr>
              <a:t>//  evaluates x + y and stores result in z</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t = log(x);  	</a:t>
            </a:r>
            <a:r>
              <a:rPr lang="en-US" sz="1000" dirty="0">
                <a:solidFill>
                  <a:srgbClr val="008000"/>
                </a:solidFill>
                <a:latin typeface="Consolas" panose="020B0609020204030204" pitchFamily="49" charset="0"/>
              </a:rPr>
              <a:t>//  evaluates log(x) and stores result in t</a:t>
            </a:r>
            <a:endParaRPr lang="en-GB" sz="1000" dirty="0"/>
          </a:p>
        </p:txBody>
      </p:sp>
      <p:sp>
        <p:nvSpPr>
          <p:cNvPr id="6" name="Rectangle 5"/>
          <p:cNvSpPr/>
          <p:nvPr/>
        </p:nvSpPr>
        <p:spPr>
          <a:xfrm>
            <a:off x="1248888" y="3918489"/>
            <a:ext cx="6096000" cy="2862322"/>
          </a:xfrm>
          <a:prstGeom prst="rect">
            <a:avLst/>
          </a:prstGeom>
        </p:spPr>
        <p:txBody>
          <a:bodyPr>
            <a:spAutoFit/>
          </a:bodyPr>
          <a:lstStyle/>
          <a:p>
            <a:r>
              <a:rPr lang="en-GB" sz="1000" dirty="0">
                <a:solidFill>
                  <a:srgbClr val="0000FF"/>
                </a:solidFill>
                <a:latin typeface="Consolas" panose="020B0609020204030204" pitchFamily="49" charset="0"/>
              </a:rPr>
              <a:t>class</a:t>
            </a:r>
            <a:r>
              <a:rPr lang="en-GB" sz="1000" dirty="0">
                <a:solidFill>
                  <a:srgbClr val="000000"/>
                </a:solidFill>
                <a:latin typeface="Consolas" panose="020B0609020204030204" pitchFamily="49" charset="0"/>
              </a:rPr>
              <a:t> </a:t>
            </a:r>
            <a:r>
              <a:rPr lang="en-GB" sz="1000" dirty="0" err="1">
                <a:solidFill>
                  <a:srgbClr val="2B91AF"/>
                </a:solidFill>
                <a:latin typeface="Consolas" panose="020B0609020204030204" pitchFamily="49" charset="0"/>
              </a:rPr>
              <a:t>myNumberType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class definition here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this code is executed anytime two numbers of type </a:t>
            </a:r>
            <a:r>
              <a:rPr lang="en-US" sz="1000" dirty="0" err="1">
                <a:solidFill>
                  <a:srgbClr val="008000"/>
                </a:solidFill>
                <a:latin typeface="Consolas" panose="020B0609020204030204" pitchFamily="49" charset="0"/>
              </a:rPr>
              <a:t>myNumberType</a:t>
            </a:r>
            <a:r>
              <a:rPr lang="en-US" sz="1000" dirty="0">
                <a:solidFill>
                  <a:srgbClr val="008000"/>
                </a:solidFill>
                <a:latin typeface="Consolas" panose="020B0609020204030204" pitchFamily="49" charset="0"/>
              </a:rPr>
              <a:t> are added</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err="1">
                <a:solidFill>
                  <a:srgbClr val="2B91AF"/>
                </a:solidFill>
                <a:latin typeface="Consolas" panose="020B0609020204030204" pitchFamily="49" charset="0"/>
              </a:rPr>
              <a:t>myNumberType</a:t>
            </a:r>
            <a:r>
              <a:rPr lang="en-GB" sz="1000" dirty="0">
                <a:solidFill>
                  <a:srgbClr val="000000"/>
                </a:solidFill>
                <a:latin typeface="Consolas" panose="020B0609020204030204" pitchFamily="49" charset="0"/>
              </a:rPr>
              <a:t> log(</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err="1">
                <a:solidFill>
                  <a:srgbClr val="2B91AF"/>
                </a:solidFill>
                <a:latin typeface="Consolas" panose="020B0609020204030204" pitchFamily="49" charset="0"/>
              </a:rPr>
              <a:t>myNumberType</a:t>
            </a:r>
            <a:r>
              <a:rPr lang="en-GB" sz="1000" dirty="0">
                <a:solidFill>
                  <a:srgbClr val="000000"/>
                </a:solidFill>
                <a:latin typeface="Consolas" panose="020B0609020204030204" pitchFamily="49" charset="0"/>
              </a:rPr>
              <a:t>&amp; </a:t>
            </a:r>
            <a:r>
              <a:rPr lang="en-GB" sz="1000" dirty="0" err="1">
                <a:solidFill>
                  <a:srgbClr val="808080"/>
                </a:solidFill>
                <a:latin typeface="Consolas" panose="020B0609020204030204" pitchFamily="49" charset="0"/>
              </a:rPr>
              <a:t>arg</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this code is executed anytime log is called on a number of type </a:t>
            </a:r>
            <a:r>
              <a:rPr lang="en-US" sz="1000" dirty="0" err="1">
                <a:solidFill>
                  <a:srgbClr val="008000"/>
                </a:solidFill>
                <a:latin typeface="Consolas" panose="020B0609020204030204" pitchFamily="49" charset="0"/>
              </a:rPr>
              <a:t>myNumberType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x, y;          </a:t>
            </a:r>
            <a:r>
              <a:rPr lang="en-US" sz="1000" dirty="0">
                <a:solidFill>
                  <a:srgbClr val="008000"/>
                </a:solidFill>
                <a:latin typeface="Consolas" panose="020B0609020204030204" pitchFamily="49" charset="0"/>
              </a:rPr>
              <a:t>//  x and y are of type </a:t>
            </a:r>
            <a:r>
              <a:rPr lang="en-US" sz="1000" dirty="0" err="1">
                <a:solidFill>
                  <a:srgbClr val="008000"/>
                </a:solidFill>
                <a:latin typeface="Consolas" panose="020B0609020204030204" pitchFamily="49" charset="0"/>
              </a:rPr>
              <a:t>myNumberType</a:t>
            </a:r>
            <a:endParaRPr lang="en-US" sz="1000" dirty="0">
              <a:solidFill>
                <a:srgbClr val="000000"/>
              </a:solidFill>
              <a:latin typeface="Consolas" panose="020B0609020204030204" pitchFamily="49" charset="0"/>
            </a:endParaRPr>
          </a:p>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z = x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y;     </a:t>
            </a:r>
            <a:r>
              <a:rPr lang="en-US" sz="1000" dirty="0">
                <a:solidFill>
                  <a:srgbClr val="008000"/>
                </a:solidFill>
                <a:latin typeface="Consolas" panose="020B0609020204030204" pitchFamily="49" charset="0"/>
              </a:rPr>
              <a:t>//  executes code in the overloaded operator+()</a:t>
            </a:r>
            <a:endParaRPr lang="en-US" sz="1000" dirty="0">
              <a:solidFill>
                <a:srgbClr val="000000"/>
              </a:solidFill>
              <a:latin typeface="Consolas" panose="020B0609020204030204" pitchFamily="49" charset="0"/>
            </a:endParaRPr>
          </a:p>
          <a:p>
            <a:r>
              <a:rPr lang="en-GB" sz="1000" dirty="0" err="1">
                <a:solidFill>
                  <a:srgbClr val="2B91AF"/>
                </a:solidFill>
                <a:latin typeface="Consolas" panose="020B0609020204030204" pitchFamily="49" charset="0"/>
              </a:rPr>
              <a:t>myNumberType</a:t>
            </a:r>
            <a:r>
              <a:rPr lang="en-GB" sz="1000" dirty="0">
                <a:solidFill>
                  <a:srgbClr val="000000"/>
                </a:solidFill>
                <a:latin typeface="Consolas" panose="020B0609020204030204" pitchFamily="49" charset="0"/>
              </a:rPr>
              <a:t> t = log(x);    </a:t>
            </a:r>
            <a:r>
              <a:rPr lang="en-GB" sz="1000" dirty="0">
                <a:solidFill>
                  <a:srgbClr val="008000"/>
                </a:solidFill>
                <a:latin typeface="Consolas" panose="020B0609020204030204" pitchFamily="49" charset="0"/>
              </a:rPr>
              <a:t>//  executes code in the overloaded log()</a:t>
            </a:r>
            <a:endParaRPr lang="en-GB" sz="1000" dirty="0">
              <a:solidFill>
                <a:srgbClr val="00000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107</a:t>
            </a:fld>
            <a:endParaRPr lang="en-GB"/>
          </a:p>
        </p:txBody>
      </p:sp>
    </p:spTree>
    <p:extLst>
      <p:ext uri="{BB962C8B-B14F-4D97-AF65-F5344CB8AC3E}">
        <p14:creationId xmlns:p14="http://schemas.microsoft.com/office/powerpoint/2010/main" val="9751608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Recording operations</a:t>
            </a:r>
          </a:p>
        </p:txBody>
      </p:sp>
      <p:sp>
        <p:nvSpPr>
          <p:cNvPr id="4" name="Content Placeholder 3"/>
          <p:cNvSpPr>
            <a:spLocks noGrp="1"/>
          </p:cNvSpPr>
          <p:nvPr>
            <p:ph idx="1"/>
          </p:nvPr>
        </p:nvSpPr>
        <p:spPr/>
        <p:txBody>
          <a:bodyPr>
            <a:noAutofit/>
          </a:bodyPr>
          <a:lstStyle/>
          <a:p>
            <a:r>
              <a:rPr lang="en-GB" sz="1800" dirty="0"/>
              <a:t>We apply operator overloading to </a:t>
            </a:r>
            <a:r>
              <a:rPr lang="en-GB" sz="1800" b="1" dirty="0">
                <a:solidFill>
                  <a:srgbClr val="FF0000"/>
                </a:solidFill>
              </a:rPr>
              <a:t>record </a:t>
            </a:r>
            <a:r>
              <a:rPr lang="en-GB" sz="1800" dirty="0"/>
              <a:t>all operations along with their dependencies:</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p:txBody>
      </p:sp>
      <p:sp>
        <p:nvSpPr>
          <p:cNvPr id="3" name="Rectangle 2"/>
          <p:cNvSpPr/>
          <p:nvPr/>
        </p:nvSpPr>
        <p:spPr>
          <a:xfrm>
            <a:off x="1326078" y="2201791"/>
            <a:ext cx="6096000" cy="3477875"/>
          </a:xfrm>
          <a:prstGeom prst="rect">
            <a:avLst/>
          </a:prstGeom>
        </p:spPr>
        <p:txBody>
          <a:bodyPr>
            <a:spAutoFit/>
          </a:bodyPr>
          <a:lstStyle/>
          <a:p>
            <a:r>
              <a:rPr lang="en-GB" sz="1000" dirty="0">
                <a:solidFill>
                  <a:srgbClr val="0000FF"/>
                </a:solidFill>
                <a:latin typeface="Consolas" panose="020B0609020204030204" pitchFamily="49" charset="0"/>
              </a:rPr>
              <a:t>class</a:t>
            </a:r>
            <a:r>
              <a:rPr lang="en-GB" sz="1000" dirty="0">
                <a:solidFill>
                  <a:srgbClr val="000000"/>
                </a:solidFill>
                <a:latin typeface="Consolas" panose="020B0609020204030204" pitchFamily="49" charset="0"/>
              </a:rPr>
              <a:t> </a:t>
            </a:r>
            <a:r>
              <a:rPr lang="en-GB" sz="1000" dirty="0" err="1">
                <a:solidFill>
                  <a:srgbClr val="2B91AF"/>
                </a:solidFill>
                <a:latin typeface="Consolas" panose="020B0609020204030204" pitchFamily="49" charset="0"/>
              </a:rPr>
              <a:t>myNumberType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myNumberType</a:t>
            </a:r>
            <a:r>
              <a:rPr lang="en-GB" sz="1000" dirty="0">
                <a:solidFill>
                  <a:srgbClr val="000000"/>
                </a:solidFill>
                <a:latin typeface="Consolas" panose="020B0609020204030204" pitchFamily="49" charset="0"/>
              </a:rPr>
              <a:t>(</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constructor initializes value to x and records node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recordAddition</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records addition with dependency on lhs and </a:t>
            </a:r>
            <a:r>
              <a:rPr lang="en-US" sz="1000" dirty="0" err="1">
                <a:solidFill>
                  <a:srgbClr val="008000"/>
                </a:solidFill>
                <a:latin typeface="Consolas" panose="020B0609020204030204" pitchFamily="49" charset="0"/>
              </a:rPr>
              <a:t>rhs</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err="1">
                <a:solidFill>
                  <a:srgbClr val="2B91AF"/>
                </a:solidFill>
                <a:latin typeface="Consolas" panose="020B0609020204030204" pitchFamily="49" charset="0"/>
              </a:rPr>
              <a:t>myNumberType</a:t>
            </a:r>
            <a:r>
              <a:rPr lang="en-GB" sz="1000" dirty="0">
                <a:solidFill>
                  <a:srgbClr val="000000"/>
                </a:solidFill>
                <a:latin typeface="Consolas" panose="020B0609020204030204" pitchFamily="49" charset="0"/>
              </a:rPr>
              <a:t> log(</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err="1">
                <a:solidFill>
                  <a:srgbClr val="2B91AF"/>
                </a:solidFill>
                <a:latin typeface="Consolas" panose="020B0609020204030204" pitchFamily="49" charset="0"/>
              </a:rPr>
              <a:t>myNumberType</a:t>
            </a:r>
            <a:r>
              <a:rPr lang="en-GB" sz="1000" dirty="0">
                <a:solidFill>
                  <a:srgbClr val="000000"/>
                </a:solidFill>
                <a:latin typeface="Consolas" panose="020B0609020204030204" pitchFamily="49" charset="0"/>
              </a:rPr>
              <a:t>&amp; </a:t>
            </a:r>
            <a:r>
              <a:rPr lang="en-GB" sz="1000" dirty="0" err="1">
                <a:solidFill>
                  <a:srgbClr val="808080"/>
                </a:solidFill>
                <a:latin typeface="Consolas" panose="020B0609020204030204" pitchFamily="49" charset="0"/>
              </a:rPr>
              <a:t>arg</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recordLog</a:t>
            </a:r>
            <a:r>
              <a:rPr lang="en-US" sz="1000" dirty="0">
                <a:solidFill>
                  <a:srgbClr val="000000"/>
                </a:solidFill>
                <a:latin typeface="Consolas" panose="020B0609020204030204" pitchFamily="49" charset="0"/>
              </a:rPr>
              <a:t>(</a:t>
            </a:r>
            <a:r>
              <a:rPr lang="en-US" sz="1000" dirty="0" err="1">
                <a:solidFill>
                  <a:srgbClr val="808080"/>
                </a:solidFill>
                <a:latin typeface="Consolas" panose="020B0609020204030204" pitchFamily="49" charset="0"/>
              </a:rPr>
              <a:t>arg</a:t>
            </a: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records log with dependency on </a:t>
            </a:r>
            <a:r>
              <a:rPr lang="en-US" sz="1000" dirty="0" err="1">
                <a:solidFill>
                  <a:srgbClr val="008000"/>
                </a:solidFill>
                <a:latin typeface="Consolas" panose="020B0609020204030204" pitchFamily="49" charset="0"/>
              </a:rPr>
              <a:t>arg</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x = 1, y = 2;      </a:t>
            </a:r>
            <a:r>
              <a:rPr lang="en-US" sz="1000" dirty="0">
                <a:solidFill>
                  <a:srgbClr val="008000"/>
                </a:solidFill>
                <a:latin typeface="Consolas" panose="020B0609020204030204" pitchFamily="49" charset="0"/>
              </a:rPr>
              <a:t>//  initializes x to 1 and y to 2 and records them</a:t>
            </a:r>
            <a:endParaRPr lang="en-US" sz="1000" dirty="0">
              <a:solidFill>
                <a:srgbClr val="000000"/>
              </a:solidFill>
              <a:latin typeface="Consolas" panose="020B0609020204030204" pitchFamily="49" charset="0"/>
            </a:endParaRPr>
          </a:p>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z = x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y;         </a:t>
            </a:r>
            <a:r>
              <a:rPr lang="en-US" sz="1000" dirty="0">
                <a:solidFill>
                  <a:srgbClr val="008000"/>
                </a:solidFill>
                <a:latin typeface="Consolas" panose="020B0609020204030204" pitchFamily="49" charset="0"/>
              </a:rPr>
              <a:t>//  records addition with dependencies on x and y</a:t>
            </a:r>
            <a:endParaRPr lang="en-US" sz="1000" dirty="0">
              <a:solidFill>
                <a:srgbClr val="000000"/>
              </a:solidFill>
              <a:latin typeface="Consolas" panose="020B0609020204030204" pitchFamily="49" charset="0"/>
            </a:endParaRPr>
          </a:p>
          <a:p>
            <a:r>
              <a:rPr lang="en-GB" sz="1000" dirty="0" err="1">
                <a:solidFill>
                  <a:srgbClr val="2B91AF"/>
                </a:solidFill>
                <a:latin typeface="Consolas" panose="020B0609020204030204" pitchFamily="49" charset="0"/>
              </a:rPr>
              <a:t>myNumberType</a:t>
            </a:r>
            <a:r>
              <a:rPr lang="en-GB" sz="1000" dirty="0">
                <a:solidFill>
                  <a:srgbClr val="000000"/>
                </a:solidFill>
                <a:latin typeface="Consolas" panose="020B0609020204030204" pitchFamily="49" charset="0"/>
              </a:rPr>
              <a:t> t = log(x);        </a:t>
            </a:r>
            <a:r>
              <a:rPr lang="en-GB" sz="1000" dirty="0">
                <a:solidFill>
                  <a:srgbClr val="008000"/>
                </a:solidFill>
                <a:latin typeface="Consolas" panose="020B0609020204030204" pitchFamily="49" charset="0"/>
              </a:rPr>
              <a:t>//  records log with dependency on x</a:t>
            </a:r>
            <a:endParaRPr lang="en-GB" sz="1000" dirty="0">
              <a:solidFill>
                <a:srgbClr val="000000"/>
              </a:solidFill>
              <a:latin typeface="Consolas" panose="020B0609020204030204" pitchFamily="49" charset="0"/>
            </a:endParaRPr>
          </a:p>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result = 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z;    </a:t>
            </a:r>
            <a:r>
              <a:rPr lang="en-US" sz="1000" dirty="0">
                <a:solidFill>
                  <a:srgbClr val="008000"/>
                </a:solidFill>
                <a:latin typeface="Consolas" panose="020B0609020204030204" pitchFamily="49" charset="0"/>
              </a:rPr>
              <a:t>//  records addition with dependency on t and z</a:t>
            </a:r>
            <a:endParaRPr lang="en-GB" sz="1000" dirty="0">
              <a:solidFill>
                <a:srgbClr val="000000"/>
              </a:solidFill>
              <a:latin typeface="Consolas" panose="020B0609020204030204" pitchFamily="49" charset="0"/>
            </a:endParaRPr>
          </a:p>
        </p:txBody>
      </p:sp>
      <p:sp>
        <p:nvSpPr>
          <p:cNvPr id="5" name="Slide Number Placeholder 4"/>
          <p:cNvSpPr>
            <a:spLocks noGrp="1"/>
          </p:cNvSpPr>
          <p:nvPr>
            <p:ph type="sldNum" sz="quarter" idx="12"/>
          </p:nvPr>
        </p:nvSpPr>
        <p:spPr/>
        <p:txBody>
          <a:bodyPr/>
          <a:lstStyle/>
          <a:p>
            <a:fld id="{20222C57-82CF-4D8A-8DC1-229C0B8895A7}" type="slidenum">
              <a:rPr lang="en-GB" smtClean="0"/>
              <a:t>108</a:t>
            </a:fld>
            <a:endParaRPr lang="en-GB"/>
          </a:p>
        </p:txBody>
      </p:sp>
    </p:spTree>
    <p:extLst>
      <p:ext uri="{BB962C8B-B14F-4D97-AF65-F5344CB8AC3E}">
        <p14:creationId xmlns:p14="http://schemas.microsoft.com/office/powerpoint/2010/main" val="10500983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Lazy evaluation</a:t>
            </a:r>
          </a:p>
        </p:txBody>
      </p:sp>
      <p:sp>
        <p:nvSpPr>
          <p:cNvPr id="4" name="Content Placeholder 3"/>
          <p:cNvSpPr>
            <a:spLocks noGrp="1"/>
          </p:cNvSpPr>
          <p:nvPr>
            <p:ph idx="1"/>
          </p:nvPr>
        </p:nvSpPr>
        <p:spPr/>
        <p:txBody>
          <a:bodyPr>
            <a:noAutofit/>
          </a:bodyPr>
          <a:lstStyle/>
          <a:p>
            <a:r>
              <a:rPr lang="en-GB" sz="1800" dirty="0"/>
              <a:t>When this code is executed:</a:t>
            </a:r>
          </a:p>
          <a:p>
            <a:endParaRPr lang="en-GB" sz="1800" dirty="0"/>
          </a:p>
          <a:p>
            <a:endParaRPr lang="en-GB" sz="1800" dirty="0"/>
          </a:p>
          <a:p>
            <a:endParaRPr lang="en-GB" sz="1800" dirty="0"/>
          </a:p>
          <a:p>
            <a:r>
              <a:rPr lang="en-GB" sz="1800" dirty="0"/>
              <a:t>Nothing is calculated, instead the following graph is recorded in memory:</a:t>
            </a:r>
          </a:p>
          <a:p>
            <a:endParaRPr lang="en-GB" sz="1800" dirty="0"/>
          </a:p>
          <a:p>
            <a:endParaRPr lang="en-GB" sz="1800" dirty="0"/>
          </a:p>
          <a:p>
            <a:endParaRPr lang="en-GB" sz="1800" dirty="0"/>
          </a:p>
          <a:p>
            <a:r>
              <a:rPr lang="en-GB" sz="1800" dirty="0"/>
              <a:t>This sequence can be evaluated later (</a:t>
            </a:r>
            <a:r>
              <a:rPr lang="en-GB" sz="1800" i="1" dirty="0"/>
              <a:t>lazy evaluation</a:t>
            </a:r>
            <a:r>
              <a:rPr lang="en-GB" sz="1800" dirty="0"/>
              <a:t>) or differentiated (applying AD from back to front)</a:t>
            </a:r>
          </a:p>
          <a:p>
            <a:endParaRPr lang="en-GB" sz="1800" dirty="0"/>
          </a:p>
          <a:p>
            <a:r>
              <a:rPr lang="en-GB" sz="1800" dirty="0"/>
              <a:t>This is how we build the evaluation graph at run time, by executing calculation code</a:t>
            </a:r>
            <a:br>
              <a:rPr lang="en-GB" sz="1800" dirty="0"/>
            </a:br>
            <a:r>
              <a:rPr lang="en-GB" sz="1800" dirty="0"/>
              <a:t>with a custom type for which operators are overloaded to perform recording</a:t>
            </a:r>
          </a:p>
          <a:p>
            <a:endParaRPr lang="en-GB" sz="1800" dirty="0"/>
          </a:p>
          <a:p>
            <a:endParaRPr lang="en-GB" sz="1800" dirty="0"/>
          </a:p>
        </p:txBody>
      </p:sp>
      <p:sp>
        <p:nvSpPr>
          <p:cNvPr id="3" name="Rectangle 2"/>
          <p:cNvSpPr/>
          <p:nvPr/>
        </p:nvSpPr>
        <p:spPr>
          <a:xfrm>
            <a:off x="1326078" y="2189915"/>
            <a:ext cx="6096000" cy="707886"/>
          </a:xfrm>
          <a:prstGeom prst="rect">
            <a:avLst/>
          </a:prstGeom>
        </p:spPr>
        <p:txBody>
          <a:bodyPr>
            <a:spAutoFit/>
          </a:bodyPr>
          <a:lstStyle/>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x = 1, y = 2;      </a:t>
            </a:r>
            <a:r>
              <a:rPr lang="en-US" sz="1000" dirty="0">
                <a:solidFill>
                  <a:srgbClr val="008000"/>
                </a:solidFill>
                <a:latin typeface="Consolas" panose="020B0609020204030204" pitchFamily="49" charset="0"/>
              </a:rPr>
              <a:t>//  initializes x to 1 and y to 2 and records them</a:t>
            </a:r>
            <a:endParaRPr lang="en-US" sz="1000" dirty="0">
              <a:solidFill>
                <a:srgbClr val="000000"/>
              </a:solidFill>
              <a:latin typeface="Consolas" panose="020B0609020204030204" pitchFamily="49" charset="0"/>
            </a:endParaRPr>
          </a:p>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z = x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y;         </a:t>
            </a:r>
            <a:r>
              <a:rPr lang="en-US" sz="1000" dirty="0">
                <a:solidFill>
                  <a:srgbClr val="008000"/>
                </a:solidFill>
                <a:latin typeface="Consolas" panose="020B0609020204030204" pitchFamily="49" charset="0"/>
              </a:rPr>
              <a:t>//  records addition</a:t>
            </a:r>
            <a:endParaRPr lang="en-US" sz="1000" dirty="0">
              <a:solidFill>
                <a:srgbClr val="000000"/>
              </a:solidFill>
              <a:latin typeface="Consolas" panose="020B0609020204030204" pitchFamily="49" charset="0"/>
            </a:endParaRPr>
          </a:p>
          <a:p>
            <a:r>
              <a:rPr lang="en-GB" sz="1000" dirty="0" err="1">
                <a:solidFill>
                  <a:srgbClr val="2B91AF"/>
                </a:solidFill>
                <a:latin typeface="Consolas" panose="020B0609020204030204" pitchFamily="49" charset="0"/>
              </a:rPr>
              <a:t>myNumberType</a:t>
            </a:r>
            <a:r>
              <a:rPr lang="en-GB" sz="1000" dirty="0">
                <a:solidFill>
                  <a:srgbClr val="000000"/>
                </a:solidFill>
                <a:latin typeface="Consolas" panose="020B0609020204030204" pitchFamily="49" charset="0"/>
              </a:rPr>
              <a:t> t = log(x);        </a:t>
            </a:r>
            <a:r>
              <a:rPr lang="en-GB" sz="1000" dirty="0">
                <a:solidFill>
                  <a:srgbClr val="008000"/>
                </a:solidFill>
                <a:latin typeface="Consolas" panose="020B0609020204030204" pitchFamily="49" charset="0"/>
              </a:rPr>
              <a:t>//  records log</a:t>
            </a:r>
            <a:endParaRPr lang="en-GB" sz="1000" dirty="0">
              <a:solidFill>
                <a:srgbClr val="000000"/>
              </a:solidFill>
              <a:latin typeface="Consolas" panose="020B0609020204030204" pitchFamily="49" charset="0"/>
            </a:endParaRPr>
          </a:p>
          <a:p>
            <a:r>
              <a:rPr lang="en-US" sz="1000" dirty="0" err="1">
                <a:solidFill>
                  <a:srgbClr val="2B91AF"/>
                </a:solidFill>
                <a:latin typeface="Consolas" panose="020B0609020204030204" pitchFamily="49" charset="0"/>
              </a:rPr>
              <a:t>myNumberType</a:t>
            </a:r>
            <a:r>
              <a:rPr lang="en-US" sz="1000" dirty="0">
                <a:solidFill>
                  <a:srgbClr val="000000"/>
                </a:solidFill>
                <a:latin typeface="Consolas" panose="020B0609020204030204" pitchFamily="49" charset="0"/>
              </a:rPr>
              <a:t> result = 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z;    </a:t>
            </a:r>
            <a:r>
              <a:rPr lang="en-US" sz="1000" dirty="0">
                <a:solidFill>
                  <a:srgbClr val="008000"/>
                </a:solidFill>
                <a:latin typeface="Consolas" panose="020B0609020204030204" pitchFamily="49" charset="0"/>
              </a:rPr>
              <a:t>//  records addition</a:t>
            </a:r>
            <a:endParaRPr lang="en-GB" sz="1000" dirty="0">
              <a:solidFill>
                <a:srgbClr val="000000"/>
              </a:solidFill>
              <a:latin typeface="Consolas" panose="020B0609020204030204" pitchFamily="49" charset="0"/>
            </a:endParaRPr>
          </a:p>
        </p:txBody>
      </p:sp>
      <p:sp>
        <p:nvSpPr>
          <p:cNvPr id="5" name="Rectangle 4"/>
          <p:cNvSpPr/>
          <p:nvPr/>
        </p:nvSpPr>
        <p:spPr>
          <a:xfrm>
            <a:off x="2666013" y="4037612"/>
            <a:ext cx="534389" cy="20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value 1</a:t>
            </a:r>
          </a:p>
        </p:txBody>
      </p:sp>
      <p:sp>
        <p:nvSpPr>
          <p:cNvPr id="8" name="Rectangle 7"/>
          <p:cNvSpPr/>
          <p:nvPr/>
        </p:nvSpPr>
        <p:spPr>
          <a:xfrm>
            <a:off x="3200402" y="4037611"/>
            <a:ext cx="534389" cy="20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value 2</a:t>
            </a:r>
          </a:p>
        </p:txBody>
      </p:sp>
      <p:sp>
        <p:nvSpPr>
          <p:cNvPr id="9" name="Rectangle 8"/>
          <p:cNvSpPr/>
          <p:nvPr/>
        </p:nvSpPr>
        <p:spPr>
          <a:xfrm>
            <a:off x="3734791" y="4037610"/>
            <a:ext cx="534389" cy="20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a:t>
            </a:r>
          </a:p>
        </p:txBody>
      </p:sp>
      <p:sp>
        <p:nvSpPr>
          <p:cNvPr id="10" name="Rectangle 9"/>
          <p:cNvSpPr/>
          <p:nvPr/>
        </p:nvSpPr>
        <p:spPr>
          <a:xfrm>
            <a:off x="4269180" y="4037610"/>
            <a:ext cx="534389" cy="20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log</a:t>
            </a:r>
          </a:p>
        </p:txBody>
      </p:sp>
      <p:sp>
        <p:nvSpPr>
          <p:cNvPr id="11" name="Rectangle 10"/>
          <p:cNvSpPr/>
          <p:nvPr/>
        </p:nvSpPr>
        <p:spPr>
          <a:xfrm>
            <a:off x="4803569" y="4037609"/>
            <a:ext cx="534389" cy="20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a:t>
            </a:r>
          </a:p>
        </p:txBody>
      </p:sp>
      <p:grpSp>
        <p:nvGrpSpPr>
          <p:cNvPr id="41" name="Group 40"/>
          <p:cNvGrpSpPr/>
          <p:nvPr/>
        </p:nvGrpSpPr>
        <p:grpSpPr>
          <a:xfrm>
            <a:off x="3574473" y="3876948"/>
            <a:ext cx="427512" cy="321324"/>
            <a:chOff x="15242474" y="2662106"/>
            <a:chExt cx="427512" cy="321324"/>
          </a:xfrm>
        </p:grpSpPr>
        <p:sp>
          <p:nvSpPr>
            <p:cNvPr id="39" name="Arc 38"/>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Arc 39"/>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2" name="Group 41"/>
          <p:cNvGrpSpPr/>
          <p:nvPr/>
        </p:nvGrpSpPr>
        <p:grpSpPr>
          <a:xfrm>
            <a:off x="2963457" y="3876948"/>
            <a:ext cx="1038527" cy="344643"/>
            <a:chOff x="15242474" y="2662106"/>
            <a:chExt cx="427512" cy="321324"/>
          </a:xfrm>
        </p:grpSpPr>
        <p:sp>
          <p:nvSpPr>
            <p:cNvPr id="43" name="Arc 42"/>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 43"/>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5" name="Group 44"/>
          <p:cNvGrpSpPr/>
          <p:nvPr/>
        </p:nvGrpSpPr>
        <p:grpSpPr>
          <a:xfrm>
            <a:off x="2963457" y="3724345"/>
            <a:ext cx="1572914" cy="640747"/>
            <a:chOff x="15242474" y="2662106"/>
            <a:chExt cx="427512" cy="321324"/>
          </a:xfrm>
        </p:grpSpPr>
        <p:sp>
          <p:nvSpPr>
            <p:cNvPr id="46" name="Arc 45"/>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Arc 46"/>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8" name="Group 47"/>
          <p:cNvGrpSpPr/>
          <p:nvPr/>
        </p:nvGrpSpPr>
        <p:grpSpPr>
          <a:xfrm>
            <a:off x="4641276" y="3862487"/>
            <a:ext cx="427512" cy="321324"/>
            <a:chOff x="15242474" y="2662106"/>
            <a:chExt cx="427512" cy="321324"/>
          </a:xfrm>
        </p:grpSpPr>
        <p:sp>
          <p:nvSpPr>
            <p:cNvPr id="49" name="Arc 48"/>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 name="Arc 49"/>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1" name="Group 50"/>
          <p:cNvGrpSpPr/>
          <p:nvPr/>
        </p:nvGrpSpPr>
        <p:grpSpPr>
          <a:xfrm>
            <a:off x="4030260" y="3862487"/>
            <a:ext cx="1038527" cy="344643"/>
            <a:chOff x="15242474" y="2662106"/>
            <a:chExt cx="427512" cy="321324"/>
          </a:xfrm>
        </p:grpSpPr>
        <p:sp>
          <p:nvSpPr>
            <p:cNvPr id="52" name="Arc 51"/>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 52"/>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54" name="TextBox 53"/>
          <p:cNvSpPr txBox="1"/>
          <p:nvPr/>
        </p:nvSpPr>
        <p:spPr>
          <a:xfrm>
            <a:off x="2808879" y="4452403"/>
            <a:ext cx="248655" cy="246221"/>
          </a:xfrm>
          <a:prstGeom prst="rect">
            <a:avLst/>
          </a:prstGeom>
          <a:noFill/>
        </p:spPr>
        <p:txBody>
          <a:bodyPr wrap="square" rtlCol="0">
            <a:spAutoFit/>
          </a:bodyPr>
          <a:lstStyle/>
          <a:p>
            <a:pPr algn="ctr"/>
            <a:r>
              <a:rPr lang="en-GB" sz="1000" dirty="0"/>
              <a:t>x</a:t>
            </a:r>
          </a:p>
        </p:txBody>
      </p:sp>
      <p:sp>
        <p:nvSpPr>
          <p:cNvPr id="55" name="TextBox 54"/>
          <p:cNvSpPr txBox="1"/>
          <p:nvPr/>
        </p:nvSpPr>
        <p:spPr>
          <a:xfrm>
            <a:off x="3340284" y="4452403"/>
            <a:ext cx="248655" cy="246221"/>
          </a:xfrm>
          <a:prstGeom prst="rect">
            <a:avLst/>
          </a:prstGeom>
          <a:noFill/>
        </p:spPr>
        <p:txBody>
          <a:bodyPr wrap="square" rtlCol="0">
            <a:spAutoFit/>
          </a:bodyPr>
          <a:lstStyle/>
          <a:p>
            <a:pPr algn="ctr"/>
            <a:r>
              <a:rPr lang="en-GB" sz="1000" dirty="0"/>
              <a:t>y</a:t>
            </a:r>
          </a:p>
        </p:txBody>
      </p:sp>
      <p:sp>
        <p:nvSpPr>
          <p:cNvPr id="56" name="TextBox 55"/>
          <p:cNvSpPr txBox="1"/>
          <p:nvPr/>
        </p:nvSpPr>
        <p:spPr>
          <a:xfrm>
            <a:off x="4611122" y="4452403"/>
            <a:ext cx="915326" cy="246221"/>
          </a:xfrm>
          <a:prstGeom prst="rect">
            <a:avLst/>
          </a:prstGeom>
          <a:noFill/>
        </p:spPr>
        <p:txBody>
          <a:bodyPr wrap="square" rtlCol="0">
            <a:spAutoFit/>
          </a:bodyPr>
          <a:lstStyle/>
          <a:p>
            <a:pPr algn="ctr"/>
            <a:r>
              <a:rPr lang="en-GB" sz="1000" dirty="0"/>
              <a:t>result</a:t>
            </a:r>
          </a:p>
        </p:txBody>
      </p:sp>
      <p:sp>
        <p:nvSpPr>
          <p:cNvPr id="57" name="TextBox 56"/>
          <p:cNvSpPr txBox="1"/>
          <p:nvPr/>
        </p:nvSpPr>
        <p:spPr>
          <a:xfrm>
            <a:off x="3871689" y="4452403"/>
            <a:ext cx="248655" cy="246221"/>
          </a:xfrm>
          <a:prstGeom prst="rect">
            <a:avLst/>
          </a:prstGeom>
          <a:noFill/>
        </p:spPr>
        <p:txBody>
          <a:bodyPr wrap="square" rtlCol="0">
            <a:spAutoFit/>
          </a:bodyPr>
          <a:lstStyle/>
          <a:p>
            <a:pPr algn="ctr"/>
            <a:r>
              <a:rPr lang="en-GB" sz="1000" dirty="0"/>
              <a:t>z</a:t>
            </a:r>
          </a:p>
        </p:txBody>
      </p:sp>
      <p:sp>
        <p:nvSpPr>
          <p:cNvPr id="58" name="TextBox 57"/>
          <p:cNvSpPr txBox="1"/>
          <p:nvPr/>
        </p:nvSpPr>
        <p:spPr>
          <a:xfrm>
            <a:off x="4429086" y="4452403"/>
            <a:ext cx="248655" cy="246221"/>
          </a:xfrm>
          <a:prstGeom prst="rect">
            <a:avLst/>
          </a:prstGeom>
          <a:noFill/>
        </p:spPr>
        <p:txBody>
          <a:bodyPr wrap="square" rtlCol="0">
            <a:spAutoFit/>
          </a:bodyPr>
          <a:lstStyle/>
          <a:p>
            <a:pPr algn="ctr"/>
            <a:r>
              <a:rPr lang="en-GB" sz="1000" dirty="0"/>
              <a:t>t</a:t>
            </a:r>
          </a:p>
        </p:txBody>
      </p:sp>
      <p:cxnSp>
        <p:nvCxnSpPr>
          <p:cNvPr id="60" name="Straight Arrow Connector 59"/>
          <p:cNvCxnSpPr>
            <a:stCxn id="54" idx="0"/>
          </p:cNvCxnSpPr>
          <p:nvPr/>
        </p:nvCxnSpPr>
        <p:spPr>
          <a:xfrm flipV="1">
            <a:off x="2933207" y="4252109"/>
            <a:ext cx="0" cy="20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466051" y="4244321"/>
            <a:ext cx="0" cy="20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4001982" y="4244321"/>
            <a:ext cx="0" cy="20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4536367" y="4244321"/>
            <a:ext cx="0" cy="20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5068785" y="4243209"/>
            <a:ext cx="0" cy="20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20222C57-82CF-4D8A-8DC1-229C0B8895A7}" type="slidenum">
              <a:rPr lang="en-GB" smtClean="0"/>
              <a:t>109</a:t>
            </a:fld>
            <a:endParaRPr lang="en-GB"/>
          </a:p>
        </p:txBody>
      </p:sp>
    </p:spTree>
    <p:extLst>
      <p:ext uri="{BB962C8B-B14F-4D97-AF65-F5344CB8AC3E}">
        <p14:creationId xmlns:p14="http://schemas.microsoft.com/office/powerpoint/2010/main" val="66568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Speed is a matter of life or death</a:t>
            </a:r>
            <a:endParaRPr lang="en-GB" dirty="0">
              <a:solidFill>
                <a:schemeClr val="bg1"/>
              </a:solidFill>
            </a:endParaRPr>
          </a:p>
        </p:txBody>
      </p:sp>
      <p:sp>
        <p:nvSpPr>
          <p:cNvPr id="4" name="Content Placeholder 3"/>
          <p:cNvSpPr>
            <a:spLocks noGrp="1"/>
          </p:cNvSpPr>
          <p:nvPr>
            <p:ph idx="1"/>
          </p:nvPr>
        </p:nvSpPr>
        <p:spPr>
          <a:xfrm>
            <a:off x="838200" y="1825624"/>
            <a:ext cx="10515600" cy="4984875"/>
          </a:xfrm>
        </p:spPr>
        <p:txBody>
          <a:bodyPr>
            <a:noAutofit/>
          </a:bodyPr>
          <a:lstStyle/>
          <a:p>
            <a:r>
              <a:rPr lang="en-GB" sz="1600" dirty="0" smtClean="0"/>
              <a:t>Speed (without loss of accuracy!) is a matter of survival</a:t>
            </a:r>
          </a:p>
          <a:p>
            <a:endParaRPr lang="en-GB" sz="1600" dirty="0"/>
          </a:p>
          <a:p>
            <a:r>
              <a:rPr lang="en-GB" sz="1600" dirty="0" smtClean="0"/>
              <a:t>In addition to CVA, </a:t>
            </a:r>
            <a:br>
              <a:rPr lang="en-GB" sz="1600" dirty="0" smtClean="0"/>
            </a:br>
            <a:r>
              <a:rPr lang="en-GB" sz="1600" dirty="0" smtClean="0"/>
              <a:t>banks must compute (and hedge!!) </a:t>
            </a:r>
            <a:br>
              <a:rPr lang="en-GB" sz="1600" dirty="0" smtClean="0"/>
            </a:br>
            <a:r>
              <a:rPr lang="en-GB" sz="1600" dirty="0" smtClean="0"/>
              <a:t>similar adjustment for funding (FVA), </a:t>
            </a:r>
            <a:br>
              <a:rPr lang="en-GB" sz="1600" dirty="0" smtClean="0"/>
            </a:br>
            <a:r>
              <a:rPr lang="en-GB" sz="1600" dirty="0" smtClean="0"/>
              <a:t>initial margin (MVA) </a:t>
            </a:r>
            <a:br>
              <a:rPr lang="en-GB" sz="1600" dirty="0" smtClean="0"/>
            </a:br>
            <a:r>
              <a:rPr lang="en-GB" sz="1600" dirty="0" smtClean="0"/>
              <a:t>and many more</a:t>
            </a:r>
          </a:p>
          <a:p>
            <a:r>
              <a:rPr lang="en-GB" sz="1600" dirty="0"/>
              <a:t>c</a:t>
            </a:r>
            <a:r>
              <a:rPr lang="en-GB" sz="1600" dirty="0" smtClean="0"/>
              <a:t>ollectively called “XVA”, see Gregory’s classic </a:t>
            </a:r>
            <a:r>
              <a:rPr lang="en-GB" sz="1600" u="sng" dirty="0" smtClean="0"/>
              <a:t>XVA Challenge</a:t>
            </a:r>
          </a:p>
          <a:p>
            <a:pPr marL="0" indent="0">
              <a:buNone/>
            </a:pPr>
            <a:endParaRPr lang="en-GB" sz="1600" dirty="0" smtClean="0"/>
          </a:p>
          <a:p>
            <a:r>
              <a:rPr lang="en-GB" sz="1600" dirty="0" smtClean="0"/>
              <a:t>Banks who can’t compute and hedge risks on time are out of the business</a:t>
            </a:r>
            <a:endParaRPr lang="en-GB" sz="1600" dirty="0"/>
          </a:p>
          <a:p>
            <a:r>
              <a:rPr lang="en-GB" sz="1600" dirty="0" smtClean="0"/>
              <a:t>Principal focus </a:t>
            </a:r>
            <a:br>
              <a:rPr lang="en-GB" sz="1600" dirty="0" smtClean="0"/>
            </a:br>
            <a:r>
              <a:rPr lang="en-GB" sz="1600" dirty="0" smtClean="0"/>
              <a:t>of quantitative research and development groups </a:t>
            </a:r>
            <a:br>
              <a:rPr lang="en-GB" sz="1600" dirty="0" smtClean="0"/>
            </a:br>
            <a:r>
              <a:rPr lang="en-GB" sz="1600" dirty="0" smtClean="0"/>
              <a:t>is shifting towards </a:t>
            </a:r>
            <a:br>
              <a:rPr lang="en-GB" sz="1600" dirty="0" smtClean="0"/>
            </a:br>
            <a:r>
              <a:rPr lang="en-GB" sz="1600" dirty="0" smtClean="0"/>
              <a:t>fast models, algorithms and platforms</a:t>
            </a:r>
          </a:p>
          <a:p>
            <a:pPr marL="0" indent="0">
              <a:buNone/>
            </a:pPr>
            <a:endParaRPr lang="en-GB" sz="1600" dirty="0" smtClean="0"/>
          </a:p>
          <a:p>
            <a:endParaRPr lang="en-GB" sz="1600" dirty="0"/>
          </a:p>
          <a:p>
            <a:endParaRPr lang="en-GB" sz="1600" i="1" dirty="0"/>
          </a:p>
        </p:txBody>
      </p:sp>
      <p:sp>
        <p:nvSpPr>
          <p:cNvPr id="3" name="Slide Number Placeholder 2"/>
          <p:cNvSpPr>
            <a:spLocks noGrp="1"/>
          </p:cNvSpPr>
          <p:nvPr>
            <p:ph type="sldNum" sz="quarter" idx="12"/>
          </p:nvPr>
        </p:nvSpPr>
        <p:spPr/>
        <p:txBody>
          <a:bodyPr/>
          <a:lstStyle/>
          <a:p>
            <a:fld id="{20222C57-82CF-4D8A-8DC1-229C0B8895A7}" type="slidenum">
              <a:rPr lang="en-GB" smtClean="0"/>
              <a:t>11</a:t>
            </a:fld>
            <a:endParaRPr lang="en-GB"/>
          </a:p>
        </p:txBody>
      </p:sp>
      <p:pic>
        <p:nvPicPr>
          <p:cNvPr id="8" name="Picture 2" descr="https://images-na.ssl-images-amazon.com/images/I/814KZKg5vQ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1995" y="2130892"/>
            <a:ext cx="2330102" cy="337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4321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Conventional implementation</a:t>
            </a:r>
          </a:p>
        </p:txBody>
      </p:sp>
      <p:sp>
        <p:nvSpPr>
          <p:cNvPr id="4" name="Content Placeholder 3"/>
          <p:cNvSpPr>
            <a:spLocks noGrp="1"/>
          </p:cNvSpPr>
          <p:nvPr>
            <p:ph idx="1"/>
          </p:nvPr>
        </p:nvSpPr>
        <p:spPr/>
        <p:txBody>
          <a:bodyPr>
            <a:noAutofit/>
          </a:bodyPr>
          <a:lstStyle/>
          <a:p>
            <a:r>
              <a:rPr lang="en-GB" sz="1800" dirty="0"/>
              <a:t>We introduce the conventional implementation of AAD</a:t>
            </a:r>
            <a:endParaRPr lang="en-GB" sz="1400" dirty="0"/>
          </a:p>
          <a:p>
            <a:pPr lvl="1"/>
            <a:r>
              <a:rPr lang="en-GB" sz="1400" dirty="0"/>
              <a:t>Where every math operation: +,  -, *, /, pow, log, </a:t>
            </a:r>
            <a:r>
              <a:rPr lang="en-GB" sz="1400" dirty="0" err="1"/>
              <a:t>exp</a:t>
            </a:r>
            <a:r>
              <a:rPr lang="en-GB" sz="1400" dirty="0"/>
              <a:t>, </a:t>
            </a:r>
            <a:r>
              <a:rPr lang="en-GB" sz="1400" dirty="0" err="1"/>
              <a:t>sqrt</a:t>
            </a:r>
            <a:r>
              <a:rPr lang="en-GB" sz="1400" dirty="0"/>
              <a:t>, … is recorded on a data structure called </a:t>
            </a:r>
            <a:r>
              <a:rPr lang="en-GB" sz="1400" b="1" dirty="0">
                <a:solidFill>
                  <a:srgbClr val="FF0000"/>
                </a:solidFill>
              </a:rPr>
              <a:t>tape</a:t>
            </a:r>
          </a:p>
          <a:p>
            <a:pPr lvl="1"/>
            <a:r>
              <a:rPr lang="en-GB" sz="1400" dirty="0"/>
              <a:t>(It is really an evaluation graph but we call it “tape” in AAD lingo)</a:t>
            </a:r>
          </a:p>
          <a:p>
            <a:endParaRPr lang="en-GB" sz="1800" dirty="0"/>
          </a:p>
          <a:p>
            <a:r>
              <a:rPr lang="en-GB" sz="1800" dirty="0"/>
              <a:t>Cutting-edge implementation records whole expressions</a:t>
            </a:r>
            <a:endParaRPr lang="en-GB" sz="1400" dirty="0"/>
          </a:p>
          <a:p>
            <a:pPr lvl="1"/>
            <a:r>
              <a:rPr lang="en-GB" sz="1400" dirty="0"/>
              <a:t>With template meta-programming and expression templates</a:t>
            </a:r>
          </a:p>
          <a:p>
            <a:pPr lvl="1"/>
            <a:r>
              <a:rPr lang="en-GB" sz="1400" dirty="0"/>
              <a:t>Resulting in 2x to 5x faster code</a:t>
            </a:r>
          </a:p>
          <a:p>
            <a:pPr lvl="1"/>
            <a:r>
              <a:rPr lang="en-GB" sz="1400" dirty="0"/>
              <a:t>Sometimes called “tape compression”</a:t>
            </a:r>
          </a:p>
          <a:p>
            <a:pPr lvl="1"/>
            <a:r>
              <a:rPr lang="en-GB" sz="1400" dirty="0"/>
              <a:t>Extreme instance: “tapeless AD” where we don’t record anything!</a:t>
            </a:r>
          </a:p>
          <a:p>
            <a:pPr lvl="1"/>
            <a:r>
              <a:rPr lang="en-GB" sz="1400" dirty="0"/>
              <a:t>All implemented in professional code on GitHub and explained in detail in chapter 15</a:t>
            </a:r>
          </a:p>
          <a:p>
            <a:pPr lvl="1"/>
            <a:r>
              <a:rPr lang="en-GB" sz="1400" dirty="0"/>
              <a:t>In this presentation, we stick with simpler, conventional implementation</a:t>
            </a:r>
          </a:p>
          <a:p>
            <a:endParaRPr lang="en-GB" sz="1800" dirty="0"/>
          </a:p>
          <a:p>
            <a:r>
              <a:rPr lang="en-GB" sz="1800" dirty="0"/>
              <a:t>We record every mathematical operation involved in a calculation</a:t>
            </a:r>
          </a:p>
          <a:p>
            <a:pPr lvl="1"/>
            <a:r>
              <a:rPr lang="en-GB" sz="1400" dirty="0"/>
              <a:t>Every calculation, up to complex Monte-Carlo simulations, is a sequence of +, -, *, /, pow, log, </a:t>
            </a:r>
            <a:r>
              <a:rPr lang="en-GB" sz="1400" dirty="0" err="1"/>
              <a:t>exp</a:t>
            </a:r>
            <a:r>
              <a:rPr lang="en-GB" sz="1400" dirty="0"/>
              <a:t>, </a:t>
            </a:r>
            <a:r>
              <a:rPr lang="en-GB" sz="1400" dirty="0" err="1"/>
              <a:t>sqrt</a:t>
            </a:r>
            <a:r>
              <a:rPr lang="en-GB" sz="1400" dirty="0"/>
              <a:t>, … !</a:t>
            </a:r>
          </a:p>
          <a:p>
            <a:pPr lvl="1"/>
            <a:r>
              <a:rPr lang="en-GB" sz="1400" dirty="0"/>
              <a:t>We record every single one</a:t>
            </a:r>
          </a:p>
          <a:p>
            <a:pPr lvl="1"/>
            <a:r>
              <a:rPr lang="en-GB" sz="1400" b="1" dirty="0">
                <a:solidFill>
                  <a:srgbClr val="FF0000"/>
                </a:solidFill>
              </a:rPr>
              <a:t>Note that all operations have either 0, 1 or 2 arguments</a:t>
            </a:r>
          </a:p>
        </p:txBody>
      </p:sp>
      <p:sp>
        <p:nvSpPr>
          <p:cNvPr id="3" name="Slide Number Placeholder 2"/>
          <p:cNvSpPr>
            <a:spLocks noGrp="1"/>
          </p:cNvSpPr>
          <p:nvPr>
            <p:ph type="sldNum" sz="quarter" idx="12"/>
          </p:nvPr>
        </p:nvSpPr>
        <p:spPr/>
        <p:txBody>
          <a:bodyPr/>
          <a:lstStyle/>
          <a:p>
            <a:fld id="{20222C57-82CF-4D8A-8DC1-229C0B8895A7}" type="slidenum">
              <a:rPr lang="en-GB" smtClean="0"/>
              <a:t>110</a:t>
            </a:fld>
            <a:endParaRPr lang="en-GB"/>
          </a:p>
        </p:txBody>
      </p:sp>
    </p:spTree>
    <p:extLst>
      <p:ext uri="{BB962C8B-B14F-4D97-AF65-F5344CB8AC3E}">
        <p14:creationId xmlns:p14="http://schemas.microsoft.com/office/powerpoint/2010/main" val="23573191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Simplistic implementation</a:t>
            </a:r>
          </a:p>
        </p:txBody>
      </p:sp>
      <p:sp>
        <p:nvSpPr>
          <p:cNvPr id="4" name="Content Placeholder 3"/>
          <p:cNvSpPr>
            <a:spLocks noGrp="1"/>
          </p:cNvSpPr>
          <p:nvPr>
            <p:ph idx="1"/>
          </p:nvPr>
        </p:nvSpPr>
        <p:spPr/>
        <p:txBody>
          <a:bodyPr>
            <a:noAutofit/>
          </a:bodyPr>
          <a:lstStyle/>
          <a:p>
            <a:r>
              <a:rPr lang="en-GB" sz="1800" dirty="0"/>
              <a:t>In this presentation, we focus on the simplicity of the code </a:t>
            </a:r>
          </a:p>
          <a:p>
            <a:pPr lvl="1"/>
            <a:r>
              <a:rPr lang="en-GB" sz="1400" dirty="0"/>
              <a:t>We use basic C++ code and disregard efficiency, scalability and best practice</a:t>
            </a:r>
          </a:p>
          <a:p>
            <a:pPr lvl="1"/>
            <a:r>
              <a:rPr lang="en-GB" sz="1400" dirty="0"/>
              <a:t>Our aim is to explain the key ideas with simplistic code</a:t>
            </a:r>
          </a:p>
          <a:p>
            <a:pPr lvl="1"/>
            <a:r>
              <a:rPr lang="en-GB" sz="1400" dirty="0"/>
              <a:t>This code works, just not efficiently</a:t>
            </a:r>
          </a:p>
          <a:p>
            <a:r>
              <a:rPr lang="en-GB" sz="1800" dirty="0"/>
              <a:t>In the book, on the contrary, we build professional, scalable, efficient code in modern C++</a:t>
            </a:r>
          </a:p>
          <a:p>
            <a:r>
              <a:rPr lang="en-GB" sz="1800" dirty="0"/>
              <a:t>This is particularly important for AAD because of:</a:t>
            </a:r>
          </a:p>
          <a:p>
            <a:pPr lvl="1"/>
            <a:r>
              <a:rPr lang="en-GB" sz="1400" dirty="0"/>
              <a:t>Recording overhead</a:t>
            </a:r>
            <a:endParaRPr lang="en-GB" sz="1000" dirty="0"/>
          </a:p>
          <a:p>
            <a:pPr lvl="2"/>
            <a:r>
              <a:rPr lang="en-GB" sz="1400" dirty="0"/>
              <a:t>Every addition, multiplication, etc. produces a record</a:t>
            </a:r>
            <a:endParaRPr lang="en-GB" sz="1400" b="1" dirty="0">
              <a:solidFill>
                <a:srgbClr val="FF0000"/>
              </a:solidFill>
            </a:endParaRPr>
          </a:p>
          <a:p>
            <a:pPr lvl="2"/>
            <a:r>
              <a:rPr lang="en-GB" sz="1400" dirty="0"/>
              <a:t>Recording necessarily involves an overhead</a:t>
            </a:r>
          </a:p>
          <a:p>
            <a:pPr lvl="2"/>
            <a:r>
              <a:rPr lang="en-GB" sz="1400" dirty="0"/>
              <a:t>An efficient implementation must minimize overhead and make recording as efficient as possible</a:t>
            </a:r>
          </a:p>
          <a:p>
            <a:pPr lvl="1"/>
            <a:r>
              <a:rPr lang="en-GB" sz="1400" dirty="0"/>
              <a:t>Vast memory consumption</a:t>
            </a:r>
          </a:p>
          <a:p>
            <a:pPr lvl="2"/>
            <a:r>
              <a:rPr lang="en-GB" sz="1400" dirty="0"/>
              <a:t>We store in memory all the operations involved in a large calculation, this is a very large number of records</a:t>
            </a:r>
          </a:p>
          <a:p>
            <a:pPr lvl="2"/>
            <a:r>
              <a:rPr lang="en-GB" sz="1400" dirty="0"/>
              <a:t>Estimated RAM consumption around 5GB per second</a:t>
            </a:r>
          </a:p>
          <a:p>
            <a:pPr lvl="2"/>
            <a:r>
              <a:rPr lang="en-GB" sz="1400" dirty="0"/>
              <a:t>Efficient memory and cache management are key to an efficient implementation</a:t>
            </a:r>
          </a:p>
          <a:p>
            <a:r>
              <a:rPr lang="en-GB" sz="1800" dirty="0"/>
              <a:t>An efficient implementation of conventional AAD is given and explained in chapter 10</a:t>
            </a:r>
          </a:p>
          <a:p>
            <a:pPr lvl="1"/>
            <a:r>
              <a:rPr lang="en-GB" sz="1400" dirty="0"/>
              <a:t>Effective, custom memory management</a:t>
            </a:r>
          </a:p>
          <a:p>
            <a:pPr lvl="1"/>
            <a:r>
              <a:rPr lang="en-GB" sz="1400" dirty="0"/>
              <a:t>Recording with minimum overhead, cache efficiency and so on</a:t>
            </a:r>
          </a:p>
        </p:txBody>
      </p:sp>
      <p:sp>
        <p:nvSpPr>
          <p:cNvPr id="3" name="Slide Number Placeholder 2"/>
          <p:cNvSpPr>
            <a:spLocks noGrp="1"/>
          </p:cNvSpPr>
          <p:nvPr>
            <p:ph type="sldNum" sz="quarter" idx="12"/>
          </p:nvPr>
        </p:nvSpPr>
        <p:spPr/>
        <p:txBody>
          <a:bodyPr/>
          <a:lstStyle/>
          <a:p>
            <a:fld id="{20222C57-82CF-4D8A-8DC1-229C0B8895A7}" type="slidenum">
              <a:rPr lang="en-GB" smtClean="0"/>
              <a:t>111</a:t>
            </a:fld>
            <a:endParaRPr lang="en-GB"/>
          </a:p>
        </p:txBody>
      </p:sp>
    </p:spTree>
    <p:extLst>
      <p:ext uri="{BB962C8B-B14F-4D97-AF65-F5344CB8AC3E}">
        <p14:creationId xmlns:p14="http://schemas.microsoft.com/office/powerpoint/2010/main" val="11698471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Record and tape data structures</a:t>
            </a:r>
          </a:p>
        </p:txBody>
      </p:sp>
      <p:sp>
        <p:nvSpPr>
          <p:cNvPr id="4" name="Content Placeholder 3"/>
          <p:cNvSpPr>
            <a:spLocks noGrp="1"/>
          </p:cNvSpPr>
          <p:nvPr>
            <p:ph idx="1"/>
          </p:nvPr>
        </p:nvSpPr>
        <p:spPr/>
        <p:txBody>
          <a:bodyPr>
            <a:noAutofit/>
          </a:bodyPr>
          <a:lstStyle/>
          <a:p>
            <a:r>
              <a:rPr lang="en-GB" sz="1800" dirty="0"/>
              <a:t>A record</a:t>
            </a:r>
          </a:p>
          <a:p>
            <a:pPr lvl="1"/>
            <a:r>
              <a:rPr lang="en-GB" sz="1400" dirty="0"/>
              <a:t>Stores one operation</a:t>
            </a:r>
            <a:endParaRPr lang="en-GB" sz="1000" dirty="0"/>
          </a:p>
          <a:p>
            <a:pPr lvl="1"/>
            <a:r>
              <a:rPr lang="en-GB" sz="1400" dirty="0"/>
              <a:t>Knows the number and location of the 0, 1 or 2 arguments</a:t>
            </a:r>
            <a:endParaRPr lang="en-GB" sz="1400" b="1" dirty="0">
              <a:solidFill>
                <a:srgbClr val="FF0000"/>
              </a:solidFill>
            </a:endParaRPr>
          </a:p>
          <a:p>
            <a:pPr lvl="1"/>
            <a:r>
              <a:rPr lang="en-GB" sz="1400" dirty="0"/>
              <a:t>Stores the 0, 1 or 2 partial derivatives to its arguments             so we can apply AD</a:t>
            </a:r>
          </a:p>
          <a:p>
            <a:endParaRPr lang="en-GB" sz="1800" dirty="0"/>
          </a:p>
          <a:p>
            <a:r>
              <a:rPr lang="en-GB" sz="1800" dirty="0"/>
              <a:t>The tape stores the sequence of records</a:t>
            </a:r>
          </a:p>
          <a:p>
            <a:pPr lvl="1"/>
            <a:endParaRPr lang="en-GB" sz="1000" dirty="0"/>
          </a:p>
        </p:txBody>
      </p:sp>
      <p:graphicFrame>
        <p:nvGraphicFramePr>
          <p:cNvPr id="3" name="Object 2"/>
          <p:cNvGraphicFramePr>
            <a:graphicFrameLocks noChangeAspect="1"/>
          </p:cNvGraphicFramePr>
          <p:nvPr>
            <p:extLst>
              <p:ext uri="{D42A27DB-BD31-4B8C-83A1-F6EECF244321}">
                <p14:modId xmlns:p14="http://schemas.microsoft.com/office/powerpoint/2010/main" val="226838755"/>
              </p:ext>
            </p:extLst>
          </p:nvPr>
        </p:nvGraphicFramePr>
        <p:xfrm>
          <a:off x="3184199" y="2131467"/>
          <a:ext cx="2400300" cy="266700"/>
        </p:xfrm>
        <a:graphic>
          <a:graphicData uri="http://schemas.openxmlformats.org/presentationml/2006/ole">
            <mc:AlternateContent xmlns:mc="http://schemas.openxmlformats.org/markup-compatibility/2006">
              <mc:Choice xmlns:v="urn:schemas-microsoft-com:vml" Requires="v">
                <p:oleObj spid="_x0000_s486772" name="Equation" r:id="rId4" imgW="2400120" imgH="266400" progId="Equation.DSMT4">
                  <p:embed/>
                </p:oleObj>
              </mc:Choice>
              <mc:Fallback>
                <p:oleObj name="Equation" r:id="rId4" imgW="2400120" imgH="266400" progId="Equation.DSMT4">
                  <p:embed/>
                  <p:pic>
                    <p:nvPicPr>
                      <p:cNvPr id="0" name=""/>
                      <p:cNvPicPr/>
                      <p:nvPr/>
                    </p:nvPicPr>
                    <p:blipFill>
                      <a:blip r:embed="rId5"/>
                      <a:stretch>
                        <a:fillRect/>
                      </a:stretch>
                    </p:blipFill>
                    <p:spPr>
                      <a:xfrm>
                        <a:off x="3184199" y="2131467"/>
                        <a:ext cx="2400300" cy="2667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06576550"/>
              </p:ext>
            </p:extLst>
          </p:nvPr>
        </p:nvGraphicFramePr>
        <p:xfrm>
          <a:off x="5862945" y="2412300"/>
          <a:ext cx="152400" cy="228600"/>
        </p:xfrm>
        <a:graphic>
          <a:graphicData uri="http://schemas.openxmlformats.org/presentationml/2006/ole">
            <mc:AlternateContent xmlns:mc="http://schemas.openxmlformats.org/markup-compatibility/2006">
              <mc:Choice xmlns:v="urn:schemas-microsoft-com:vml" Requires="v">
                <p:oleObj spid="_x0000_s486773" name="Equation" r:id="rId6" imgW="152280" imgH="228600" progId="Equation.DSMT4">
                  <p:embed/>
                </p:oleObj>
              </mc:Choice>
              <mc:Fallback>
                <p:oleObj name="Equation" r:id="rId6" imgW="152280" imgH="228600" progId="Equation.DSMT4">
                  <p:embed/>
                  <p:pic>
                    <p:nvPicPr>
                      <p:cNvPr id="0" name=""/>
                      <p:cNvPicPr/>
                      <p:nvPr/>
                    </p:nvPicPr>
                    <p:blipFill>
                      <a:blip r:embed="rId7"/>
                      <a:stretch>
                        <a:fillRect/>
                      </a:stretch>
                    </p:blipFill>
                    <p:spPr>
                      <a:xfrm>
                        <a:off x="5862945" y="2412300"/>
                        <a:ext cx="152400" cy="2286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434987164"/>
              </p:ext>
            </p:extLst>
          </p:nvPr>
        </p:nvGraphicFramePr>
        <p:xfrm>
          <a:off x="5577825" y="2678785"/>
          <a:ext cx="444500" cy="228600"/>
        </p:xfrm>
        <a:graphic>
          <a:graphicData uri="http://schemas.openxmlformats.org/presentationml/2006/ole">
            <mc:AlternateContent xmlns:mc="http://schemas.openxmlformats.org/markup-compatibility/2006">
              <mc:Choice xmlns:v="urn:schemas-microsoft-com:vml" Requires="v">
                <p:oleObj spid="_x0000_s486774" name="Equation" r:id="rId8" imgW="444240" imgH="228600" progId="Equation.DSMT4">
                  <p:embed/>
                </p:oleObj>
              </mc:Choice>
              <mc:Fallback>
                <p:oleObj name="Equation" r:id="rId8" imgW="444240" imgH="228600" progId="Equation.DSMT4">
                  <p:embed/>
                  <p:pic>
                    <p:nvPicPr>
                      <p:cNvPr id="0" name=""/>
                      <p:cNvPicPr/>
                      <p:nvPr/>
                    </p:nvPicPr>
                    <p:blipFill>
                      <a:blip r:embed="rId9"/>
                      <a:stretch>
                        <a:fillRect/>
                      </a:stretch>
                    </p:blipFill>
                    <p:spPr>
                      <a:xfrm>
                        <a:off x="5577825" y="2678785"/>
                        <a:ext cx="444500" cy="228600"/>
                      </a:xfrm>
                      <a:prstGeom prst="rect">
                        <a:avLst/>
                      </a:prstGeom>
                    </p:spPr>
                  </p:pic>
                </p:oleObj>
              </mc:Fallback>
            </mc:AlternateContent>
          </a:graphicData>
        </a:graphic>
      </p:graphicFrame>
      <p:sp>
        <p:nvSpPr>
          <p:cNvPr id="8" name="Rectangle 7"/>
          <p:cNvSpPr/>
          <p:nvPr/>
        </p:nvSpPr>
        <p:spPr>
          <a:xfrm>
            <a:off x="1336349" y="3736793"/>
            <a:ext cx="6096000" cy="1785104"/>
          </a:xfrm>
          <a:prstGeom prst="rect">
            <a:avLst/>
          </a:prstGeom>
        </p:spPr>
        <p:txBody>
          <a:bodyPr>
            <a:spAutoFit/>
          </a:bodyPr>
          <a:lstStyle/>
          <a:p>
            <a:r>
              <a:rPr lang="en-GB" sz="1000" dirty="0" err="1">
                <a:solidFill>
                  <a:srgbClr val="0000FF"/>
                </a:solidFill>
                <a:latin typeface="Consolas" panose="020B0609020204030204" pitchFamily="49" charset="0"/>
              </a:rPr>
              <a:t>struct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Record</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numArg</a:t>
            </a: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number of arguments: 0, 1 or 2</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idx1;         </a:t>
            </a:r>
            <a:r>
              <a:rPr lang="en-US" sz="1000" dirty="0">
                <a:solidFill>
                  <a:srgbClr val="008000"/>
                </a:solidFill>
                <a:latin typeface="Consolas" panose="020B0609020204030204" pitchFamily="49" charset="0"/>
              </a:rPr>
              <a:t>//  index of first argument on tape</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idx2;         </a:t>
            </a:r>
            <a:r>
              <a:rPr lang="en-US" sz="1000" dirty="0">
                <a:solidFill>
                  <a:srgbClr val="008000"/>
                </a:solidFill>
                <a:latin typeface="Consolas" panose="020B0609020204030204" pitchFamily="49" charset="0"/>
              </a:rPr>
              <a:t>//  index of second argument on tape</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der1;         </a:t>
            </a:r>
            <a:r>
              <a:rPr lang="en-US" sz="1000" dirty="0">
                <a:solidFill>
                  <a:srgbClr val="008000"/>
                </a:solidFill>
                <a:latin typeface="Consolas" panose="020B0609020204030204" pitchFamily="49" charset="0"/>
              </a:rPr>
              <a:t>//  partial derivative to first argument</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der2;         </a:t>
            </a:r>
            <a:r>
              <a:rPr lang="en-US" sz="1000" dirty="0">
                <a:solidFill>
                  <a:srgbClr val="008000"/>
                </a:solidFill>
                <a:latin typeface="Consolas" panose="020B0609020204030204" pitchFamily="49" charset="0"/>
              </a:rPr>
              <a:t>//  partial derivative to second argument</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US" sz="1000" dirty="0">
                <a:solidFill>
                  <a:srgbClr val="008000"/>
                </a:solidFill>
                <a:latin typeface="Consolas" panose="020B0609020204030204" pitchFamily="49" charset="0"/>
              </a:rPr>
              <a:t>//  The tape, declared as a global variable</a:t>
            </a:r>
            <a:endParaRPr lang="en-US" sz="1000" dirty="0">
              <a:solidFill>
                <a:srgbClr val="000000"/>
              </a:solidFill>
              <a:latin typeface="Consolas" panose="020B0609020204030204" pitchFamily="49" charset="0"/>
            </a:endParaRPr>
          </a:p>
          <a:p>
            <a:r>
              <a:rPr lang="en-GB" sz="1000" dirty="0">
                <a:solidFill>
                  <a:srgbClr val="2B91AF"/>
                </a:solidFill>
                <a:latin typeface="Consolas" panose="020B0609020204030204" pitchFamily="49" charset="0"/>
              </a:rPr>
              <a:t>vector</a:t>
            </a:r>
            <a:r>
              <a:rPr lang="en-GB" sz="1000" dirty="0">
                <a:solidFill>
                  <a:srgbClr val="000000"/>
                </a:solidFill>
                <a:latin typeface="Consolas" panose="020B0609020204030204" pitchFamily="49" charset="0"/>
              </a:rPr>
              <a:t>&lt;</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&gt; tape;</a:t>
            </a:r>
            <a:endParaRPr lang="en-GB" sz="1000" dirty="0"/>
          </a:p>
        </p:txBody>
      </p:sp>
      <p:sp>
        <p:nvSpPr>
          <p:cNvPr id="9" name="Slide Number Placeholder 8"/>
          <p:cNvSpPr>
            <a:spLocks noGrp="1"/>
          </p:cNvSpPr>
          <p:nvPr>
            <p:ph type="sldNum" sz="quarter" idx="12"/>
          </p:nvPr>
        </p:nvSpPr>
        <p:spPr/>
        <p:txBody>
          <a:bodyPr/>
          <a:lstStyle/>
          <a:p>
            <a:fld id="{20222C57-82CF-4D8A-8DC1-229C0B8895A7}" type="slidenum">
              <a:rPr lang="en-GB" smtClean="0"/>
              <a:t>112</a:t>
            </a:fld>
            <a:endParaRPr lang="en-GB"/>
          </a:p>
        </p:txBody>
      </p:sp>
    </p:spTree>
    <p:extLst>
      <p:ext uri="{BB962C8B-B14F-4D97-AF65-F5344CB8AC3E}">
        <p14:creationId xmlns:p14="http://schemas.microsoft.com/office/powerpoint/2010/main" val="33916749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Custom real number</a:t>
            </a:r>
          </a:p>
        </p:txBody>
      </p:sp>
      <p:sp>
        <p:nvSpPr>
          <p:cNvPr id="4" name="Content Placeholder 3"/>
          <p:cNvSpPr>
            <a:spLocks noGrp="1"/>
          </p:cNvSpPr>
          <p:nvPr>
            <p:ph idx="1"/>
          </p:nvPr>
        </p:nvSpPr>
        <p:spPr>
          <a:xfrm>
            <a:off x="838200" y="1825625"/>
            <a:ext cx="4961899" cy="4351338"/>
          </a:xfrm>
        </p:spPr>
        <p:txBody>
          <a:bodyPr>
            <a:noAutofit/>
          </a:bodyPr>
          <a:lstStyle/>
          <a:p>
            <a:r>
              <a:rPr lang="en-GB" sz="1800" dirty="0"/>
              <a:t>Our custom number</a:t>
            </a:r>
            <a:endParaRPr lang="en-GB" sz="1400" dirty="0"/>
          </a:p>
          <a:p>
            <a:pPr lvl="1"/>
            <a:r>
              <a:rPr lang="en-GB" sz="1400" dirty="0"/>
              <a:t>Holds its value and </a:t>
            </a:r>
          </a:p>
          <a:p>
            <a:pPr lvl="1"/>
            <a:r>
              <a:rPr lang="en-GB" sz="1400" dirty="0"/>
              <a:t>Knows the index of the corresponding operation on tape</a:t>
            </a:r>
          </a:p>
          <a:p>
            <a:pPr lvl="1"/>
            <a:r>
              <a:rPr lang="en-GB" sz="1400" dirty="0"/>
              <a:t>May be initialized with a value </a:t>
            </a:r>
            <a:br>
              <a:rPr lang="en-GB" sz="1400" dirty="0"/>
            </a:br>
            <a:r>
              <a:rPr lang="en-GB" sz="1400" dirty="0"/>
              <a:t>to create a record (without arguments) on tape</a:t>
            </a:r>
          </a:p>
          <a:p>
            <a:pPr lvl="1"/>
            <a:endParaRPr lang="en-GB" sz="1400" dirty="0"/>
          </a:p>
          <a:p>
            <a:pPr lvl="1"/>
            <a:endParaRPr lang="en-GB" sz="1400" dirty="0"/>
          </a:p>
          <a:p>
            <a:pPr lvl="1"/>
            <a:endParaRPr lang="en-GB" sz="1400" dirty="0"/>
          </a:p>
          <a:p>
            <a:pPr lvl="1"/>
            <a:endParaRPr lang="en-GB" sz="1400" dirty="0"/>
          </a:p>
          <a:p>
            <a:pPr lvl="1"/>
            <a:endParaRPr lang="en-GB" sz="1400" dirty="0"/>
          </a:p>
          <a:p>
            <a:endParaRPr lang="en-GB" sz="1800" dirty="0"/>
          </a:p>
          <a:p>
            <a:endParaRPr lang="en-GB" sz="1800" dirty="0"/>
          </a:p>
          <a:p>
            <a:endParaRPr lang="en-GB" sz="1800" dirty="0"/>
          </a:p>
          <a:p>
            <a:endParaRPr lang="en-GB" sz="1800" dirty="0"/>
          </a:p>
          <a:p>
            <a:pPr lvl="1"/>
            <a:endParaRPr lang="en-GB" sz="1000" dirty="0"/>
          </a:p>
        </p:txBody>
      </p:sp>
      <p:sp>
        <p:nvSpPr>
          <p:cNvPr id="8" name="Rectangle 7"/>
          <p:cNvSpPr/>
          <p:nvPr/>
        </p:nvSpPr>
        <p:spPr>
          <a:xfrm>
            <a:off x="1316325" y="3295690"/>
            <a:ext cx="6096000" cy="3477875"/>
          </a:xfrm>
          <a:prstGeom prst="rect">
            <a:avLst/>
          </a:prstGeom>
        </p:spPr>
        <p:txBody>
          <a:bodyPr>
            <a:spAutoFit/>
          </a:bodyPr>
          <a:lstStyle/>
          <a:p>
            <a:r>
              <a:rPr lang="en-GB" sz="1000" dirty="0" err="1">
                <a:solidFill>
                  <a:srgbClr val="0000FF"/>
                </a:solidFill>
                <a:latin typeface="Consolas" panose="020B0609020204030204" pitchFamily="49" charset="0"/>
              </a:rPr>
              <a:t>struct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value;</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int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default constructor does nothing</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Number() {}</a:t>
            </a:r>
          </a:p>
          <a:p>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constructs with a value and record</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Number(</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&amp; </a:t>
            </a:r>
            <a:r>
              <a:rPr lang="en-GB" sz="1000" dirty="0">
                <a:solidFill>
                  <a:srgbClr val="808080"/>
                </a:solidFill>
                <a:latin typeface="Consolas" panose="020B0609020204030204" pitchFamily="49" charset="0"/>
              </a:rPr>
              <a:t>x</a:t>
            </a:r>
            <a:r>
              <a:rPr lang="en-GB" sz="1000" dirty="0">
                <a:solidFill>
                  <a:srgbClr val="000000"/>
                </a:solidFill>
                <a:latin typeface="Consolas" panose="020B0609020204030204" pitchFamily="49" charset="0"/>
              </a:rPr>
              <a:t>) : value(</a:t>
            </a:r>
            <a:r>
              <a:rPr lang="en-GB" sz="1000" dirty="0">
                <a:solidFill>
                  <a:srgbClr val="808080"/>
                </a:solidFill>
                <a:latin typeface="Consolas" panose="020B0609020204030204" pitchFamily="49" charset="0"/>
              </a:rPr>
              <a:t>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create a new record on tape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tape.push_back</a:t>
            </a:r>
            <a:r>
              <a:rPr lang="en-GB" sz="1000" dirty="0">
                <a:solidFill>
                  <a:srgbClr val="000000"/>
                </a:solidFill>
                <a:latin typeface="Consolas" panose="020B0609020204030204" pitchFamily="49" charset="0"/>
              </a:rPr>
              <a:t>(</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&amp; rec = </a:t>
            </a:r>
            <a:r>
              <a:rPr lang="en-GB" sz="1000" dirty="0" err="1">
                <a:solidFill>
                  <a:srgbClr val="000000"/>
                </a:solidFill>
                <a:latin typeface="Consolas" panose="020B0609020204030204" pitchFamily="49" charset="0"/>
              </a:rPr>
              <a:t>tape.back</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reference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tape.size</a:t>
            </a:r>
            <a:r>
              <a:rPr lang="en-GB" sz="1000" dirty="0">
                <a:solidFill>
                  <a:srgbClr val="000000"/>
                </a:solidFill>
                <a:latin typeface="Consolas" panose="020B0609020204030204" pitchFamily="49" charset="0"/>
              </a:rPr>
              <a:t>()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populate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rec.numArg</a:t>
            </a:r>
            <a:r>
              <a:rPr lang="en-GB" sz="1000" dirty="0">
                <a:solidFill>
                  <a:srgbClr val="000000"/>
                </a:solidFill>
                <a:latin typeface="Consolas" panose="020B0609020204030204" pitchFamily="49" charset="0"/>
              </a:rPr>
              <a:t> = 0;</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a:t>
            </a:r>
          </a:p>
        </p:txBody>
      </p:sp>
      <p:sp>
        <p:nvSpPr>
          <p:cNvPr id="9" name="Rectangle 8"/>
          <p:cNvSpPr/>
          <p:nvPr/>
        </p:nvSpPr>
        <p:spPr>
          <a:xfrm>
            <a:off x="6278224" y="3015950"/>
            <a:ext cx="6096000" cy="3785652"/>
          </a:xfrm>
          <a:prstGeom prst="rect">
            <a:avLst/>
          </a:prstGeom>
        </p:spPr>
        <p:txBody>
          <a:bodyPr>
            <a:spAutoFit/>
          </a:bodyPr>
          <a:lstStyle/>
          <a:p>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Number</a:t>
            </a:r>
            <a:r>
              <a:rPr lang="en-US" sz="1000" dirty="0" err="1">
                <a:solidFill>
                  <a:srgbClr val="000000"/>
                </a:solidFill>
                <a:latin typeface="Consolas" panose="020B0609020204030204" pitchFamily="49" charset="0"/>
              </a:rPr>
              <a:t>&amp;</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create a new record on tape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tape.push_back</a:t>
            </a:r>
            <a:r>
              <a:rPr lang="en-GB" sz="1000" dirty="0">
                <a:solidFill>
                  <a:srgbClr val="000000"/>
                </a:solidFill>
                <a:latin typeface="Consolas" panose="020B0609020204030204" pitchFamily="49" charset="0"/>
              </a:rPr>
              <a:t>(</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&amp; rec = </a:t>
            </a:r>
            <a:r>
              <a:rPr lang="en-GB" sz="1000" dirty="0" err="1">
                <a:solidFill>
                  <a:srgbClr val="000000"/>
                </a:solidFill>
                <a:latin typeface="Consolas" panose="020B0609020204030204" pitchFamily="49" charset="0"/>
              </a:rPr>
              <a:t>tape.back</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result</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lhs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rhs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calling double overload</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reference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result.idx</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tape.size</a:t>
            </a:r>
            <a:r>
              <a:rPr lang="en-GB" sz="1000" dirty="0">
                <a:solidFill>
                  <a:srgbClr val="000000"/>
                </a:solidFill>
                <a:latin typeface="Consolas" panose="020B0609020204030204" pitchFamily="49" charset="0"/>
              </a:rPr>
              <a:t>()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populate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rec.numArg</a:t>
            </a:r>
            <a:r>
              <a:rPr lang="en-GB" sz="1000" dirty="0">
                <a:solidFill>
                  <a:srgbClr val="000000"/>
                </a:solidFill>
                <a:latin typeface="Consolas" panose="020B0609020204030204" pitchFamily="49" charset="0"/>
              </a:rPr>
              <a:t> = 2;</a:t>
            </a:r>
          </a:p>
          <a:p>
            <a:r>
              <a:rPr lang="en-GB" sz="1000" dirty="0">
                <a:solidFill>
                  <a:srgbClr val="000000"/>
                </a:solidFill>
                <a:latin typeface="Consolas" panose="020B0609020204030204" pitchFamily="49" charset="0"/>
              </a:rPr>
              <a:t>    rec.idx1 = </a:t>
            </a:r>
            <a:r>
              <a:rPr lang="en-GB" sz="1000" dirty="0" err="1">
                <a:solidFill>
                  <a:srgbClr val="808080"/>
                </a:solidFill>
                <a:latin typeface="Consolas" panose="020B0609020204030204" pitchFamily="49" charset="0"/>
              </a:rPr>
              <a:t>lhs</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rec.idx2 = </a:t>
            </a:r>
            <a:r>
              <a:rPr lang="en-GB" sz="1000" dirty="0" err="1">
                <a:solidFill>
                  <a:srgbClr val="808080"/>
                </a:solidFill>
                <a:latin typeface="Consolas" panose="020B0609020204030204" pitchFamily="49" charset="0"/>
              </a:rPr>
              <a:t>rhs</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derivatives, both derivatives of addition are 1</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rec.der1 = 1;</a:t>
            </a:r>
          </a:p>
          <a:p>
            <a:r>
              <a:rPr lang="en-GB" sz="1000" dirty="0">
                <a:solidFill>
                  <a:srgbClr val="000000"/>
                </a:solidFill>
                <a:latin typeface="Consolas" panose="020B0609020204030204" pitchFamily="49" charset="0"/>
              </a:rPr>
              <a:t>    rec.der2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return</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a:t>
            </a:r>
            <a:endParaRPr lang="en-GB" sz="1000" dirty="0"/>
          </a:p>
        </p:txBody>
      </p:sp>
      <p:sp>
        <p:nvSpPr>
          <p:cNvPr id="10" name="Content Placeholder 3"/>
          <p:cNvSpPr txBox="1">
            <a:spLocks/>
          </p:cNvSpPr>
          <p:nvPr/>
        </p:nvSpPr>
        <p:spPr>
          <a:xfrm>
            <a:off x="5733356" y="1825625"/>
            <a:ext cx="57916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We overload all mathematical operators and functions to:</a:t>
            </a:r>
          </a:p>
          <a:p>
            <a:pPr lvl="1"/>
            <a:r>
              <a:rPr lang="en-GB" sz="1400" dirty="0"/>
              <a:t>Evaluate and store result as usual</a:t>
            </a:r>
          </a:p>
          <a:p>
            <a:pPr lvl="1"/>
            <a:r>
              <a:rPr lang="en-GB" sz="1400" dirty="0"/>
              <a:t>Additionally, record the operation and its derivatives on tape</a:t>
            </a:r>
          </a:p>
          <a:p>
            <a:pPr lvl="1"/>
            <a:r>
              <a:rPr lang="en-GB" sz="1400" dirty="0"/>
              <a:t>So code is evaluated and recorded at the same time</a:t>
            </a:r>
          </a:p>
          <a:p>
            <a:endParaRPr lang="en-GB" sz="1800" dirty="0"/>
          </a:p>
          <a:p>
            <a:pPr lvl="1"/>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113</a:t>
            </a:fld>
            <a:endParaRPr lang="en-GB"/>
          </a:p>
        </p:txBody>
      </p:sp>
    </p:spTree>
    <p:extLst>
      <p:ext uri="{BB962C8B-B14F-4D97-AF65-F5344CB8AC3E}">
        <p14:creationId xmlns:p14="http://schemas.microsoft.com/office/powerpoint/2010/main" val="6646621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Operator overloading</a:t>
            </a:r>
          </a:p>
        </p:txBody>
      </p:sp>
      <p:sp>
        <p:nvSpPr>
          <p:cNvPr id="4" name="Content Placeholder 3"/>
          <p:cNvSpPr>
            <a:spLocks noGrp="1"/>
          </p:cNvSpPr>
          <p:nvPr>
            <p:ph idx="1"/>
          </p:nvPr>
        </p:nvSpPr>
        <p:spPr/>
        <p:txBody>
          <a:bodyPr>
            <a:noAutofit/>
          </a:bodyPr>
          <a:lstStyle/>
          <a:p>
            <a:r>
              <a:rPr lang="en-GB" sz="1800" dirty="0"/>
              <a:t>Similarly, we overload -, *, and /</a:t>
            </a:r>
          </a:p>
          <a:p>
            <a:r>
              <a:rPr lang="en-GB" sz="1800" dirty="0"/>
              <a:t>Same code exactly, only values and derivatives change</a:t>
            </a:r>
            <a:endParaRPr lang="en-GB" sz="1400" dirty="0"/>
          </a:p>
          <a:p>
            <a:endParaRPr lang="en-GB" sz="1800" dirty="0"/>
          </a:p>
          <a:p>
            <a:pPr lvl="1"/>
            <a:endParaRPr lang="en-GB" sz="1000" dirty="0"/>
          </a:p>
        </p:txBody>
      </p:sp>
      <p:sp>
        <p:nvSpPr>
          <p:cNvPr id="3" name="Rectangle 2"/>
          <p:cNvSpPr/>
          <p:nvPr/>
        </p:nvSpPr>
        <p:spPr>
          <a:xfrm>
            <a:off x="1339340" y="3203296"/>
            <a:ext cx="6096000" cy="2400657"/>
          </a:xfrm>
          <a:prstGeom prst="rect">
            <a:avLst/>
          </a:prstGeom>
        </p:spPr>
        <p:txBody>
          <a:bodyPr>
            <a:spAutoFit/>
          </a:bodyPr>
          <a:lstStyle/>
          <a:p>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Number</a:t>
            </a:r>
            <a:r>
              <a:rPr lang="en-US" sz="1000" dirty="0" err="1">
                <a:solidFill>
                  <a:srgbClr val="000000"/>
                </a:solidFill>
                <a:latin typeface="Consolas" panose="020B0609020204030204" pitchFamily="49" charset="0"/>
              </a:rPr>
              <a:t>&amp;</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value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lhs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rhs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derivatives</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rec.der1 = 1;</a:t>
            </a:r>
          </a:p>
          <a:p>
            <a:r>
              <a:rPr lang="en-GB" sz="1000" dirty="0">
                <a:solidFill>
                  <a:srgbClr val="000000"/>
                </a:solidFill>
                <a:latin typeface="Consolas" panose="020B0609020204030204" pitchFamily="49" charset="0"/>
              </a:rPr>
              <a:t>    rec.der2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p:txBody>
      </p:sp>
      <p:sp>
        <p:nvSpPr>
          <p:cNvPr id="5" name="Rectangle 4"/>
          <p:cNvSpPr/>
          <p:nvPr/>
        </p:nvSpPr>
        <p:spPr>
          <a:xfrm>
            <a:off x="6525390" y="1616953"/>
            <a:ext cx="6096000" cy="2400657"/>
          </a:xfrm>
          <a:prstGeom prst="rect">
            <a:avLst/>
          </a:prstGeom>
        </p:spPr>
        <p:txBody>
          <a:bodyPr>
            <a:spAutoFit/>
          </a:bodyPr>
          <a:lstStyle/>
          <a:p>
            <a:r>
              <a:rPr lang="en-GB"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Number</a:t>
            </a:r>
            <a:r>
              <a:rPr lang="en-US" sz="1000" dirty="0" err="1">
                <a:solidFill>
                  <a:srgbClr val="000000"/>
                </a:solidFill>
                <a:latin typeface="Consolas" panose="020B0609020204030204" pitchFamily="49" charset="0"/>
              </a:rPr>
              <a:t>&amp;</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value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lhs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rhs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8000"/>
                </a:solidFill>
                <a:latin typeface="Consolas" panose="020B0609020204030204" pitchFamily="49" charset="0"/>
              </a:rPr>
              <a:t> //  compute derivatives</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rec.der1 = </a:t>
            </a:r>
            <a:r>
              <a:rPr lang="en-GB" sz="1000" dirty="0" err="1">
                <a:solidFill>
                  <a:srgbClr val="808080"/>
                </a:solidFill>
                <a:latin typeface="Consolas" panose="020B0609020204030204" pitchFamily="49" charset="0"/>
              </a:rPr>
              <a:t>rhs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rec.der2 = </a:t>
            </a:r>
            <a:r>
              <a:rPr lang="en-GB" sz="1000" dirty="0" err="1">
                <a:solidFill>
                  <a:srgbClr val="808080"/>
                </a:solidFill>
                <a:latin typeface="Consolas" panose="020B0609020204030204" pitchFamily="49" charset="0"/>
              </a:rPr>
              <a:t>lhs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endParaRPr lang="en-GB" sz="1000" dirty="0"/>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p:txBody>
      </p:sp>
      <p:sp>
        <p:nvSpPr>
          <p:cNvPr id="6" name="Rectangle 5"/>
          <p:cNvSpPr/>
          <p:nvPr/>
        </p:nvSpPr>
        <p:spPr>
          <a:xfrm>
            <a:off x="6525390" y="4175501"/>
            <a:ext cx="6096000" cy="2246769"/>
          </a:xfrm>
          <a:prstGeom prst="rect">
            <a:avLst/>
          </a:prstGeom>
        </p:spPr>
        <p:txBody>
          <a:bodyPr>
            <a:spAutoFit/>
          </a:bodyPr>
          <a:lstStyle/>
          <a:p>
            <a:r>
              <a:rPr lang="en-GB"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Number</a:t>
            </a:r>
            <a:r>
              <a:rPr lang="en-US" sz="1000" dirty="0" err="1">
                <a:solidFill>
                  <a:srgbClr val="000000"/>
                </a:solidFill>
                <a:latin typeface="Consolas" panose="020B0609020204030204" pitchFamily="49" charset="0"/>
              </a:rPr>
              <a:t>&amp;</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value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lhs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rhs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8000"/>
                </a:solidFill>
                <a:latin typeface="Consolas" panose="020B0609020204030204" pitchFamily="49" charset="0"/>
              </a:rPr>
              <a:t> //  compute derivatives</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rec.der1 = 1.0 / </a:t>
            </a:r>
            <a:r>
              <a:rPr lang="en-GB" sz="1000" dirty="0" err="1">
                <a:solidFill>
                  <a:srgbClr val="808080"/>
                </a:solidFill>
                <a:latin typeface="Consolas" panose="020B0609020204030204" pitchFamily="49" charset="0"/>
              </a:rPr>
              <a:t>rhs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rec.der2 = - </a:t>
            </a:r>
            <a:r>
              <a:rPr lang="en-GB" sz="1000" dirty="0" err="1">
                <a:solidFill>
                  <a:srgbClr val="808080"/>
                </a:solidFill>
                <a:latin typeface="Consolas" panose="020B0609020204030204" pitchFamily="49" charset="0"/>
              </a:rPr>
              <a:t>lhs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rhs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rhs</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p:txBody>
      </p:sp>
      <p:sp>
        <p:nvSpPr>
          <p:cNvPr id="8" name="Slide Number Placeholder 7"/>
          <p:cNvSpPr>
            <a:spLocks noGrp="1"/>
          </p:cNvSpPr>
          <p:nvPr>
            <p:ph type="sldNum" sz="quarter" idx="12"/>
          </p:nvPr>
        </p:nvSpPr>
        <p:spPr/>
        <p:txBody>
          <a:bodyPr/>
          <a:lstStyle/>
          <a:p>
            <a:fld id="{20222C57-82CF-4D8A-8DC1-229C0B8895A7}" type="slidenum">
              <a:rPr lang="en-GB" smtClean="0"/>
              <a:t>114</a:t>
            </a:fld>
            <a:endParaRPr lang="en-GB"/>
          </a:p>
        </p:txBody>
      </p:sp>
    </p:spTree>
    <p:extLst>
      <p:ext uri="{BB962C8B-B14F-4D97-AF65-F5344CB8AC3E}">
        <p14:creationId xmlns:p14="http://schemas.microsoft.com/office/powerpoint/2010/main" val="15022879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On-class operator overloading</a:t>
            </a:r>
          </a:p>
        </p:txBody>
      </p:sp>
      <p:sp>
        <p:nvSpPr>
          <p:cNvPr id="4" name="Content Placeholder 3"/>
          <p:cNvSpPr>
            <a:spLocks noGrp="1"/>
          </p:cNvSpPr>
          <p:nvPr>
            <p:ph idx="1"/>
          </p:nvPr>
        </p:nvSpPr>
        <p:spPr/>
        <p:txBody>
          <a:bodyPr>
            <a:noAutofit/>
          </a:bodyPr>
          <a:lstStyle/>
          <a:p>
            <a:r>
              <a:rPr lang="en-GB" sz="1800" dirty="0"/>
              <a:t>We must also overload +=, -=, *- and /=, as well as unary + and -, on class</a:t>
            </a:r>
          </a:p>
          <a:p>
            <a:pPr marL="0" indent="0">
              <a:buNone/>
            </a:pPr>
            <a:r>
              <a:rPr lang="en-GB" sz="1800" dirty="0"/>
              <a:t>The final Number class is therefore:</a:t>
            </a:r>
            <a:endParaRPr lang="en-GB" sz="1400" dirty="0"/>
          </a:p>
          <a:p>
            <a:endParaRPr lang="en-GB" sz="1800" dirty="0"/>
          </a:p>
          <a:p>
            <a:pPr lvl="1"/>
            <a:endParaRPr lang="en-GB" sz="1000" dirty="0"/>
          </a:p>
        </p:txBody>
      </p:sp>
      <p:sp>
        <p:nvSpPr>
          <p:cNvPr id="8" name="Rectangle 7"/>
          <p:cNvSpPr/>
          <p:nvPr/>
        </p:nvSpPr>
        <p:spPr>
          <a:xfrm>
            <a:off x="4410150" y="2169698"/>
            <a:ext cx="6096000" cy="4708981"/>
          </a:xfrm>
          <a:prstGeom prst="rect">
            <a:avLst/>
          </a:prstGeom>
        </p:spPr>
        <p:txBody>
          <a:bodyPr>
            <a:spAutoFit/>
          </a:bodyPr>
          <a:lstStyle/>
          <a:p>
            <a:r>
              <a:rPr lang="en-GB" sz="1000" dirty="0" err="1">
                <a:solidFill>
                  <a:srgbClr val="0000FF"/>
                </a:solidFill>
                <a:latin typeface="Consolas" panose="020B0609020204030204" pitchFamily="49" charset="0"/>
              </a:rPr>
              <a:t>struct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value;</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int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default constructor does nothing</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Number() {}</a:t>
            </a:r>
          </a:p>
          <a:p>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constructs with a value and record</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Number(</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&amp; </a:t>
            </a:r>
            <a:r>
              <a:rPr lang="en-GB" sz="1000" dirty="0">
                <a:solidFill>
                  <a:srgbClr val="808080"/>
                </a:solidFill>
                <a:latin typeface="Consolas" panose="020B0609020204030204" pitchFamily="49" charset="0"/>
              </a:rPr>
              <a:t>x</a:t>
            </a:r>
            <a:r>
              <a:rPr lang="en-GB" sz="1000" dirty="0">
                <a:solidFill>
                  <a:srgbClr val="000000"/>
                </a:solidFill>
                <a:latin typeface="Consolas" panose="020B0609020204030204" pitchFamily="49" charset="0"/>
              </a:rPr>
              <a:t>) : value(</a:t>
            </a:r>
            <a:r>
              <a:rPr lang="en-GB" sz="1000" dirty="0">
                <a:solidFill>
                  <a:srgbClr val="808080"/>
                </a:solidFill>
                <a:latin typeface="Consolas" panose="020B0609020204030204" pitchFamily="49" charset="0"/>
              </a:rPr>
              <a:t>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create a new record on tape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tape.push_back</a:t>
            </a:r>
            <a:r>
              <a:rPr lang="en-GB" sz="1000" dirty="0">
                <a:solidFill>
                  <a:srgbClr val="000000"/>
                </a:solidFill>
                <a:latin typeface="Consolas" panose="020B0609020204030204" pitchFamily="49" charset="0"/>
              </a:rPr>
              <a:t>(</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&amp; rec = </a:t>
            </a:r>
            <a:r>
              <a:rPr lang="en-GB" sz="1000" dirty="0" err="1">
                <a:solidFill>
                  <a:srgbClr val="000000"/>
                </a:solidFill>
                <a:latin typeface="Consolas" panose="020B0609020204030204" pitchFamily="49" charset="0"/>
              </a:rPr>
              <a:t>tape.back</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reference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tape.size</a:t>
            </a:r>
            <a:r>
              <a:rPr lang="en-GB" sz="1000" dirty="0">
                <a:solidFill>
                  <a:srgbClr val="000000"/>
                </a:solidFill>
                <a:latin typeface="Consolas" panose="020B0609020204030204" pitchFamily="49" charset="0"/>
              </a:rPr>
              <a:t>()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populate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rec.numArg</a:t>
            </a:r>
            <a:r>
              <a:rPr lang="en-GB" sz="1000" dirty="0">
                <a:solidFill>
                  <a:srgbClr val="000000"/>
                </a:solidFill>
                <a:latin typeface="Consolas" panose="020B0609020204030204" pitchFamily="49" charset="0"/>
              </a:rPr>
              <a:t> = 0;</a:t>
            </a:r>
          </a:p>
          <a:p>
            <a:r>
              <a:rPr lang="en-GB" sz="1000" dirty="0">
                <a:solidFill>
                  <a:srgbClr val="000000"/>
                </a:solidFill>
                <a:latin typeface="Consolas" panose="020B0609020204030204" pitchFamily="49" charset="0"/>
              </a:rPr>
              <a:t>    }</a:t>
            </a:r>
          </a:p>
          <a:p>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 +</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 -</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(0.0)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p>
          <a:p>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008080"/>
                </a:solidFill>
                <a:latin typeface="Consolas" panose="020B0609020204030204" pitchFamily="49" charset="0"/>
              </a:rPr>
              <a:t>operator +=</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008080"/>
                </a:solidFill>
                <a:latin typeface="Consolas" panose="020B0609020204030204" pitchFamily="49" charset="0"/>
              </a:rPr>
              <a:t>operator -=</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008080"/>
                </a:solidFill>
                <a:latin typeface="Consolas" panose="020B0609020204030204" pitchFamily="49" charset="0"/>
              </a:rPr>
              <a:t>operator *=</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008080"/>
                </a:solidFill>
                <a:latin typeface="Consolas" panose="020B0609020204030204" pitchFamily="49" charset="0"/>
              </a:rPr>
              <a:t>operator /=</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this</a:t>
            </a:r>
            <a:r>
              <a:rPr lang="en-US"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a:t>
            </a:r>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115</a:t>
            </a:fld>
            <a:endParaRPr lang="en-GB"/>
          </a:p>
        </p:txBody>
      </p:sp>
    </p:spTree>
    <p:extLst>
      <p:ext uri="{BB962C8B-B14F-4D97-AF65-F5344CB8AC3E}">
        <p14:creationId xmlns:p14="http://schemas.microsoft.com/office/powerpoint/2010/main" val="19967754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Function overloading</a:t>
            </a:r>
          </a:p>
        </p:txBody>
      </p:sp>
      <p:sp>
        <p:nvSpPr>
          <p:cNvPr id="4" name="Content Placeholder 3"/>
          <p:cNvSpPr>
            <a:spLocks noGrp="1"/>
          </p:cNvSpPr>
          <p:nvPr>
            <p:ph idx="1"/>
          </p:nvPr>
        </p:nvSpPr>
        <p:spPr/>
        <p:txBody>
          <a:bodyPr>
            <a:noAutofit/>
          </a:bodyPr>
          <a:lstStyle/>
          <a:p>
            <a:r>
              <a:rPr lang="en-GB" sz="1800" dirty="0"/>
              <a:t>Similarly, we overload log, </a:t>
            </a:r>
            <a:r>
              <a:rPr lang="en-GB" sz="1800" dirty="0" err="1"/>
              <a:t>exp</a:t>
            </a:r>
            <a:r>
              <a:rPr lang="en-GB" sz="1800" dirty="0"/>
              <a:t>, </a:t>
            </a:r>
            <a:r>
              <a:rPr lang="en-GB" sz="1800" dirty="0" err="1"/>
              <a:t>sqrt</a:t>
            </a:r>
            <a:endParaRPr lang="en-GB" sz="1800" dirty="0"/>
          </a:p>
          <a:p>
            <a:r>
              <a:rPr lang="en-GB" sz="1800" dirty="0"/>
              <a:t>We should really overload all standard math functions</a:t>
            </a:r>
          </a:p>
          <a:p>
            <a:r>
              <a:rPr lang="en-GB" sz="1800" dirty="0"/>
              <a:t>Code is identical for all functions, only value and derivatives change</a:t>
            </a:r>
            <a:endParaRPr lang="en-GB" sz="1400" dirty="0"/>
          </a:p>
          <a:p>
            <a:endParaRPr lang="en-GB" sz="1800" dirty="0"/>
          </a:p>
          <a:p>
            <a:pPr lvl="1"/>
            <a:endParaRPr lang="en-GB" sz="1000" dirty="0"/>
          </a:p>
        </p:txBody>
      </p:sp>
      <p:sp>
        <p:nvSpPr>
          <p:cNvPr id="8" name="Rectangle 7"/>
          <p:cNvSpPr/>
          <p:nvPr/>
        </p:nvSpPr>
        <p:spPr>
          <a:xfrm>
            <a:off x="1038986" y="3012307"/>
            <a:ext cx="6096000" cy="3477875"/>
          </a:xfrm>
          <a:prstGeom prst="rect">
            <a:avLst/>
          </a:prstGeom>
        </p:spPr>
        <p:txBody>
          <a:bodyPr>
            <a:spAutoFit/>
          </a:bodyPr>
          <a:lstStyle/>
          <a:p>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log(</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&amp; </a:t>
            </a:r>
            <a:r>
              <a:rPr lang="en-GB" sz="1000" dirty="0" err="1">
                <a:solidFill>
                  <a:srgbClr val="808080"/>
                </a:solidFill>
                <a:latin typeface="Consolas" panose="020B0609020204030204" pitchFamily="49" charset="0"/>
              </a:rPr>
              <a:t>arg</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create a new record on tape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tape.push_back</a:t>
            </a:r>
            <a:r>
              <a:rPr lang="en-GB" sz="1000" dirty="0">
                <a:solidFill>
                  <a:srgbClr val="000000"/>
                </a:solidFill>
                <a:latin typeface="Consolas" panose="020B0609020204030204" pitchFamily="49" charset="0"/>
              </a:rPr>
              <a:t>(</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&amp; rec = </a:t>
            </a:r>
            <a:r>
              <a:rPr lang="en-GB" sz="1000" dirty="0" err="1">
                <a:solidFill>
                  <a:srgbClr val="000000"/>
                </a:solidFill>
                <a:latin typeface="Consolas" panose="020B0609020204030204" pitchFamily="49" charset="0"/>
              </a:rPr>
              <a:t>tape.back</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result</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log(</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reference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result.idx</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tape.size</a:t>
            </a:r>
            <a:r>
              <a:rPr lang="en-GB" sz="1000" dirty="0">
                <a:solidFill>
                  <a:srgbClr val="000000"/>
                </a:solidFill>
                <a:latin typeface="Consolas" panose="020B0609020204030204" pitchFamily="49" charset="0"/>
              </a:rPr>
              <a:t>()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populate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rec.numArg</a:t>
            </a:r>
            <a:r>
              <a:rPr lang="en-GB" sz="1000" dirty="0">
                <a:solidFill>
                  <a:srgbClr val="000000"/>
                </a:solidFill>
                <a:latin typeface="Consolas" panose="020B0609020204030204" pitchFamily="49" charset="0"/>
              </a:rPr>
              <a:t> = 1;</a:t>
            </a:r>
          </a:p>
          <a:p>
            <a:r>
              <a:rPr lang="en-GB" sz="1000" dirty="0">
                <a:solidFill>
                  <a:srgbClr val="000000"/>
                </a:solidFill>
                <a:latin typeface="Consolas" panose="020B0609020204030204" pitchFamily="49" charset="0"/>
              </a:rPr>
              <a:t>    rec.idx1 = </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derivative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rec.der1 = 1.0 / </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return</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a:t>
            </a:r>
          </a:p>
        </p:txBody>
      </p:sp>
      <p:sp>
        <p:nvSpPr>
          <p:cNvPr id="9" name="Rectangle 8"/>
          <p:cNvSpPr/>
          <p:nvPr/>
        </p:nvSpPr>
        <p:spPr>
          <a:xfrm>
            <a:off x="3838923" y="3012306"/>
            <a:ext cx="6096000" cy="3477875"/>
          </a:xfrm>
          <a:prstGeom prst="rect">
            <a:avLst/>
          </a:prstGeom>
        </p:spPr>
        <p:txBody>
          <a:bodyPr>
            <a:spAutoFit/>
          </a:bodyPr>
          <a:lstStyle/>
          <a:p>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exp</a:t>
            </a:r>
            <a:r>
              <a:rPr lang="en-GB" sz="1000" dirty="0">
                <a:solidFill>
                  <a:srgbClr val="000000"/>
                </a:solidFill>
                <a:latin typeface="Consolas" panose="020B0609020204030204" pitchFamily="49" charset="0"/>
              </a:rPr>
              <a:t>(</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&amp; </a:t>
            </a:r>
            <a:r>
              <a:rPr lang="en-GB" sz="1000" dirty="0" err="1">
                <a:solidFill>
                  <a:srgbClr val="808080"/>
                </a:solidFill>
                <a:latin typeface="Consolas" panose="020B0609020204030204" pitchFamily="49" charset="0"/>
              </a:rPr>
              <a:t>arg</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create a new record on tape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tape.push_back</a:t>
            </a:r>
            <a:r>
              <a:rPr lang="en-GB" sz="1000" dirty="0">
                <a:solidFill>
                  <a:srgbClr val="000000"/>
                </a:solidFill>
                <a:latin typeface="Consolas" panose="020B0609020204030204" pitchFamily="49" charset="0"/>
              </a:rPr>
              <a:t>(</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&amp; rec = </a:t>
            </a:r>
            <a:r>
              <a:rPr lang="en-GB" sz="1000" dirty="0" err="1">
                <a:solidFill>
                  <a:srgbClr val="000000"/>
                </a:solidFill>
                <a:latin typeface="Consolas" panose="020B0609020204030204" pitchFamily="49" charset="0"/>
              </a:rPr>
              <a:t>tape.back</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result</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exp</a:t>
            </a:r>
            <a:r>
              <a:rPr lang="en-GB" sz="1000" dirty="0">
                <a:solidFill>
                  <a:srgbClr val="000000"/>
                </a:solidFill>
                <a:latin typeface="Consolas" panose="020B0609020204030204" pitchFamily="49" charset="0"/>
              </a:rPr>
              <a:t>(</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reference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result.idx</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tape.size</a:t>
            </a:r>
            <a:r>
              <a:rPr lang="en-GB" sz="1000" dirty="0">
                <a:solidFill>
                  <a:srgbClr val="000000"/>
                </a:solidFill>
                <a:latin typeface="Consolas" panose="020B0609020204030204" pitchFamily="49" charset="0"/>
              </a:rPr>
              <a:t>()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populate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rec.numArg</a:t>
            </a:r>
            <a:r>
              <a:rPr lang="en-GB" sz="1000" dirty="0">
                <a:solidFill>
                  <a:srgbClr val="000000"/>
                </a:solidFill>
                <a:latin typeface="Consolas" panose="020B0609020204030204" pitchFamily="49" charset="0"/>
              </a:rPr>
              <a:t> = 1;</a:t>
            </a:r>
          </a:p>
          <a:p>
            <a:r>
              <a:rPr lang="en-GB" sz="1000" dirty="0">
                <a:solidFill>
                  <a:srgbClr val="000000"/>
                </a:solidFill>
                <a:latin typeface="Consolas" panose="020B0609020204030204" pitchFamily="49" charset="0"/>
              </a:rPr>
              <a:t>    rec.idx1 = </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derivative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rec.der1 =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return</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a:t>
            </a:r>
            <a:endParaRPr lang="en-GB" sz="1000" dirty="0"/>
          </a:p>
        </p:txBody>
      </p:sp>
      <p:sp>
        <p:nvSpPr>
          <p:cNvPr id="10" name="Rectangle 9"/>
          <p:cNvSpPr/>
          <p:nvPr/>
        </p:nvSpPr>
        <p:spPr>
          <a:xfrm>
            <a:off x="6765673" y="3012305"/>
            <a:ext cx="6096000" cy="3477875"/>
          </a:xfrm>
          <a:prstGeom prst="rect">
            <a:avLst/>
          </a:prstGeom>
        </p:spPr>
        <p:txBody>
          <a:bodyPr>
            <a:spAutoFit/>
          </a:bodyPr>
          <a:lstStyle/>
          <a:p>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sqrt</a:t>
            </a:r>
            <a:r>
              <a:rPr lang="en-GB" sz="1000" dirty="0">
                <a:solidFill>
                  <a:srgbClr val="000000"/>
                </a:solidFill>
                <a:latin typeface="Consolas" panose="020B0609020204030204" pitchFamily="49" charset="0"/>
              </a:rPr>
              <a:t>(</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&amp; </a:t>
            </a:r>
            <a:r>
              <a:rPr lang="en-GB" sz="1000" dirty="0" err="1">
                <a:solidFill>
                  <a:srgbClr val="808080"/>
                </a:solidFill>
                <a:latin typeface="Consolas" panose="020B0609020204030204" pitchFamily="49" charset="0"/>
              </a:rPr>
              <a:t>arg</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create a new record on tape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tape.push_back</a:t>
            </a:r>
            <a:r>
              <a:rPr lang="en-GB" sz="1000" dirty="0">
                <a:solidFill>
                  <a:srgbClr val="000000"/>
                </a:solidFill>
                <a:latin typeface="Consolas" panose="020B0609020204030204" pitchFamily="49" charset="0"/>
              </a:rPr>
              <a:t>(</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&amp; rec = </a:t>
            </a:r>
            <a:r>
              <a:rPr lang="en-GB" sz="1000" dirty="0" err="1">
                <a:solidFill>
                  <a:srgbClr val="000000"/>
                </a:solidFill>
                <a:latin typeface="Consolas" panose="020B0609020204030204" pitchFamily="49" charset="0"/>
              </a:rPr>
              <a:t>tape.back</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result</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sqrt</a:t>
            </a:r>
            <a:r>
              <a:rPr lang="en-GB" sz="1000" dirty="0">
                <a:solidFill>
                  <a:srgbClr val="000000"/>
                </a:solidFill>
                <a:latin typeface="Consolas" panose="020B0609020204030204" pitchFamily="49" charset="0"/>
              </a:rPr>
              <a:t>(</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calling double overload</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reference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result.idx</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tape.size</a:t>
            </a:r>
            <a:r>
              <a:rPr lang="en-GB" sz="1000" dirty="0">
                <a:solidFill>
                  <a:srgbClr val="000000"/>
                </a:solidFill>
                <a:latin typeface="Consolas" panose="020B0609020204030204" pitchFamily="49" charset="0"/>
              </a:rPr>
              <a:t>()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populate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rec.numArg</a:t>
            </a:r>
            <a:r>
              <a:rPr lang="en-GB" sz="1000" dirty="0">
                <a:solidFill>
                  <a:srgbClr val="000000"/>
                </a:solidFill>
                <a:latin typeface="Consolas" panose="020B0609020204030204" pitchFamily="49" charset="0"/>
              </a:rPr>
              <a:t> = 1;</a:t>
            </a:r>
          </a:p>
          <a:p>
            <a:r>
              <a:rPr lang="en-GB" sz="1000" dirty="0">
                <a:solidFill>
                  <a:srgbClr val="000000"/>
                </a:solidFill>
                <a:latin typeface="Consolas" panose="020B0609020204030204" pitchFamily="49" charset="0"/>
              </a:rPr>
              <a:t>    rec.idx1 = </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derivative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rec.der1 = 0.5 /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return</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a:t>
            </a:r>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116</a:t>
            </a:fld>
            <a:endParaRPr lang="en-GB"/>
          </a:p>
        </p:txBody>
      </p:sp>
    </p:spTree>
    <p:extLst>
      <p:ext uri="{BB962C8B-B14F-4D97-AF65-F5344CB8AC3E}">
        <p14:creationId xmlns:p14="http://schemas.microsoft.com/office/powerpoint/2010/main" val="29763600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Custom function overloading</a:t>
            </a:r>
          </a:p>
        </p:txBody>
      </p:sp>
      <p:sp>
        <p:nvSpPr>
          <p:cNvPr id="4" name="Content Placeholder 3"/>
          <p:cNvSpPr>
            <a:spLocks noGrp="1"/>
          </p:cNvSpPr>
          <p:nvPr>
            <p:ph idx="1"/>
          </p:nvPr>
        </p:nvSpPr>
        <p:spPr/>
        <p:txBody>
          <a:bodyPr>
            <a:noAutofit/>
          </a:bodyPr>
          <a:lstStyle/>
          <a:p>
            <a:r>
              <a:rPr lang="en-GB" sz="1800" dirty="0"/>
              <a:t>Also overload building blocks that are not standard to C++ but frequently applied in applications</a:t>
            </a:r>
          </a:p>
          <a:p>
            <a:r>
              <a:rPr lang="en-GB" sz="1800" dirty="0"/>
              <a:t>In financial application, we use cumulative normal distributions and normal densities all the time</a:t>
            </a:r>
          </a:p>
          <a:p>
            <a:r>
              <a:rPr lang="en-GB" sz="1800" dirty="0"/>
              <a:t>The functions are defined in the file </a:t>
            </a:r>
            <a:r>
              <a:rPr lang="en-GB" sz="1800" dirty="0" err="1"/>
              <a:t>gaussians.h</a:t>
            </a:r>
            <a:r>
              <a:rPr lang="en-GB" sz="1800" dirty="0"/>
              <a:t> in the repo</a:t>
            </a:r>
          </a:p>
          <a:p>
            <a:r>
              <a:rPr lang="en-GB" sz="1800" dirty="0"/>
              <a:t>We overload here (once again, only change is in value and derivatives):</a:t>
            </a:r>
            <a:endParaRPr lang="en-GB" sz="1400" dirty="0"/>
          </a:p>
          <a:p>
            <a:endParaRPr lang="en-GB" sz="1800" dirty="0"/>
          </a:p>
          <a:p>
            <a:pPr lvl="1"/>
            <a:endParaRPr lang="en-GB" sz="1000" dirty="0"/>
          </a:p>
        </p:txBody>
      </p:sp>
      <p:sp>
        <p:nvSpPr>
          <p:cNvPr id="3" name="Rectangle 2"/>
          <p:cNvSpPr/>
          <p:nvPr/>
        </p:nvSpPr>
        <p:spPr>
          <a:xfrm>
            <a:off x="1586295" y="3279279"/>
            <a:ext cx="6096000" cy="3477875"/>
          </a:xfrm>
          <a:prstGeom prst="rect">
            <a:avLst/>
          </a:prstGeom>
        </p:spPr>
        <p:txBody>
          <a:bodyPr>
            <a:spAutoFit/>
          </a:bodyPr>
          <a:lstStyle/>
          <a:p>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normalDens</a:t>
            </a:r>
            <a:r>
              <a:rPr lang="en-GB" sz="1000" dirty="0">
                <a:solidFill>
                  <a:srgbClr val="000000"/>
                </a:solidFill>
                <a:latin typeface="Consolas" panose="020B0609020204030204" pitchFamily="49" charset="0"/>
              </a:rPr>
              <a:t>(</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&amp; </a:t>
            </a:r>
            <a:r>
              <a:rPr lang="en-GB" sz="1000" dirty="0" err="1">
                <a:solidFill>
                  <a:srgbClr val="808080"/>
                </a:solidFill>
                <a:latin typeface="Consolas" panose="020B0609020204030204" pitchFamily="49" charset="0"/>
              </a:rPr>
              <a:t>arg</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create a new record on tape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tape.push_back</a:t>
            </a:r>
            <a:r>
              <a:rPr lang="en-GB" sz="1000" dirty="0">
                <a:solidFill>
                  <a:srgbClr val="000000"/>
                </a:solidFill>
                <a:latin typeface="Consolas" panose="020B0609020204030204" pitchFamily="49" charset="0"/>
              </a:rPr>
              <a:t>(</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&amp; rec = </a:t>
            </a:r>
            <a:r>
              <a:rPr lang="en-GB" sz="1000" dirty="0" err="1">
                <a:solidFill>
                  <a:srgbClr val="000000"/>
                </a:solidFill>
                <a:latin typeface="Consolas" panose="020B0609020204030204" pitchFamily="49" charset="0"/>
              </a:rPr>
              <a:t>tape.back</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result</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normalDens</a:t>
            </a:r>
            <a:r>
              <a:rPr lang="en-GB" sz="1000" dirty="0">
                <a:solidFill>
                  <a:srgbClr val="000000"/>
                </a:solidFill>
                <a:latin typeface="Consolas" panose="020B0609020204030204" pitchFamily="49" charset="0"/>
              </a:rPr>
              <a:t>(</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reference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result.idx</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tape.size</a:t>
            </a:r>
            <a:r>
              <a:rPr lang="en-GB" sz="1000" dirty="0">
                <a:solidFill>
                  <a:srgbClr val="000000"/>
                </a:solidFill>
                <a:latin typeface="Consolas" panose="020B0609020204030204" pitchFamily="49" charset="0"/>
              </a:rPr>
              <a:t>()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populate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rec.numArg</a:t>
            </a:r>
            <a:r>
              <a:rPr lang="en-GB" sz="1000" dirty="0">
                <a:solidFill>
                  <a:srgbClr val="000000"/>
                </a:solidFill>
                <a:latin typeface="Consolas" panose="020B0609020204030204" pitchFamily="49" charset="0"/>
              </a:rPr>
              <a:t> = 1;</a:t>
            </a:r>
          </a:p>
          <a:p>
            <a:r>
              <a:rPr lang="en-GB" sz="1000" dirty="0">
                <a:solidFill>
                  <a:srgbClr val="000000"/>
                </a:solidFill>
                <a:latin typeface="Consolas" panose="020B0609020204030204" pitchFamily="49" charset="0"/>
              </a:rPr>
              <a:t>    rec.idx1 = </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derivative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rec.der1 = -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return</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a:t>
            </a:r>
            <a:endParaRPr lang="en-GB" sz="1000" dirty="0"/>
          </a:p>
        </p:txBody>
      </p:sp>
      <p:sp>
        <p:nvSpPr>
          <p:cNvPr id="5" name="Rectangle 4"/>
          <p:cNvSpPr/>
          <p:nvPr/>
        </p:nvSpPr>
        <p:spPr>
          <a:xfrm>
            <a:off x="5497524" y="3279278"/>
            <a:ext cx="6096000" cy="3477875"/>
          </a:xfrm>
          <a:prstGeom prst="rect">
            <a:avLst/>
          </a:prstGeom>
        </p:spPr>
        <p:txBody>
          <a:bodyPr>
            <a:spAutoFit/>
          </a:bodyPr>
          <a:lstStyle/>
          <a:p>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normalCdf</a:t>
            </a:r>
            <a:r>
              <a:rPr lang="en-GB" sz="1000" dirty="0">
                <a:solidFill>
                  <a:srgbClr val="000000"/>
                </a:solidFill>
                <a:latin typeface="Consolas" panose="020B0609020204030204" pitchFamily="49" charset="0"/>
              </a:rPr>
              <a:t>(</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&amp; </a:t>
            </a:r>
            <a:r>
              <a:rPr lang="en-GB" sz="1000" dirty="0" err="1">
                <a:solidFill>
                  <a:srgbClr val="808080"/>
                </a:solidFill>
                <a:latin typeface="Consolas" panose="020B0609020204030204" pitchFamily="49" charset="0"/>
              </a:rPr>
              <a:t>arg</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create a new record on tape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tape.push_back</a:t>
            </a:r>
            <a:r>
              <a:rPr lang="en-GB" sz="1000" dirty="0">
                <a:solidFill>
                  <a:srgbClr val="000000"/>
                </a:solidFill>
                <a:latin typeface="Consolas" panose="020B0609020204030204" pitchFamily="49" charset="0"/>
              </a:rPr>
              <a:t>(</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Record</a:t>
            </a:r>
            <a:r>
              <a:rPr lang="en-GB" sz="1000" dirty="0">
                <a:solidFill>
                  <a:srgbClr val="000000"/>
                </a:solidFill>
                <a:latin typeface="Consolas" panose="020B0609020204030204" pitchFamily="49" charset="0"/>
              </a:rPr>
              <a:t>&amp; rec = </a:t>
            </a:r>
            <a:r>
              <a:rPr lang="en-GB" sz="1000" dirty="0" err="1">
                <a:solidFill>
                  <a:srgbClr val="000000"/>
                </a:solidFill>
                <a:latin typeface="Consolas" panose="020B0609020204030204" pitchFamily="49" charset="0"/>
              </a:rPr>
              <a:t>tape.back</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result</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normalCdf</a:t>
            </a:r>
            <a:r>
              <a:rPr lang="en-GB" sz="1000" dirty="0">
                <a:solidFill>
                  <a:srgbClr val="000000"/>
                </a:solidFill>
                <a:latin typeface="Consolas" panose="020B0609020204030204" pitchFamily="49" charset="0"/>
              </a:rPr>
              <a:t>(</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calling double overload in </a:t>
            </a:r>
            <a:r>
              <a:rPr lang="en-GB" sz="1000" dirty="0" err="1">
                <a:solidFill>
                  <a:srgbClr val="008000"/>
                </a:solidFill>
                <a:latin typeface="Consolas" panose="020B0609020204030204" pitchFamily="49" charset="0"/>
              </a:rPr>
              <a:t>gaussians.h</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reference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result.idx</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tape.size</a:t>
            </a:r>
            <a:r>
              <a:rPr lang="en-GB" sz="1000" dirty="0">
                <a:solidFill>
                  <a:srgbClr val="000000"/>
                </a:solidFill>
                <a:latin typeface="Consolas" panose="020B0609020204030204" pitchFamily="49" charset="0"/>
              </a:rPr>
              <a:t>() - 1;</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populate record on tape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rec.numArg</a:t>
            </a:r>
            <a:r>
              <a:rPr lang="en-GB" sz="1000" dirty="0">
                <a:solidFill>
                  <a:srgbClr val="000000"/>
                </a:solidFill>
                <a:latin typeface="Consolas" panose="020B0609020204030204" pitchFamily="49" charset="0"/>
              </a:rPr>
              <a:t> = 1;</a:t>
            </a:r>
          </a:p>
          <a:p>
            <a:r>
              <a:rPr lang="en-GB" sz="1000" dirty="0">
                <a:solidFill>
                  <a:srgbClr val="000000"/>
                </a:solidFill>
                <a:latin typeface="Consolas" panose="020B0609020204030204" pitchFamily="49" charset="0"/>
              </a:rPr>
              <a:t>    rec.idx1 = </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.idx</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compute derivative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rec.der1 = </a:t>
            </a:r>
            <a:r>
              <a:rPr lang="en-GB" sz="1000" dirty="0" err="1">
                <a:solidFill>
                  <a:srgbClr val="000000"/>
                </a:solidFill>
                <a:latin typeface="Consolas" panose="020B0609020204030204" pitchFamily="49" charset="0"/>
              </a:rPr>
              <a:t>normalDens</a:t>
            </a:r>
            <a:r>
              <a:rPr lang="en-GB" sz="1000" dirty="0">
                <a:solidFill>
                  <a:srgbClr val="000000"/>
                </a:solidFill>
                <a:latin typeface="Consolas" panose="020B0609020204030204" pitchFamily="49" charset="0"/>
              </a:rPr>
              <a:t>(</a:t>
            </a:r>
            <a:r>
              <a:rPr lang="en-GB" sz="1000" dirty="0" err="1">
                <a:solidFill>
                  <a:srgbClr val="808080"/>
                </a:solidFill>
                <a:latin typeface="Consolas" panose="020B0609020204030204" pitchFamily="49" charset="0"/>
              </a:rPr>
              <a:t>arg</a:t>
            </a:r>
            <a:r>
              <a:rPr lang="en-GB" sz="1000" dirty="0" err="1">
                <a:solidFill>
                  <a:srgbClr val="000000"/>
                </a:solidFill>
                <a:latin typeface="Consolas" panose="020B0609020204030204" pitchFamily="49" charset="0"/>
              </a:rPr>
              <a:t>.value</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return</a:t>
            </a:r>
            <a:r>
              <a:rPr lang="en-GB" sz="1000" dirty="0">
                <a:solidFill>
                  <a:srgbClr val="000000"/>
                </a:solidFill>
                <a:latin typeface="Consolas" panose="020B0609020204030204" pitchFamily="49" charset="0"/>
              </a:rPr>
              <a:t> result;</a:t>
            </a:r>
          </a:p>
          <a:p>
            <a:r>
              <a:rPr lang="en-GB" sz="1000" dirty="0">
                <a:solidFill>
                  <a:srgbClr val="000000"/>
                </a:solidFill>
                <a:latin typeface="Consolas" panose="020B0609020204030204" pitchFamily="49" charset="0"/>
              </a:rPr>
              <a:t>}</a:t>
            </a:r>
          </a:p>
        </p:txBody>
      </p:sp>
      <p:sp>
        <p:nvSpPr>
          <p:cNvPr id="6" name="Slide Number Placeholder 5"/>
          <p:cNvSpPr>
            <a:spLocks noGrp="1"/>
          </p:cNvSpPr>
          <p:nvPr>
            <p:ph type="sldNum" sz="quarter" idx="12"/>
          </p:nvPr>
        </p:nvSpPr>
        <p:spPr/>
        <p:txBody>
          <a:bodyPr/>
          <a:lstStyle/>
          <a:p>
            <a:fld id="{20222C57-82CF-4D8A-8DC1-229C0B8895A7}" type="slidenum">
              <a:rPr lang="en-GB" smtClean="0"/>
              <a:t>117</a:t>
            </a:fld>
            <a:endParaRPr lang="en-GB"/>
          </a:p>
        </p:txBody>
      </p:sp>
    </p:spTree>
    <p:extLst>
      <p:ext uri="{BB962C8B-B14F-4D97-AF65-F5344CB8AC3E}">
        <p14:creationId xmlns:p14="http://schemas.microsoft.com/office/powerpoint/2010/main" val="32147915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Avoiding code duplication</a:t>
            </a:r>
          </a:p>
        </p:txBody>
      </p:sp>
      <p:sp>
        <p:nvSpPr>
          <p:cNvPr id="4" name="Content Placeholder 3"/>
          <p:cNvSpPr>
            <a:spLocks noGrp="1"/>
          </p:cNvSpPr>
          <p:nvPr>
            <p:ph idx="1"/>
          </p:nvPr>
        </p:nvSpPr>
        <p:spPr/>
        <p:txBody>
          <a:bodyPr>
            <a:noAutofit/>
          </a:bodyPr>
          <a:lstStyle/>
          <a:p>
            <a:r>
              <a:rPr lang="en-GB" sz="1800" dirty="0"/>
              <a:t>The code for all binary operators and for all unary functions is identical</a:t>
            </a:r>
          </a:p>
          <a:p>
            <a:endParaRPr lang="en-GB" sz="1800" dirty="0"/>
          </a:p>
          <a:p>
            <a:r>
              <a:rPr lang="en-GB" sz="1800" dirty="0"/>
              <a:t>Only values and derivatives are different</a:t>
            </a:r>
          </a:p>
          <a:p>
            <a:endParaRPr lang="en-GB" sz="1800" dirty="0"/>
          </a:p>
          <a:p>
            <a:r>
              <a:rPr lang="en-GB" sz="1800" dirty="0"/>
              <a:t>This is poor design:</a:t>
            </a:r>
            <a:br>
              <a:rPr lang="en-GB" sz="1800" dirty="0"/>
            </a:br>
            <a:r>
              <a:rPr lang="en-GB" sz="1800" dirty="0"/>
              <a:t>If we change something in the logic, we must consistently modify many different functions</a:t>
            </a:r>
          </a:p>
          <a:p>
            <a:endParaRPr lang="en-GB" sz="1800" dirty="0"/>
          </a:p>
          <a:p>
            <a:r>
              <a:rPr lang="en-GB" sz="1800" dirty="0"/>
              <a:t>In the professional code of chapters 10 and 15</a:t>
            </a:r>
            <a:br>
              <a:rPr lang="en-GB" sz="1800" dirty="0"/>
            </a:br>
            <a:r>
              <a:rPr lang="en-GB" sz="1800" dirty="0"/>
              <a:t>we structure code and apply “policy design” (</a:t>
            </a:r>
            <a:r>
              <a:rPr lang="en-GB" sz="1800" dirty="0" err="1"/>
              <a:t>Alexandresku</a:t>
            </a:r>
            <a:r>
              <a:rPr lang="en-GB" sz="1800" dirty="0"/>
              <a:t>, 2001) to avoid duplication without overhead</a:t>
            </a:r>
          </a:p>
          <a:p>
            <a:endParaRPr lang="en-GB" sz="1800" dirty="0"/>
          </a:p>
          <a:p>
            <a:r>
              <a:rPr lang="en-GB" sz="1800" dirty="0"/>
              <a:t>Here, we stick with duplicated code</a:t>
            </a:r>
            <a:endParaRPr lang="en-GB" sz="1400" dirty="0"/>
          </a:p>
          <a:p>
            <a:endParaRPr lang="en-GB" sz="1800" dirty="0"/>
          </a:p>
          <a:p>
            <a:pPr lvl="1"/>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118</a:t>
            </a:fld>
            <a:endParaRPr lang="en-GB"/>
          </a:p>
        </p:txBody>
      </p:sp>
    </p:spTree>
    <p:extLst>
      <p:ext uri="{BB962C8B-B14F-4D97-AF65-F5344CB8AC3E}">
        <p14:creationId xmlns:p14="http://schemas.microsoft.com/office/powerpoint/2010/main" val="40010027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Comparison operator overloading</a:t>
            </a:r>
          </a:p>
        </p:txBody>
      </p:sp>
      <p:sp>
        <p:nvSpPr>
          <p:cNvPr id="4" name="Content Placeholder 3"/>
          <p:cNvSpPr>
            <a:spLocks noGrp="1"/>
          </p:cNvSpPr>
          <p:nvPr>
            <p:ph idx="1"/>
          </p:nvPr>
        </p:nvSpPr>
        <p:spPr/>
        <p:txBody>
          <a:bodyPr>
            <a:noAutofit/>
          </a:bodyPr>
          <a:lstStyle/>
          <a:p>
            <a:r>
              <a:rPr lang="en-GB" sz="1800" dirty="0"/>
              <a:t>Our custom number must do everything a double does</a:t>
            </a:r>
          </a:p>
          <a:p>
            <a:endParaRPr lang="en-GB" sz="1800" dirty="0"/>
          </a:p>
          <a:p>
            <a:r>
              <a:rPr lang="en-GB" sz="1800" dirty="0"/>
              <a:t>In particular, we must be able to compare two Numbers</a:t>
            </a:r>
          </a:p>
          <a:p>
            <a:endParaRPr lang="en-GB" sz="1800" dirty="0"/>
          </a:p>
          <a:p>
            <a:r>
              <a:rPr lang="en-GB" sz="1800" dirty="0"/>
              <a:t>Hence, to complete our simple framework, we must also overload comparison operators:</a:t>
            </a:r>
          </a:p>
          <a:p>
            <a:pPr lvl="1"/>
            <a:endParaRPr lang="en-GB" sz="1000" dirty="0"/>
          </a:p>
        </p:txBody>
      </p:sp>
      <p:sp>
        <p:nvSpPr>
          <p:cNvPr id="8" name="Rectangle 7"/>
          <p:cNvSpPr/>
          <p:nvPr/>
        </p:nvSpPr>
        <p:spPr>
          <a:xfrm>
            <a:off x="1452800" y="3831637"/>
            <a:ext cx="6776800" cy="1015663"/>
          </a:xfrm>
          <a:prstGeom prst="rect">
            <a:avLst/>
          </a:prstGeom>
        </p:spPr>
        <p:txBody>
          <a:bodyPr wrap="square">
            <a:spAutoFit/>
          </a:bodyPr>
          <a:lstStyle/>
          <a:p>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lhs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 </a:t>
            </a:r>
            <a:r>
              <a:rPr lang="en-US" sz="1000" dirty="0" err="1">
                <a:solidFill>
                  <a:srgbClr val="808080"/>
                </a:solidFill>
                <a:latin typeface="Consolas" panose="020B0609020204030204" pitchFamily="49" charset="0"/>
              </a:rPr>
              <a:t>rhs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a:t>
            </a:r>
          </a:p>
          <a:p>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lhs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 </a:t>
            </a:r>
            <a:r>
              <a:rPr lang="en-US" sz="1000" dirty="0" err="1">
                <a:solidFill>
                  <a:srgbClr val="808080"/>
                </a:solidFill>
                <a:latin typeface="Consolas" panose="020B0609020204030204" pitchFamily="49" charset="0"/>
              </a:rPr>
              <a:t>rhs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a:t>
            </a:r>
          </a:p>
          <a:p>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operator&gt;</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lhs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&gt; </a:t>
            </a:r>
            <a:r>
              <a:rPr lang="en-US" sz="1000" dirty="0" err="1">
                <a:solidFill>
                  <a:srgbClr val="808080"/>
                </a:solidFill>
                <a:latin typeface="Consolas" panose="020B0609020204030204" pitchFamily="49" charset="0"/>
              </a:rPr>
              <a:t>rhs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a:t>
            </a:r>
          </a:p>
          <a:p>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operator&gt;=</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lhs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&gt;= </a:t>
            </a:r>
            <a:r>
              <a:rPr lang="en-US" sz="1000" dirty="0" err="1">
                <a:solidFill>
                  <a:srgbClr val="808080"/>
                </a:solidFill>
                <a:latin typeface="Consolas" panose="020B0609020204030204" pitchFamily="49" charset="0"/>
              </a:rPr>
              <a:t>rhs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a:t>
            </a:r>
          </a:p>
          <a:p>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operator&lt;</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lhs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&lt; </a:t>
            </a:r>
            <a:r>
              <a:rPr lang="en-US" sz="1000" dirty="0" err="1">
                <a:solidFill>
                  <a:srgbClr val="808080"/>
                </a:solidFill>
                <a:latin typeface="Consolas" panose="020B0609020204030204" pitchFamily="49" charset="0"/>
              </a:rPr>
              <a:t>rhs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a:t>
            </a:r>
          </a:p>
          <a:p>
            <a:r>
              <a:rPr lang="en-US" sz="1000" dirty="0">
                <a:solidFill>
                  <a:srgbClr val="0000FF"/>
                </a:solidFill>
                <a:latin typeface="Consolas" panose="020B0609020204030204" pitchFamily="49" charset="0"/>
              </a:rPr>
              <a:t>bool</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operator&lt;=</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lhs</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&amp; </a:t>
            </a:r>
            <a:r>
              <a:rPr lang="en-US" sz="1000" dirty="0" err="1">
                <a:solidFill>
                  <a:srgbClr val="808080"/>
                </a:solidFill>
                <a:latin typeface="Consolas" panose="020B0609020204030204" pitchFamily="49" charset="0"/>
              </a:rPr>
              <a:t>rhs</a:t>
            </a:r>
            <a:r>
              <a:rPr lang="en-US" sz="1000" dirty="0">
                <a:solidFill>
                  <a:srgbClr val="000000"/>
                </a:solidFill>
                <a:latin typeface="Consolas" panose="020B0609020204030204" pitchFamily="49" charset="0"/>
              </a:rPr>
              <a:t>) {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lhs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&lt;= </a:t>
            </a:r>
            <a:r>
              <a:rPr lang="en-US" sz="1000" dirty="0" err="1">
                <a:solidFill>
                  <a:srgbClr val="808080"/>
                </a:solidFill>
                <a:latin typeface="Consolas" panose="020B0609020204030204" pitchFamily="49" charset="0"/>
              </a:rPr>
              <a:t>rhs</a:t>
            </a:r>
            <a:r>
              <a:rPr lang="en-US" sz="1000" dirty="0" err="1">
                <a:solidFill>
                  <a:srgbClr val="000000"/>
                </a:solidFill>
                <a:latin typeface="Consolas" panose="020B0609020204030204" pitchFamily="49" charset="0"/>
              </a:rPr>
              <a:t>.value</a:t>
            </a:r>
            <a:r>
              <a:rPr lang="en-US" sz="1000" dirty="0">
                <a:solidFill>
                  <a:srgbClr val="000000"/>
                </a:solidFill>
                <a:latin typeface="Consolas" panose="020B0609020204030204" pitchFamily="49" charset="0"/>
              </a:rPr>
              <a:t>; }</a:t>
            </a:r>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119</a:t>
            </a:fld>
            <a:endParaRPr lang="en-GB"/>
          </a:p>
        </p:txBody>
      </p:sp>
    </p:spTree>
    <p:extLst>
      <p:ext uri="{BB962C8B-B14F-4D97-AF65-F5344CB8AC3E}">
        <p14:creationId xmlns:p14="http://schemas.microsoft.com/office/powerpoint/2010/main" val="3341188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How to achieve speed: classic avenues</a:t>
            </a:r>
            <a:endParaRPr lang="en-GB" dirty="0">
              <a:solidFill>
                <a:schemeClr val="bg1"/>
              </a:solidFill>
            </a:endParaRPr>
          </a:p>
        </p:txBody>
      </p:sp>
      <p:sp>
        <p:nvSpPr>
          <p:cNvPr id="4" name="Content Placeholder 3"/>
          <p:cNvSpPr>
            <a:spLocks noGrp="1"/>
          </p:cNvSpPr>
          <p:nvPr>
            <p:ph idx="1"/>
          </p:nvPr>
        </p:nvSpPr>
        <p:spPr>
          <a:xfrm>
            <a:off x="2346629" y="1825625"/>
            <a:ext cx="5809552" cy="4455036"/>
          </a:xfrm>
        </p:spPr>
        <p:txBody>
          <a:bodyPr>
            <a:normAutofit lnSpcReduction="10000"/>
          </a:bodyPr>
          <a:lstStyle/>
          <a:p>
            <a:pPr marL="342900" indent="-342900">
              <a:buAutoNum type="arabicPeriod"/>
            </a:pPr>
            <a:r>
              <a:rPr lang="en-GB" sz="1600" dirty="0" smtClean="0"/>
              <a:t>Improve Monte-Carlo</a:t>
            </a:r>
            <a:r>
              <a:rPr lang="en-GB" sz="1600" dirty="0"/>
              <a:t> convergence </a:t>
            </a:r>
            <a:endParaRPr lang="en-GB" sz="1600" dirty="0" smtClean="0"/>
          </a:p>
          <a:p>
            <a:pPr lvl="1"/>
            <a:r>
              <a:rPr lang="en-GB" sz="1400" dirty="0" smtClean="0"/>
              <a:t>“Better random numbers”: </a:t>
            </a:r>
            <a:r>
              <a:rPr lang="en-GB" sz="1400" dirty="0" err="1" smtClean="0"/>
              <a:t>Sobol’s</a:t>
            </a:r>
            <a:r>
              <a:rPr lang="en-GB" sz="1400" dirty="0" smtClean="0"/>
              <a:t> sequence</a:t>
            </a:r>
          </a:p>
          <a:p>
            <a:pPr lvl="1"/>
            <a:r>
              <a:rPr lang="en-GB" sz="1400" dirty="0" smtClean="0"/>
              <a:t>Control variates: </a:t>
            </a:r>
          </a:p>
          <a:p>
            <a:pPr lvl="2"/>
            <a:r>
              <a:rPr lang="en-GB" sz="1200" dirty="0" smtClean="0"/>
              <a:t>Antithetic: for every path, generate another with reflected Brownian</a:t>
            </a:r>
          </a:p>
          <a:p>
            <a:pPr lvl="2"/>
            <a:r>
              <a:rPr lang="en-GB" sz="1200" dirty="0" smtClean="0"/>
              <a:t>Model specific: adjust paths to hit discount factors, European options…</a:t>
            </a:r>
          </a:p>
          <a:p>
            <a:pPr lvl="1"/>
            <a:r>
              <a:rPr lang="en-GB" sz="1400" dirty="0" smtClean="0"/>
              <a:t>Many flavours of variance reduction techniques</a:t>
            </a:r>
            <a:br>
              <a:rPr lang="en-GB" sz="1400" dirty="0" smtClean="0"/>
            </a:br>
            <a:r>
              <a:rPr lang="en-GB" sz="1400" dirty="0" smtClean="0"/>
              <a:t>(Generally problem specific)</a:t>
            </a:r>
          </a:p>
          <a:p>
            <a:pPr lvl="1"/>
            <a:r>
              <a:rPr lang="en-GB" sz="1400" dirty="0" smtClean="0"/>
              <a:t>Well known and taught</a:t>
            </a:r>
            <a:br>
              <a:rPr lang="en-GB" sz="1400" dirty="0" smtClean="0"/>
            </a:br>
            <a:r>
              <a:rPr lang="en-GB" sz="1400" dirty="0" smtClean="0"/>
              <a:t>all explained in </a:t>
            </a:r>
            <a:r>
              <a:rPr lang="en-GB" sz="1400" dirty="0" err="1" smtClean="0"/>
              <a:t>Glasserman</a:t>
            </a:r>
            <a:r>
              <a:rPr lang="en-GB" sz="1400" dirty="0" smtClean="0"/>
              <a:t> and </a:t>
            </a:r>
            <a:r>
              <a:rPr lang="en-GB" sz="1400" dirty="0" err="1" smtClean="0"/>
              <a:t>Jaeckel’s</a:t>
            </a:r>
            <a:r>
              <a:rPr lang="en-GB" sz="1400" dirty="0" smtClean="0"/>
              <a:t> classic books</a:t>
            </a:r>
          </a:p>
          <a:p>
            <a:pPr lvl="1"/>
            <a:r>
              <a:rPr lang="en-GB" sz="1400" dirty="0" smtClean="0"/>
              <a:t>Improvement typically (sub-)linear</a:t>
            </a:r>
          </a:p>
          <a:p>
            <a:endParaRPr lang="en-GB" sz="1600" dirty="0" smtClean="0"/>
          </a:p>
          <a:p>
            <a:pPr marL="342900" indent="-342900">
              <a:buAutoNum type="arabicPeriod" startAt="2"/>
            </a:pPr>
            <a:r>
              <a:rPr lang="en-GB" sz="1600" dirty="0" smtClean="0"/>
              <a:t>Leverage modern hardware</a:t>
            </a:r>
          </a:p>
          <a:p>
            <a:pPr lvl="1"/>
            <a:r>
              <a:rPr lang="en-GB" sz="1400" dirty="0" smtClean="0"/>
              <a:t>Cache awareness</a:t>
            </a:r>
          </a:p>
          <a:p>
            <a:pPr lvl="1"/>
            <a:r>
              <a:rPr lang="en-GB" sz="1400" dirty="0" smtClean="0"/>
              <a:t>Multi-threaded programming, SIMD</a:t>
            </a:r>
          </a:p>
          <a:p>
            <a:pPr lvl="1"/>
            <a:r>
              <a:rPr lang="en-GB" sz="1400" dirty="0" smtClean="0"/>
              <a:t>GPU, TPU</a:t>
            </a:r>
          </a:p>
          <a:p>
            <a:pPr lvl="1"/>
            <a:r>
              <a:rPr lang="en-GB" sz="1400" dirty="0" smtClean="0"/>
              <a:t>Less classic, seldom taught in finance</a:t>
            </a:r>
            <a:br>
              <a:rPr lang="en-GB" sz="1400" dirty="0" smtClean="0"/>
            </a:br>
            <a:r>
              <a:rPr lang="en-GB" sz="1400" dirty="0" smtClean="0"/>
              <a:t>all explained in </a:t>
            </a:r>
            <a:r>
              <a:rPr lang="en-GB" sz="1400" dirty="0" err="1" smtClean="0"/>
              <a:t>Savine’s</a:t>
            </a:r>
            <a:r>
              <a:rPr lang="en-GB" sz="1400" dirty="0" smtClean="0"/>
              <a:t> </a:t>
            </a:r>
            <a:r>
              <a:rPr lang="en-GB" sz="1400" u="sng" dirty="0" smtClean="0"/>
              <a:t>Modern Computational Finance</a:t>
            </a:r>
            <a:r>
              <a:rPr lang="en-GB" sz="1400" dirty="0" smtClean="0"/>
              <a:t> </a:t>
            </a:r>
          </a:p>
          <a:p>
            <a:pPr lvl="1"/>
            <a:r>
              <a:rPr lang="en-GB" sz="1400" dirty="0" smtClean="0"/>
              <a:t>Yet major (linear) improvement on modern hardware</a:t>
            </a:r>
          </a:p>
          <a:p>
            <a:endParaRPr lang="en-GB" sz="1600" dirty="0"/>
          </a:p>
          <a:p>
            <a:pPr marL="0" indent="0">
              <a:buNone/>
            </a:pPr>
            <a:endParaRPr lang="en-GB" sz="1200" dirty="0" smtClean="0"/>
          </a:p>
          <a:p>
            <a:endParaRPr lang="en-GB" sz="1600" dirty="0" smtClean="0"/>
          </a:p>
          <a:p>
            <a:pPr marL="0" indent="0">
              <a:buNone/>
            </a:pPr>
            <a:endParaRPr lang="en-GB" sz="1400" dirty="0" smtClean="0"/>
          </a:p>
          <a:p>
            <a:endParaRPr lang="en-GB" sz="1400" u="sng" dirty="0" smtClean="0"/>
          </a:p>
          <a:p>
            <a:pPr marL="0" indent="0">
              <a:buNone/>
            </a:pPr>
            <a:endParaRPr lang="en-GB" sz="1400" dirty="0" smtClean="0"/>
          </a:p>
          <a:p>
            <a:endParaRPr lang="en-GB" sz="1400" dirty="0"/>
          </a:p>
          <a:p>
            <a:endParaRPr lang="en-GB" sz="1400" i="1" dirty="0"/>
          </a:p>
        </p:txBody>
      </p:sp>
      <p:sp>
        <p:nvSpPr>
          <p:cNvPr id="3" name="Slide Number Placeholder 2"/>
          <p:cNvSpPr>
            <a:spLocks noGrp="1"/>
          </p:cNvSpPr>
          <p:nvPr>
            <p:ph type="sldNum" sz="quarter" idx="12"/>
          </p:nvPr>
        </p:nvSpPr>
        <p:spPr/>
        <p:txBody>
          <a:bodyPr/>
          <a:lstStyle/>
          <a:p>
            <a:fld id="{20222C57-82CF-4D8A-8DC1-229C0B8895A7}" type="slidenum">
              <a:rPr lang="en-GB" smtClean="0"/>
              <a:t>12</a:t>
            </a:fld>
            <a:endParaRPr lang="en-GB" dirty="0"/>
          </a:p>
        </p:txBody>
      </p:sp>
      <p:sp>
        <p:nvSpPr>
          <p:cNvPr id="5" name="Left Arrow 4"/>
          <p:cNvSpPr/>
          <p:nvPr/>
        </p:nvSpPr>
        <p:spPr>
          <a:xfrm rot="16200000">
            <a:off x="-75009" y="3666026"/>
            <a:ext cx="3420496" cy="367095"/>
          </a:xfrm>
          <a:prstGeom prst="leftArrow">
            <a:avLst/>
          </a:prstGeom>
          <a:gradFill flip="none" rotWithShape="1">
            <a:gsLst>
              <a:gs pos="0">
                <a:srgbClr val="FF0000"/>
              </a:gs>
              <a:gs pos="99115">
                <a:srgbClr val="FFFF00"/>
              </a:gs>
              <a:gs pos="100000">
                <a:schemeClr val="accent1">
                  <a:lumMod val="45000"/>
                  <a:lumOff val="5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1261468" y="5613218"/>
            <a:ext cx="747539" cy="369332"/>
          </a:xfrm>
          <a:prstGeom prst="rect">
            <a:avLst/>
          </a:prstGeom>
          <a:noFill/>
        </p:spPr>
        <p:txBody>
          <a:bodyPr wrap="square" rtlCol="0">
            <a:spAutoFit/>
          </a:bodyPr>
          <a:lstStyle/>
          <a:p>
            <a:pPr algn="ctr"/>
            <a:r>
              <a:rPr lang="en-GB" dirty="0" smtClean="0"/>
              <a:t>faster</a:t>
            </a:r>
            <a:endParaRPr lang="en-GB" dirty="0"/>
          </a:p>
        </p:txBody>
      </p:sp>
      <p:pic>
        <p:nvPicPr>
          <p:cNvPr id="488450" name="Picture 2" descr="https://images-na.ssl-images-amazon.com/images/I/4197vSLQc5L._SX313_BO1,204,203,200_.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4023" y="2062591"/>
            <a:ext cx="1063352" cy="1684484"/>
          </a:xfrm>
          <a:prstGeom prst="rect">
            <a:avLst/>
          </a:prstGeom>
          <a:noFill/>
          <a:extLst>
            <a:ext uri="{909E8E84-426E-40DD-AFC4-6F175D3DCCD1}">
              <a14:hiddenFill xmlns:a14="http://schemas.microsoft.com/office/drawing/2010/main">
                <a:solidFill>
                  <a:srgbClr val="FFFFFF"/>
                </a:solidFill>
              </a14:hiddenFill>
            </a:ext>
          </a:extLst>
        </p:spPr>
      </p:pic>
      <p:pic>
        <p:nvPicPr>
          <p:cNvPr id="488452" name="Picture 4" descr="https://images-na.ssl-images-amazon.com/images/I/41Fu9GlTO3L._SX311_BO1,204,203,2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2960" y="2062592"/>
            <a:ext cx="1112328" cy="1684484"/>
          </a:xfrm>
          <a:prstGeom prst="rect">
            <a:avLst/>
          </a:prstGeom>
          <a:noFill/>
          <a:extLst>
            <a:ext uri="{909E8E84-426E-40DD-AFC4-6F175D3DCCD1}">
              <a14:hiddenFill xmlns:a14="http://schemas.microsoft.com/office/drawing/2010/main">
                <a:solidFill>
                  <a:srgbClr val="FFFFFF"/>
                </a:solidFill>
              </a14:hiddenFill>
            </a:ext>
          </a:extLst>
        </p:spPr>
      </p:pic>
      <p:pic>
        <p:nvPicPr>
          <p:cNvPr id="488454" name="Picture 6" descr="https://images-na.ssl-images-amazon.com/images/I/51Q5G9x-9XL._SX329_BO1,204,203,2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23518" y="4438691"/>
            <a:ext cx="1117363" cy="168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3428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Applying the recording framework</a:t>
            </a:r>
          </a:p>
        </p:txBody>
      </p:sp>
      <p:sp>
        <p:nvSpPr>
          <p:cNvPr id="4" name="Content Placeholder 3"/>
          <p:cNvSpPr>
            <a:spLocks noGrp="1"/>
          </p:cNvSpPr>
          <p:nvPr>
            <p:ph idx="1"/>
          </p:nvPr>
        </p:nvSpPr>
        <p:spPr/>
        <p:txBody>
          <a:bodyPr>
            <a:noAutofit/>
          </a:bodyPr>
          <a:lstStyle/>
          <a:p>
            <a:r>
              <a:rPr lang="en-GB" sz="1800" dirty="0"/>
              <a:t>Our simple recording framework is complete, see complete code in the GitHub repo, file </a:t>
            </a:r>
            <a:r>
              <a:rPr lang="en-GB" sz="1800" dirty="0" err="1"/>
              <a:t>toyCode.h</a:t>
            </a:r>
            <a:endParaRPr lang="en-GB" sz="1800" dirty="0"/>
          </a:p>
          <a:p>
            <a:endParaRPr lang="en-GB" sz="1800" dirty="0"/>
          </a:p>
          <a:p>
            <a:r>
              <a:rPr lang="en-GB" sz="1800" dirty="0"/>
              <a:t>We may use it to record calculations</a:t>
            </a:r>
          </a:p>
          <a:p>
            <a:endParaRPr lang="en-GB" sz="1800" dirty="0"/>
          </a:p>
          <a:p>
            <a:r>
              <a:rPr lang="en-GB" sz="1800" dirty="0"/>
              <a:t>Example: Black and Scholes</a:t>
            </a:r>
          </a:p>
          <a:p>
            <a:pPr lvl="1"/>
            <a:endParaRPr lang="en-GB" sz="1000" dirty="0"/>
          </a:p>
        </p:txBody>
      </p:sp>
      <p:sp>
        <p:nvSpPr>
          <p:cNvPr id="8" name="Rectangle 7"/>
          <p:cNvSpPr/>
          <p:nvPr/>
        </p:nvSpPr>
        <p:spPr>
          <a:xfrm>
            <a:off x="1452799" y="3798265"/>
            <a:ext cx="8999393" cy="1631216"/>
          </a:xfrm>
          <a:prstGeom prst="rect">
            <a:avLst/>
          </a:prstGeom>
        </p:spPr>
        <p:txBody>
          <a:bodyPr wrap="square">
            <a:spAutoFit/>
          </a:bodyPr>
          <a:lstStyle/>
          <a:p>
            <a:r>
              <a:rPr lang="en-GB" sz="1000" dirty="0">
                <a:solidFill>
                  <a:srgbClr val="0000FF"/>
                </a:solidFill>
                <a:latin typeface="Consolas" panose="020B0609020204030204" pitchFamily="49" charset="0"/>
              </a:rPr>
              <a:t>inline</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blackScholes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input layer 0</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spot</a:t>
            </a:r>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rate</a:t>
            </a:r>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yield</a:t>
            </a:r>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a:t>
            </a:r>
            <a:r>
              <a:rPr lang="en-GB" sz="1000" dirty="0" err="1">
                <a:solidFill>
                  <a:srgbClr val="808080"/>
                </a:solidFill>
                <a:latin typeface="Consolas" panose="020B0609020204030204" pitchFamily="49" charset="0"/>
              </a:rPr>
              <a:t>vol</a:t>
            </a:r>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strike</a:t>
            </a:r>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mat</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8000"/>
                </a:solidFill>
                <a:latin typeface="Consolas" panose="020B0609020204030204" pitchFamily="49" charset="0"/>
              </a:rPr>
              <a:t>/* layer 1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df</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exp</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rate</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mat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fwd</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spot</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exp</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rate</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yield</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mat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std</a:t>
            </a:r>
            <a:r>
              <a:rPr lang="en-US" sz="1000" dirty="0">
                <a:solidFill>
                  <a:srgbClr val="000000"/>
                </a:solidFill>
                <a:latin typeface="Consolas" panose="020B0609020204030204" pitchFamily="49" charset="0"/>
              </a:rPr>
              <a:t> = </a:t>
            </a:r>
            <a:r>
              <a:rPr lang="en-US" sz="1000" dirty="0" err="1">
                <a:solidFill>
                  <a:srgbClr val="808080"/>
                </a:solidFill>
                <a:latin typeface="Consolas" panose="020B0609020204030204" pitchFamily="49" charset="0"/>
              </a:rPr>
              <a:t>vol</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sqrt</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mat</a:t>
            </a:r>
            <a:r>
              <a:rPr lang="en-US" sz="1000" dirty="0">
                <a:solidFill>
                  <a:srgbClr val="000000"/>
                </a:solidFill>
                <a:latin typeface="Consolas" panose="020B0609020204030204" pitchFamily="49" charset="0"/>
              </a:rPr>
              <a:t>);</a:t>
            </a:r>
          </a:p>
          <a:p>
            <a:r>
              <a:rPr lang="en-US" sz="1000" dirty="0">
                <a:solidFill>
                  <a:srgbClr val="008000"/>
                </a:solidFill>
                <a:latin typeface="Consolas" panose="020B0609020204030204" pitchFamily="49" charset="0"/>
              </a:rPr>
              <a:t>/* layer 2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d = log(</a:t>
            </a:r>
            <a:r>
              <a:rPr lang="en-US" sz="1000" dirty="0" err="1">
                <a:solidFill>
                  <a:srgbClr val="000000"/>
                </a:solidFill>
                <a:latin typeface="Consolas" panose="020B0609020204030204" pitchFamily="49" charset="0"/>
              </a:rPr>
              <a:t>fwd</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std</a:t>
            </a:r>
            <a:r>
              <a:rPr lang="en-US" sz="1000" dirty="0">
                <a:solidFill>
                  <a:srgbClr val="000000"/>
                </a:solidFill>
                <a:latin typeface="Consolas" panose="020B0609020204030204" pitchFamily="49" charset="0"/>
              </a:rPr>
              <a:t>;</a:t>
            </a:r>
          </a:p>
          <a:p>
            <a:r>
              <a:rPr lang="en-US" sz="1000" dirty="0">
                <a:solidFill>
                  <a:srgbClr val="008000"/>
                </a:solidFill>
                <a:latin typeface="Consolas" panose="020B0609020204030204" pitchFamily="49" charset="0"/>
              </a:rPr>
              <a:t>/* layer 3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d1 = d + 0.5 * </a:t>
            </a:r>
            <a:r>
              <a:rPr lang="en-US" sz="1000" dirty="0" err="1">
                <a:solidFill>
                  <a:srgbClr val="000000"/>
                </a:solidFill>
                <a:latin typeface="Consolas" panose="020B0609020204030204" pitchFamily="49" charset="0"/>
              </a:rPr>
              <a:t>std</a:t>
            </a:r>
            <a:r>
              <a:rPr lang="en-US" sz="1000" dirty="0">
                <a:solidFill>
                  <a:srgbClr val="000000"/>
                </a:solidFill>
                <a:latin typeface="Consolas" panose="020B0609020204030204" pitchFamily="49" charset="0"/>
              </a:rPr>
              <a:t>, d2 = d - 0.5 * </a:t>
            </a:r>
            <a:r>
              <a:rPr lang="en-US" sz="1000" dirty="0" err="1">
                <a:solidFill>
                  <a:srgbClr val="000000"/>
                </a:solidFill>
                <a:latin typeface="Consolas" panose="020B0609020204030204" pitchFamily="49" charset="0"/>
              </a:rPr>
              <a:t>std</a:t>
            </a:r>
            <a:r>
              <a:rPr lang="en-US" sz="1000" dirty="0">
                <a:solidFill>
                  <a:srgbClr val="000000"/>
                </a:solidFill>
                <a:latin typeface="Consolas" panose="020B0609020204030204" pitchFamily="49" charset="0"/>
              </a:rPr>
              <a:t>;</a:t>
            </a:r>
          </a:p>
          <a:p>
            <a:r>
              <a:rPr lang="en-GB" sz="1000" dirty="0">
                <a:solidFill>
                  <a:srgbClr val="008000"/>
                </a:solidFill>
                <a:latin typeface="Consolas" panose="020B0609020204030204" pitchFamily="49" charset="0"/>
              </a:rPr>
              <a:t>/* layer 4 */</a:t>
            </a:r>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 p1 = </a:t>
            </a:r>
            <a:r>
              <a:rPr lang="en-GB" sz="1000" dirty="0" err="1">
                <a:solidFill>
                  <a:srgbClr val="000000"/>
                </a:solidFill>
                <a:latin typeface="Consolas" panose="020B0609020204030204" pitchFamily="49" charset="0"/>
              </a:rPr>
              <a:t>normalCdf</a:t>
            </a:r>
            <a:r>
              <a:rPr lang="en-GB" sz="1000" dirty="0">
                <a:solidFill>
                  <a:srgbClr val="000000"/>
                </a:solidFill>
                <a:latin typeface="Consolas" panose="020B0609020204030204" pitchFamily="49" charset="0"/>
              </a:rPr>
              <a:t>(d1), p2 = </a:t>
            </a:r>
            <a:r>
              <a:rPr lang="en-GB" sz="1000" dirty="0" err="1">
                <a:solidFill>
                  <a:srgbClr val="000000"/>
                </a:solidFill>
                <a:latin typeface="Consolas" panose="020B0609020204030204" pitchFamily="49" charset="0"/>
              </a:rPr>
              <a:t>normalCdf</a:t>
            </a:r>
            <a:r>
              <a:rPr lang="en-GB" sz="1000" dirty="0">
                <a:solidFill>
                  <a:srgbClr val="000000"/>
                </a:solidFill>
                <a:latin typeface="Consolas" panose="020B0609020204030204" pitchFamily="49" charset="0"/>
              </a:rPr>
              <a:t>(d2);</a:t>
            </a:r>
          </a:p>
          <a:p>
            <a:r>
              <a:rPr lang="en-US" sz="1000" dirty="0">
                <a:solidFill>
                  <a:srgbClr val="008000"/>
                </a:solidFill>
                <a:latin typeface="Consolas" panose="020B0609020204030204" pitchFamily="49" charset="0"/>
              </a:rPr>
              <a:t>/* output layer 5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df</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fwd</a:t>
            </a:r>
            <a:r>
              <a:rPr lang="en-US" sz="1000" dirty="0">
                <a:solidFill>
                  <a:srgbClr val="000000"/>
                </a:solidFill>
                <a:latin typeface="Consolas" panose="020B0609020204030204" pitchFamily="49" charset="0"/>
              </a:rPr>
              <a:t> * p1 -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 p2);</a:t>
            </a:r>
          </a:p>
          <a:p>
            <a:r>
              <a:rPr lang="en-GB" sz="1000" dirty="0">
                <a:solidFill>
                  <a:srgbClr val="000000"/>
                </a:solidFill>
                <a:latin typeface="Consolas" panose="020B0609020204030204" pitchFamily="49" charset="0"/>
              </a:rPr>
              <a:t>}</a:t>
            </a:r>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120</a:t>
            </a:fld>
            <a:endParaRPr lang="en-GB"/>
          </a:p>
        </p:txBody>
      </p:sp>
    </p:spTree>
    <p:extLst>
      <p:ext uri="{BB962C8B-B14F-4D97-AF65-F5344CB8AC3E}">
        <p14:creationId xmlns:p14="http://schemas.microsoft.com/office/powerpoint/2010/main" val="33490948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Instrumenting computation code</a:t>
            </a:r>
          </a:p>
        </p:txBody>
      </p:sp>
      <p:sp>
        <p:nvSpPr>
          <p:cNvPr id="4" name="Content Placeholder 3"/>
          <p:cNvSpPr>
            <a:spLocks noGrp="1"/>
          </p:cNvSpPr>
          <p:nvPr>
            <p:ph idx="1"/>
          </p:nvPr>
        </p:nvSpPr>
        <p:spPr/>
        <p:txBody>
          <a:bodyPr>
            <a:noAutofit/>
          </a:bodyPr>
          <a:lstStyle/>
          <a:p>
            <a:r>
              <a:rPr lang="en-GB" sz="1800" dirty="0"/>
              <a:t>To record a Black &amp; Scholes calculation, we must call it with our number type</a:t>
            </a:r>
          </a:p>
          <a:p>
            <a:endParaRPr lang="en-GB" sz="1800" dirty="0"/>
          </a:p>
          <a:p>
            <a:r>
              <a:rPr lang="en-GB" sz="1800" dirty="0"/>
              <a:t>This is called </a:t>
            </a:r>
            <a:r>
              <a:rPr lang="en-GB" sz="1800" i="1" dirty="0"/>
              <a:t>instrumentation</a:t>
            </a:r>
          </a:p>
          <a:p>
            <a:endParaRPr lang="en-GB" sz="1800" dirty="0"/>
          </a:p>
          <a:p>
            <a:r>
              <a:rPr lang="en-GB" sz="1800" dirty="0"/>
              <a:t>We can replace all doubles by Numbers:</a:t>
            </a:r>
          </a:p>
          <a:p>
            <a:endParaRPr lang="en-GB" sz="1800" dirty="0"/>
          </a:p>
          <a:p>
            <a:endParaRPr lang="en-GB" sz="1800" dirty="0"/>
          </a:p>
          <a:p>
            <a:endParaRPr lang="en-GB" sz="1800" dirty="0"/>
          </a:p>
          <a:p>
            <a:pPr marL="0" indent="0">
              <a:buNone/>
            </a:pPr>
            <a:endParaRPr lang="en-GB" sz="1800" dirty="0"/>
          </a:p>
        </p:txBody>
      </p:sp>
      <p:sp>
        <p:nvSpPr>
          <p:cNvPr id="8" name="Rectangle 7"/>
          <p:cNvSpPr/>
          <p:nvPr/>
        </p:nvSpPr>
        <p:spPr>
          <a:xfrm>
            <a:off x="1452799" y="3838308"/>
            <a:ext cx="8999393" cy="1631216"/>
          </a:xfrm>
          <a:prstGeom prst="rect">
            <a:avLst/>
          </a:prstGeom>
        </p:spPr>
        <p:txBody>
          <a:bodyPr wrap="square">
            <a:spAutoFit/>
          </a:bodyPr>
          <a:lstStyle/>
          <a:p>
            <a:r>
              <a:rPr lang="en-GB" sz="1000" dirty="0">
                <a:solidFill>
                  <a:srgbClr val="0000FF"/>
                </a:solidFill>
                <a:latin typeface="Consolas" panose="020B0609020204030204" pitchFamily="49" charset="0"/>
              </a:rPr>
              <a:t>inline</a:t>
            </a:r>
            <a:r>
              <a:rPr lang="en-GB" sz="1000" dirty="0">
                <a:solidFill>
                  <a:srgbClr val="000000"/>
                </a:solidFill>
                <a:latin typeface="Consolas" panose="020B0609020204030204" pitchFamily="49" charset="0"/>
              </a:rPr>
              <a:t> Number </a:t>
            </a:r>
            <a:r>
              <a:rPr lang="en-GB" sz="1000" dirty="0" err="1">
                <a:solidFill>
                  <a:srgbClr val="000000"/>
                </a:solidFill>
                <a:latin typeface="Consolas" panose="020B0609020204030204" pitchFamily="49" charset="0"/>
              </a:rPr>
              <a:t>blackScholes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input layer 0</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Number </a:t>
            </a:r>
            <a:r>
              <a:rPr lang="en-US" sz="1000" dirty="0">
                <a:solidFill>
                  <a:srgbClr val="808080"/>
                </a:solidFill>
                <a:latin typeface="Consolas" panose="020B0609020204030204" pitchFamily="49" charset="0"/>
              </a:rPr>
              <a:t>spot</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Number </a:t>
            </a:r>
            <a:r>
              <a:rPr lang="en-US" sz="1000" dirty="0">
                <a:solidFill>
                  <a:srgbClr val="808080"/>
                </a:solidFill>
                <a:latin typeface="Consolas" panose="020B0609020204030204" pitchFamily="49" charset="0"/>
              </a:rPr>
              <a:t>rate</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Number </a:t>
            </a:r>
            <a:r>
              <a:rPr lang="en-US" sz="1000" dirty="0">
                <a:solidFill>
                  <a:srgbClr val="808080"/>
                </a:solidFill>
                <a:latin typeface="Consolas" panose="020B0609020204030204" pitchFamily="49" charset="0"/>
              </a:rPr>
              <a:t>yield</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Number </a:t>
            </a:r>
            <a:r>
              <a:rPr lang="en-US" sz="1000" dirty="0" err="1">
                <a:solidFill>
                  <a:srgbClr val="808080"/>
                </a:solidFill>
                <a:latin typeface="Consolas" panose="020B0609020204030204" pitchFamily="49" charset="0"/>
              </a:rPr>
              <a:t>vol</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Number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Number </a:t>
            </a:r>
            <a:r>
              <a:rPr lang="en-US" sz="1000" dirty="0">
                <a:solidFill>
                  <a:srgbClr val="808080"/>
                </a:solidFill>
                <a:latin typeface="Consolas" panose="020B0609020204030204" pitchFamily="49" charset="0"/>
              </a:rPr>
              <a:t>mat</a:t>
            </a:r>
            <a:r>
              <a:rPr lang="en-US"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US" sz="1000" dirty="0">
                <a:solidFill>
                  <a:srgbClr val="008000"/>
                </a:solidFill>
                <a:latin typeface="Consolas" panose="020B0609020204030204" pitchFamily="49" charset="0"/>
              </a:rPr>
              <a:t>/* layer 1 */</a:t>
            </a:r>
            <a:r>
              <a:rPr lang="en-US" sz="1000" dirty="0">
                <a:solidFill>
                  <a:srgbClr val="000000"/>
                </a:solidFill>
                <a:latin typeface="Consolas" panose="020B0609020204030204" pitchFamily="49" charset="0"/>
              </a:rPr>
              <a:t>        Number </a:t>
            </a:r>
            <a:r>
              <a:rPr lang="en-US" sz="1000" dirty="0" err="1">
                <a:solidFill>
                  <a:srgbClr val="000000"/>
                </a:solidFill>
                <a:latin typeface="Consolas" panose="020B0609020204030204" pitchFamily="49" charset="0"/>
              </a:rPr>
              <a:t>df</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exp</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rate</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mat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fwd</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spot</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exp</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rate</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yield</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mat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std</a:t>
            </a:r>
            <a:r>
              <a:rPr lang="en-US" sz="1000" dirty="0">
                <a:solidFill>
                  <a:srgbClr val="000000"/>
                </a:solidFill>
                <a:latin typeface="Consolas" panose="020B0609020204030204" pitchFamily="49" charset="0"/>
              </a:rPr>
              <a:t> = </a:t>
            </a:r>
            <a:r>
              <a:rPr lang="en-US" sz="1000" dirty="0" err="1">
                <a:solidFill>
                  <a:srgbClr val="808080"/>
                </a:solidFill>
                <a:latin typeface="Consolas" panose="020B0609020204030204" pitchFamily="49" charset="0"/>
              </a:rPr>
              <a:t>vol</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sqrt</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mat</a:t>
            </a:r>
            <a:r>
              <a:rPr lang="en-US" sz="1000" dirty="0">
                <a:solidFill>
                  <a:srgbClr val="000000"/>
                </a:solidFill>
                <a:latin typeface="Consolas" panose="020B0609020204030204" pitchFamily="49" charset="0"/>
              </a:rPr>
              <a:t>);</a:t>
            </a:r>
          </a:p>
          <a:p>
            <a:r>
              <a:rPr lang="en-GB" sz="1000" dirty="0">
                <a:solidFill>
                  <a:srgbClr val="008000"/>
                </a:solidFill>
                <a:latin typeface="Consolas" panose="020B0609020204030204" pitchFamily="49" charset="0"/>
              </a:rPr>
              <a:t>/* layer 2 */</a:t>
            </a:r>
            <a:r>
              <a:rPr lang="en-GB" sz="1000" dirty="0">
                <a:solidFill>
                  <a:srgbClr val="000000"/>
                </a:solidFill>
                <a:latin typeface="Consolas" panose="020B0609020204030204" pitchFamily="49" charset="0"/>
              </a:rPr>
              <a:t>        Number d = log(</a:t>
            </a:r>
            <a:r>
              <a:rPr lang="en-GB" sz="1000" dirty="0" err="1">
                <a:solidFill>
                  <a:srgbClr val="000000"/>
                </a:solidFill>
                <a:latin typeface="Consolas" panose="020B0609020204030204" pitchFamily="49" charset="0"/>
              </a:rPr>
              <a:t>fwd</a:t>
            </a:r>
            <a:r>
              <a:rPr lang="en-GB" sz="1000" dirty="0">
                <a:solidFill>
                  <a:srgbClr val="000000"/>
                </a:solidFill>
                <a:latin typeface="Consolas" panose="020B0609020204030204" pitchFamily="49" charset="0"/>
              </a:rPr>
              <a:t> / </a:t>
            </a:r>
            <a:r>
              <a:rPr lang="en-GB" sz="1000" dirty="0">
                <a:solidFill>
                  <a:srgbClr val="808080"/>
                </a:solidFill>
                <a:latin typeface="Consolas" panose="020B0609020204030204" pitchFamily="49" charset="0"/>
              </a:rPr>
              <a:t>strike</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std</a:t>
            </a:r>
            <a:r>
              <a:rPr lang="en-GB" sz="1000" dirty="0">
                <a:solidFill>
                  <a:srgbClr val="000000"/>
                </a:solidFill>
                <a:latin typeface="Consolas" panose="020B0609020204030204" pitchFamily="49" charset="0"/>
              </a:rPr>
              <a:t>;</a:t>
            </a:r>
          </a:p>
          <a:p>
            <a:r>
              <a:rPr lang="en-US" sz="1000" dirty="0">
                <a:solidFill>
                  <a:srgbClr val="008000"/>
                </a:solidFill>
                <a:latin typeface="Consolas" panose="020B0609020204030204" pitchFamily="49" charset="0"/>
              </a:rPr>
              <a:t>/* layer 3 */</a:t>
            </a:r>
            <a:r>
              <a:rPr lang="en-US" sz="1000" dirty="0">
                <a:solidFill>
                  <a:srgbClr val="000000"/>
                </a:solidFill>
                <a:latin typeface="Consolas" panose="020B0609020204030204" pitchFamily="49" charset="0"/>
              </a:rPr>
              <a:t>        Number d1 = d + 0.5 * </a:t>
            </a:r>
            <a:r>
              <a:rPr lang="en-US" sz="1000" dirty="0" err="1">
                <a:solidFill>
                  <a:srgbClr val="000000"/>
                </a:solidFill>
                <a:latin typeface="Consolas" panose="020B0609020204030204" pitchFamily="49" charset="0"/>
              </a:rPr>
              <a:t>std</a:t>
            </a:r>
            <a:r>
              <a:rPr lang="en-US" sz="1000" dirty="0">
                <a:solidFill>
                  <a:srgbClr val="000000"/>
                </a:solidFill>
                <a:latin typeface="Consolas" panose="020B0609020204030204" pitchFamily="49" charset="0"/>
              </a:rPr>
              <a:t>, d2 = d - 0.5 * </a:t>
            </a:r>
            <a:r>
              <a:rPr lang="en-US" sz="1000" dirty="0" err="1">
                <a:solidFill>
                  <a:srgbClr val="000000"/>
                </a:solidFill>
                <a:latin typeface="Consolas" panose="020B0609020204030204" pitchFamily="49" charset="0"/>
              </a:rPr>
              <a:t>std</a:t>
            </a:r>
            <a:r>
              <a:rPr lang="en-US" sz="1000" dirty="0">
                <a:solidFill>
                  <a:srgbClr val="000000"/>
                </a:solidFill>
                <a:latin typeface="Consolas" panose="020B0609020204030204" pitchFamily="49" charset="0"/>
              </a:rPr>
              <a:t>;</a:t>
            </a:r>
          </a:p>
          <a:p>
            <a:r>
              <a:rPr lang="en-US" sz="1000" dirty="0">
                <a:solidFill>
                  <a:srgbClr val="008000"/>
                </a:solidFill>
                <a:latin typeface="Consolas" panose="020B0609020204030204" pitchFamily="49" charset="0"/>
              </a:rPr>
              <a:t>/* layer 4 */</a:t>
            </a:r>
            <a:r>
              <a:rPr lang="en-US" sz="1000" dirty="0">
                <a:solidFill>
                  <a:srgbClr val="000000"/>
                </a:solidFill>
                <a:latin typeface="Consolas" panose="020B0609020204030204" pitchFamily="49" charset="0"/>
              </a:rPr>
              <a:t>        Number p1 = </a:t>
            </a:r>
            <a:r>
              <a:rPr lang="en-US" sz="1000" dirty="0" err="1">
                <a:solidFill>
                  <a:srgbClr val="000000"/>
                </a:solidFill>
                <a:latin typeface="Consolas" panose="020B0609020204030204" pitchFamily="49" charset="0"/>
              </a:rPr>
              <a:t>normalCdf</a:t>
            </a:r>
            <a:r>
              <a:rPr lang="en-US" sz="1000" dirty="0">
                <a:solidFill>
                  <a:srgbClr val="000000"/>
                </a:solidFill>
                <a:latin typeface="Consolas" panose="020B0609020204030204" pitchFamily="49" charset="0"/>
              </a:rPr>
              <a:t>(d1), p2 = </a:t>
            </a:r>
            <a:r>
              <a:rPr lang="en-US" sz="1000" dirty="0" err="1">
                <a:solidFill>
                  <a:srgbClr val="000000"/>
                </a:solidFill>
                <a:latin typeface="Consolas" panose="020B0609020204030204" pitchFamily="49" charset="0"/>
              </a:rPr>
              <a:t>normalCdf</a:t>
            </a:r>
            <a:r>
              <a:rPr lang="en-US" sz="1000" dirty="0">
                <a:solidFill>
                  <a:srgbClr val="000000"/>
                </a:solidFill>
                <a:latin typeface="Consolas" panose="020B0609020204030204" pitchFamily="49" charset="0"/>
              </a:rPr>
              <a:t>(d2);</a:t>
            </a:r>
          </a:p>
          <a:p>
            <a:r>
              <a:rPr lang="en-US" sz="1000" dirty="0">
                <a:solidFill>
                  <a:srgbClr val="008000"/>
                </a:solidFill>
                <a:latin typeface="Consolas" panose="020B0609020204030204" pitchFamily="49" charset="0"/>
              </a:rPr>
              <a:t>/* output layer 5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df</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fwd</a:t>
            </a:r>
            <a:r>
              <a:rPr lang="en-US" sz="1000" dirty="0">
                <a:solidFill>
                  <a:srgbClr val="000000"/>
                </a:solidFill>
                <a:latin typeface="Consolas" panose="020B0609020204030204" pitchFamily="49" charset="0"/>
              </a:rPr>
              <a:t> * p1 -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 p2);</a:t>
            </a:r>
          </a:p>
          <a:p>
            <a:r>
              <a:rPr lang="en-GB" sz="1000" dirty="0">
                <a:solidFill>
                  <a:srgbClr val="000000"/>
                </a:solidFill>
                <a:latin typeface="Consolas" panose="020B0609020204030204" pitchFamily="49" charset="0"/>
              </a:rPr>
              <a:t>}</a:t>
            </a:r>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121</a:t>
            </a:fld>
            <a:endParaRPr lang="en-GB"/>
          </a:p>
        </p:txBody>
      </p:sp>
    </p:spTree>
    <p:extLst>
      <p:ext uri="{BB962C8B-B14F-4D97-AF65-F5344CB8AC3E}">
        <p14:creationId xmlns:p14="http://schemas.microsoft.com/office/powerpoint/2010/main" val="27823409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Instrumenting computation code</a:t>
            </a:r>
          </a:p>
        </p:txBody>
      </p:sp>
      <p:sp>
        <p:nvSpPr>
          <p:cNvPr id="4" name="Content Placeholder 3"/>
          <p:cNvSpPr>
            <a:spLocks noGrp="1"/>
          </p:cNvSpPr>
          <p:nvPr>
            <p:ph idx="1"/>
          </p:nvPr>
        </p:nvSpPr>
        <p:spPr/>
        <p:txBody>
          <a:bodyPr>
            <a:noAutofit/>
          </a:bodyPr>
          <a:lstStyle/>
          <a:p>
            <a:r>
              <a:rPr lang="en-GB" sz="1800" dirty="0"/>
              <a:t>Better solution: template code on number representation type</a:t>
            </a:r>
            <a:br>
              <a:rPr lang="en-GB" sz="1800" dirty="0"/>
            </a:br>
            <a:endParaRPr lang="en-GB" sz="1800" dirty="0"/>
          </a:p>
          <a:p>
            <a:endParaRPr lang="en-GB" sz="1800" dirty="0"/>
          </a:p>
          <a:p>
            <a:endParaRPr lang="en-GB" sz="1800" dirty="0"/>
          </a:p>
          <a:p>
            <a:endParaRPr lang="en-GB" sz="1800" dirty="0"/>
          </a:p>
          <a:p>
            <a:endParaRPr lang="en-GB" sz="1800" dirty="0"/>
          </a:p>
          <a:p>
            <a:r>
              <a:rPr lang="en-GB" sz="1800" dirty="0"/>
              <a:t>Best practice: produce templated code in the first place</a:t>
            </a:r>
          </a:p>
          <a:p>
            <a:endParaRPr lang="en-GB" sz="1800" dirty="0"/>
          </a:p>
          <a:p>
            <a:r>
              <a:rPr lang="en-GB" sz="1800" dirty="0"/>
              <a:t>To evaluate only, call with doubles as arguments</a:t>
            </a:r>
          </a:p>
          <a:p>
            <a:endParaRPr lang="en-GB" sz="1800" dirty="0"/>
          </a:p>
          <a:p>
            <a:r>
              <a:rPr lang="en-GB" sz="1800" dirty="0"/>
              <a:t>To evaluate and record code, call with Numbers as arguments</a:t>
            </a:r>
          </a:p>
        </p:txBody>
      </p:sp>
      <p:sp>
        <p:nvSpPr>
          <p:cNvPr id="6" name="Rectangle 5"/>
          <p:cNvSpPr/>
          <p:nvPr/>
        </p:nvSpPr>
        <p:spPr>
          <a:xfrm>
            <a:off x="1426101" y="2176562"/>
            <a:ext cx="8999393" cy="1631216"/>
          </a:xfrm>
          <a:prstGeom prst="rect">
            <a:avLst/>
          </a:prstGeom>
        </p:spPr>
        <p:txBody>
          <a:bodyPr wrap="square">
            <a:spAutoFit/>
          </a:bodyPr>
          <a:lstStyle/>
          <a:p>
            <a:r>
              <a:rPr lang="en-GB" sz="1000" dirty="0">
                <a:solidFill>
                  <a:srgbClr val="0000FF"/>
                </a:solidFill>
                <a:latin typeface="Consolas" panose="020B0609020204030204" pitchFamily="49" charset="0"/>
              </a:rPr>
              <a:t>template</a:t>
            </a:r>
            <a:r>
              <a:rPr lang="en-GB" sz="1000" dirty="0">
                <a:solidFill>
                  <a:srgbClr val="000000"/>
                </a:solidFill>
                <a:latin typeface="Consolas" panose="020B0609020204030204" pitchFamily="49" charset="0"/>
              </a:rPr>
              <a:t> &lt;</a:t>
            </a:r>
            <a:r>
              <a:rPr lang="en-GB" sz="1000" dirty="0">
                <a:solidFill>
                  <a:srgbClr val="0000FF"/>
                </a:solidFill>
                <a:latin typeface="Consolas" panose="020B0609020204030204" pitchFamily="49" charset="0"/>
              </a:rPr>
              <a:t>class</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&gt; </a:t>
            </a:r>
            <a:r>
              <a:rPr lang="en-GB" sz="1000" dirty="0">
                <a:solidFill>
                  <a:srgbClr val="0000FF"/>
                </a:solidFill>
                <a:latin typeface="Consolas" panose="020B0609020204030204" pitchFamily="49" charset="0"/>
              </a:rPr>
              <a:t>inline</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blackScholes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input layer 0</a:t>
            </a:r>
            <a:endParaRPr lang="en-GB" sz="1000" dirty="0">
              <a:solidFill>
                <a:srgbClr val="000000"/>
              </a:solidFill>
              <a:latin typeface="Consolas" panose="020B0609020204030204" pitchFamily="49" charset="0"/>
            </a:endParaRPr>
          </a:p>
          <a:p>
            <a:r>
              <a:rPr lang="fr-FR" sz="1000" dirty="0">
                <a:solidFill>
                  <a:srgbClr val="000000"/>
                </a:solidFill>
                <a:latin typeface="Consolas" panose="020B0609020204030204" pitchFamily="49" charset="0"/>
              </a:rPr>
              <a:t>    </a:t>
            </a:r>
            <a:r>
              <a:rPr lang="fr-FR" sz="1000" dirty="0" err="1">
                <a:solidFill>
                  <a:srgbClr val="0000FF"/>
                </a:solidFill>
                <a:latin typeface="Consolas" panose="020B0609020204030204" pitchFamily="49" charset="0"/>
              </a:rPr>
              <a:t>const</a:t>
            </a:r>
            <a:r>
              <a:rPr lang="fr-FR" sz="1000" dirty="0">
                <a:solidFill>
                  <a:srgbClr val="000000"/>
                </a:solidFill>
                <a:latin typeface="Consolas" panose="020B0609020204030204" pitchFamily="49" charset="0"/>
              </a:rPr>
              <a:t> </a:t>
            </a:r>
            <a:r>
              <a:rPr lang="fr-FR" sz="1000" dirty="0">
                <a:solidFill>
                  <a:srgbClr val="2B91AF"/>
                </a:solidFill>
                <a:latin typeface="Consolas" panose="020B0609020204030204" pitchFamily="49" charset="0"/>
              </a:rPr>
              <a:t>T</a:t>
            </a:r>
            <a:r>
              <a:rPr lang="fr-FR" sz="1000" dirty="0">
                <a:solidFill>
                  <a:srgbClr val="000000"/>
                </a:solidFill>
                <a:latin typeface="Consolas" panose="020B0609020204030204" pitchFamily="49" charset="0"/>
              </a:rPr>
              <a:t> </a:t>
            </a:r>
            <a:r>
              <a:rPr lang="fr-FR" sz="1000" dirty="0">
                <a:solidFill>
                  <a:srgbClr val="808080"/>
                </a:solidFill>
                <a:latin typeface="Consolas" panose="020B0609020204030204" pitchFamily="49" charset="0"/>
              </a:rPr>
              <a:t>spot</a:t>
            </a:r>
            <a:r>
              <a:rPr lang="fr-FR" sz="1000" dirty="0">
                <a:solidFill>
                  <a:srgbClr val="000000"/>
                </a:solidFill>
                <a:latin typeface="Consolas" panose="020B0609020204030204" pitchFamily="49" charset="0"/>
              </a:rPr>
              <a:t>, </a:t>
            </a:r>
            <a:r>
              <a:rPr lang="fr-FR" sz="1000" dirty="0" err="1">
                <a:solidFill>
                  <a:srgbClr val="0000FF"/>
                </a:solidFill>
                <a:latin typeface="Consolas" panose="020B0609020204030204" pitchFamily="49" charset="0"/>
              </a:rPr>
              <a:t>const</a:t>
            </a:r>
            <a:r>
              <a:rPr lang="fr-FR" sz="1000" dirty="0">
                <a:solidFill>
                  <a:srgbClr val="000000"/>
                </a:solidFill>
                <a:latin typeface="Consolas" panose="020B0609020204030204" pitchFamily="49" charset="0"/>
              </a:rPr>
              <a:t> </a:t>
            </a:r>
            <a:r>
              <a:rPr lang="fr-FR" sz="1000" dirty="0">
                <a:solidFill>
                  <a:srgbClr val="2B91AF"/>
                </a:solidFill>
                <a:latin typeface="Consolas" panose="020B0609020204030204" pitchFamily="49" charset="0"/>
              </a:rPr>
              <a:t>T</a:t>
            </a:r>
            <a:r>
              <a:rPr lang="fr-FR" sz="1000" dirty="0">
                <a:solidFill>
                  <a:srgbClr val="000000"/>
                </a:solidFill>
                <a:latin typeface="Consolas" panose="020B0609020204030204" pitchFamily="49" charset="0"/>
              </a:rPr>
              <a:t> </a:t>
            </a:r>
            <a:r>
              <a:rPr lang="fr-FR" sz="1000" dirty="0">
                <a:solidFill>
                  <a:srgbClr val="808080"/>
                </a:solidFill>
                <a:latin typeface="Consolas" panose="020B0609020204030204" pitchFamily="49" charset="0"/>
              </a:rPr>
              <a:t>rate</a:t>
            </a:r>
            <a:r>
              <a:rPr lang="fr-FR" sz="1000" dirty="0">
                <a:solidFill>
                  <a:srgbClr val="000000"/>
                </a:solidFill>
                <a:latin typeface="Consolas" panose="020B0609020204030204" pitchFamily="49" charset="0"/>
              </a:rPr>
              <a:t>, </a:t>
            </a:r>
            <a:r>
              <a:rPr lang="fr-FR" sz="1000" dirty="0" err="1">
                <a:solidFill>
                  <a:srgbClr val="0000FF"/>
                </a:solidFill>
                <a:latin typeface="Consolas" panose="020B0609020204030204" pitchFamily="49" charset="0"/>
              </a:rPr>
              <a:t>const</a:t>
            </a:r>
            <a:r>
              <a:rPr lang="fr-FR" sz="1000" dirty="0">
                <a:solidFill>
                  <a:srgbClr val="000000"/>
                </a:solidFill>
                <a:latin typeface="Consolas" panose="020B0609020204030204" pitchFamily="49" charset="0"/>
              </a:rPr>
              <a:t> </a:t>
            </a:r>
            <a:r>
              <a:rPr lang="fr-FR" sz="1000" dirty="0">
                <a:solidFill>
                  <a:srgbClr val="2B91AF"/>
                </a:solidFill>
                <a:latin typeface="Consolas" panose="020B0609020204030204" pitchFamily="49" charset="0"/>
              </a:rPr>
              <a:t>T</a:t>
            </a:r>
            <a:r>
              <a:rPr lang="fr-FR" sz="1000" dirty="0">
                <a:solidFill>
                  <a:srgbClr val="000000"/>
                </a:solidFill>
                <a:latin typeface="Consolas" panose="020B0609020204030204" pitchFamily="49" charset="0"/>
              </a:rPr>
              <a:t> </a:t>
            </a:r>
            <a:r>
              <a:rPr lang="fr-FR" sz="1000" dirty="0" err="1">
                <a:solidFill>
                  <a:srgbClr val="808080"/>
                </a:solidFill>
                <a:latin typeface="Consolas" panose="020B0609020204030204" pitchFamily="49" charset="0"/>
              </a:rPr>
              <a:t>yield</a:t>
            </a:r>
            <a:r>
              <a:rPr lang="fr-FR" sz="1000" dirty="0">
                <a:solidFill>
                  <a:srgbClr val="000000"/>
                </a:solidFill>
                <a:latin typeface="Consolas" panose="020B0609020204030204" pitchFamily="49" charset="0"/>
              </a:rPr>
              <a:t>, </a:t>
            </a:r>
            <a:r>
              <a:rPr lang="fr-FR" sz="1000" dirty="0" err="1">
                <a:solidFill>
                  <a:srgbClr val="0000FF"/>
                </a:solidFill>
                <a:latin typeface="Consolas" panose="020B0609020204030204" pitchFamily="49" charset="0"/>
              </a:rPr>
              <a:t>const</a:t>
            </a:r>
            <a:r>
              <a:rPr lang="fr-FR" sz="1000" dirty="0">
                <a:solidFill>
                  <a:srgbClr val="000000"/>
                </a:solidFill>
                <a:latin typeface="Consolas" panose="020B0609020204030204" pitchFamily="49" charset="0"/>
              </a:rPr>
              <a:t> </a:t>
            </a:r>
            <a:r>
              <a:rPr lang="fr-FR" sz="1000" dirty="0">
                <a:solidFill>
                  <a:srgbClr val="2B91AF"/>
                </a:solidFill>
                <a:latin typeface="Consolas" panose="020B0609020204030204" pitchFamily="49" charset="0"/>
              </a:rPr>
              <a:t>T</a:t>
            </a:r>
            <a:r>
              <a:rPr lang="fr-FR" sz="1000" dirty="0">
                <a:solidFill>
                  <a:srgbClr val="000000"/>
                </a:solidFill>
                <a:latin typeface="Consolas" panose="020B0609020204030204" pitchFamily="49" charset="0"/>
              </a:rPr>
              <a:t> </a:t>
            </a:r>
            <a:r>
              <a:rPr lang="fr-FR" sz="1000" dirty="0">
                <a:solidFill>
                  <a:srgbClr val="808080"/>
                </a:solidFill>
                <a:latin typeface="Consolas" panose="020B0609020204030204" pitchFamily="49" charset="0"/>
              </a:rPr>
              <a:t>vol</a:t>
            </a:r>
            <a:r>
              <a:rPr lang="fr-FR" sz="1000" dirty="0">
                <a:solidFill>
                  <a:srgbClr val="000000"/>
                </a:solidFill>
                <a:latin typeface="Consolas" panose="020B0609020204030204" pitchFamily="49" charset="0"/>
              </a:rPr>
              <a:t>, </a:t>
            </a:r>
            <a:r>
              <a:rPr lang="fr-FR" sz="1000" dirty="0" err="1">
                <a:solidFill>
                  <a:srgbClr val="0000FF"/>
                </a:solidFill>
                <a:latin typeface="Consolas" panose="020B0609020204030204" pitchFamily="49" charset="0"/>
              </a:rPr>
              <a:t>const</a:t>
            </a:r>
            <a:r>
              <a:rPr lang="fr-FR" sz="1000" dirty="0">
                <a:solidFill>
                  <a:srgbClr val="000000"/>
                </a:solidFill>
                <a:latin typeface="Consolas" panose="020B0609020204030204" pitchFamily="49" charset="0"/>
              </a:rPr>
              <a:t> </a:t>
            </a:r>
            <a:r>
              <a:rPr lang="fr-FR" sz="1000" dirty="0">
                <a:solidFill>
                  <a:srgbClr val="2B91AF"/>
                </a:solidFill>
                <a:latin typeface="Consolas" panose="020B0609020204030204" pitchFamily="49" charset="0"/>
              </a:rPr>
              <a:t>T</a:t>
            </a:r>
            <a:r>
              <a:rPr lang="fr-FR" sz="1000" dirty="0">
                <a:solidFill>
                  <a:srgbClr val="000000"/>
                </a:solidFill>
                <a:latin typeface="Consolas" panose="020B0609020204030204" pitchFamily="49" charset="0"/>
              </a:rPr>
              <a:t> </a:t>
            </a:r>
            <a:r>
              <a:rPr lang="fr-FR" sz="1000" dirty="0" err="1">
                <a:solidFill>
                  <a:srgbClr val="808080"/>
                </a:solidFill>
                <a:latin typeface="Consolas" panose="020B0609020204030204" pitchFamily="49" charset="0"/>
              </a:rPr>
              <a:t>strike</a:t>
            </a:r>
            <a:r>
              <a:rPr lang="fr-FR" sz="1000" dirty="0">
                <a:solidFill>
                  <a:srgbClr val="000000"/>
                </a:solidFill>
                <a:latin typeface="Consolas" panose="020B0609020204030204" pitchFamily="49" charset="0"/>
              </a:rPr>
              <a:t>, </a:t>
            </a:r>
            <a:r>
              <a:rPr lang="fr-FR" sz="1000" dirty="0" err="1">
                <a:solidFill>
                  <a:srgbClr val="0000FF"/>
                </a:solidFill>
                <a:latin typeface="Consolas" panose="020B0609020204030204" pitchFamily="49" charset="0"/>
              </a:rPr>
              <a:t>const</a:t>
            </a:r>
            <a:r>
              <a:rPr lang="fr-FR" sz="1000" dirty="0">
                <a:solidFill>
                  <a:srgbClr val="000000"/>
                </a:solidFill>
                <a:latin typeface="Consolas" panose="020B0609020204030204" pitchFamily="49" charset="0"/>
              </a:rPr>
              <a:t> </a:t>
            </a:r>
            <a:r>
              <a:rPr lang="fr-FR" sz="1000" dirty="0">
                <a:solidFill>
                  <a:srgbClr val="2B91AF"/>
                </a:solidFill>
                <a:latin typeface="Consolas" panose="020B0609020204030204" pitchFamily="49" charset="0"/>
              </a:rPr>
              <a:t>T</a:t>
            </a:r>
            <a:r>
              <a:rPr lang="fr-FR" sz="1000" dirty="0">
                <a:solidFill>
                  <a:srgbClr val="000000"/>
                </a:solidFill>
                <a:latin typeface="Consolas" panose="020B0609020204030204" pitchFamily="49" charset="0"/>
              </a:rPr>
              <a:t> </a:t>
            </a:r>
            <a:r>
              <a:rPr lang="fr-FR" sz="1000" dirty="0">
                <a:solidFill>
                  <a:srgbClr val="808080"/>
                </a:solidFill>
                <a:latin typeface="Consolas" panose="020B0609020204030204" pitchFamily="49" charset="0"/>
              </a:rPr>
              <a:t>mat</a:t>
            </a:r>
            <a:r>
              <a:rPr lang="fr-FR"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GB" sz="1000" dirty="0">
                <a:solidFill>
                  <a:srgbClr val="008000"/>
                </a:solidFill>
                <a:latin typeface="Consolas" panose="020B0609020204030204" pitchFamily="49" charset="0"/>
              </a:rPr>
              <a:t>/* layer 1 */</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df</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exp</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rate</a:t>
            </a:r>
            <a:r>
              <a:rPr lang="en-GB" sz="1000" dirty="0">
                <a:solidFill>
                  <a:srgbClr val="000000"/>
                </a:solidFill>
                <a:latin typeface="Consolas" panose="020B0609020204030204" pitchFamily="49" charset="0"/>
              </a:rPr>
              <a:t> * </a:t>
            </a:r>
            <a:r>
              <a:rPr lang="en-GB" sz="1000" dirty="0">
                <a:solidFill>
                  <a:srgbClr val="808080"/>
                </a:solidFill>
                <a:latin typeface="Consolas" panose="020B0609020204030204" pitchFamily="49" charset="0"/>
              </a:rPr>
              <a:t>mat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fwd</a:t>
            </a:r>
            <a:r>
              <a:rPr lang="en-GB" sz="1000" dirty="0">
                <a:solidFill>
                  <a:srgbClr val="000000"/>
                </a:solidFill>
                <a:latin typeface="Consolas" panose="020B0609020204030204" pitchFamily="49" charset="0"/>
              </a:rPr>
              <a:t> = </a:t>
            </a:r>
            <a:r>
              <a:rPr lang="en-GB" sz="1000" dirty="0">
                <a:solidFill>
                  <a:srgbClr val="808080"/>
                </a:solidFill>
                <a:latin typeface="Consolas" panose="020B0609020204030204" pitchFamily="49" charset="0"/>
              </a:rPr>
              <a:t>spot</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exp</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rate</a:t>
            </a:r>
            <a:r>
              <a:rPr lang="en-GB" sz="1000" dirty="0">
                <a:solidFill>
                  <a:srgbClr val="000000"/>
                </a:solidFill>
                <a:latin typeface="Consolas" panose="020B0609020204030204" pitchFamily="49" charset="0"/>
              </a:rPr>
              <a:t> - </a:t>
            </a:r>
            <a:r>
              <a:rPr lang="en-GB" sz="1000" dirty="0">
                <a:solidFill>
                  <a:srgbClr val="808080"/>
                </a:solidFill>
                <a:latin typeface="Consolas" panose="020B0609020204030204" pitchFamily="49" charset="0"/>
              </a:rPr>
              <a:t>yield</a:t>
            </a:r>
            <a:r>
              <a:rPr lang="en-GB" sz="1000" dirty="0">
                <a:solidFill>
                  <a:srgbClr val="000000"/>
                </a:solidFill>
                <a:latin typeface="Consolas" panose="020B0609020204030204" pitchFamily="49" charset="0"/>
              </a:rPr>
              <a:t>) * </a:t>
            </a:r>
            <a:r>
              <a:rPr lang="en-GB" sz="1000" dirty="0">
                <a:solidFill>
                  <a:srgbClr val="808080"/>
                </a:solidFill>
                <a:latin typeface="Consolas" panose="020B0609020204030204" pitchFamily="49" charset="0"/>
              </a:rPr>
              <a:t>mat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std</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vol</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sqrt</a:t>
            </a:r>
            <a:r>
              <a:rPr lang="en-GB" sz="1000" dirty="0">
                <a:solidFill>
                  <a:srgbClr val="000000"/>
                </a:solidFill>
                <a:latin typeface="Consolas" panose="020B0609020204030204" pitchFamily="49" charset="0"/>
              </a:rPr>
              <a:t>(</a:t>
            </a:r>
            <a:r>
              <a:rPr lang="en-GB" sz="1000" dirty="0">
                <a:solidFill>
                  <a:srgbClr val="808080"/>
                </a:solidFill>
                <a:latin typeface="Consolas" panose="020B0609020204030204" pitchFamily="49" charset="0"/>
              </a:rPr>
              <a:t>mat</a:t>
            </a:r>
            <a:r>
              <a:rPr lang="en-GB" sz="1000" dirty="0">
                <a:solidFill>
                  <a:srgbClr val="000000"/>
                </a:solidFill>
                <a:latin typeface="Consolas" panose="020B0609020204030204" pitchFamily="49" charset="0"/>
              </a:rPr>
              <a:t>);</a:t>
            </a:r>
          </a:p>
          <a:p>
            <a:r>
              <a:rPr lang="en-GB" sz="1000" dirty="0">
                <a:solidFill>
                  <a:srgbClr val="008000"/>
                </a:solidFill>
                <a:latin typeface="Consolas" panose="020B0609020204030204" pitchFamily="49" charset="0"/>
              </a:rPr>
              <a:t>/* layer 2 */</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d = log(</a:t>
            </a:r>
            <a:r>
              <a:rPr lang="en-GB" sz="1000" dirty="0" err="1">
                <a:solidFill>
                  <a:srgbClr val="000000"/>
                </a:solidFill>
                <a:latin typeface="Consolas" panose="020B0609020204030204" pitchFamily="49" charset="0"/>
              </a:rPr>
              <a:t>fwd</a:t>
            </a:r>
            <a:r>
              <a:rPr lang="en-GB" sz="1000" dirty="0">
                <a:solidFill>
                  <a:srgbClr val="000000"/>
                </a:solidFill>
                <a:latin typeface="Consolas" panose="020B0609020204030204" pitchFamily="49" charset="0"/>
              </a:rPr>
              <a:t> / </a:t>
            </a:r>
            <a:r>
              <a:rPr lang="en-GB" sz="1000" dirty="0">
                <a:solidFill>
                  <a:srgbClr val="808080"/>
                </a:solidFill>
                <a:latin typeface="Consolas" panose="020B0609020204030204" pitchFamily="49" charset="0"/>
              </a:rPr>
              <a:t>strike</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std</a:t>
            </a:r>
            <a:r>
              <a:rPr lang="en-GB" sz="1000" dirty="0">
                <a:solidFill>
                  <a:srgbClr val="000000"/>
                </a:solidFill>
                <a:latin typeface="Consolas" panose="020B0609020204030204" pitchFamily="49" charset="0"/>
              </a:rPr>
              <a:t>;</a:t>
            </a:r>
          </a:p>
          <a:p>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layer</a:t>
            </a:r>
            <a:r>
              <a:rPr lang="de-DE" sz="1000" dirty="0">
                <a:solidFill>
                  <a:srgbClr val="008000"/>
                </a:solidFill>
                <a:latin typeface="Consolas" panose="020B0609020204030204" pitchFamily="49" charset="0"/>
              </a:rPr>
              <a:t> 3 */</a:t>
            </a:r>
            <a:r>
              <a:rPr lang="de-DE" sz="1000" dirty="0">
                <a:solidFill>
                  <a:srgbClr val="000000"/>
                </a:solidFill>
                <a:latin typeface="Consolas" panose="020B0609020204030204" pitchFamily="49" charset="0"/>
              </a:rPr>
              <a:t>        </a:t>
            </a:r>
            <a:r>
              <a:rPr lang="de-DE" sz="1000" dirty="0">
                <a:solidFill>
                  <a:srgbClr val="2B91AF"/>
                </a:solidFill>
                <a:latin typeface="Consolas" panose="020B0609020204030204" pitchFamily="49" charset="0"/>
              </a:rPr>
              <a:t>T</a:t>
            </a:r>
            <a:r>
              <a:rPr lang="de-DE" sz="1000" dirty="0">
                <a:solidFill>
                  <a:srgbClr val="000000"/>
                </a:solidFill>
                <a:latin typeface="Consolas" panose="020B0609020204030204" pitchFamily="49" charset="0"/>
              </a:rPr>
              <a:t> d1 = d + 0.5 * </a:t>
            </a:r>
            <a:r>
              <a:rPr lang="de-DE" sz="1000" dirty="0" err="1">
                <a:solidFill>
                  <a:srgbClr val="000000"/>
                </a:solidFill>
                <a:latin typeface="Consolas" panose="020B0609020204030204" pitchFamily="49" charset="0"/>
              </a:rPr>
              <a:t>std</a:t>
            </a:r>
            <a:r>
              <a:rPr lang="de-DE" sz="1000" dirty="0">
                <a:solidFill>
                  <a:srgbClr val="000000"/>
                </a:solidFill>
                <a:latin typeface="Consolas" panose="020B0609020204030204" pitchFamily="49" charset="0"/>
              </a:rPr>
              <a:t>, d2 = d - 0.5 * </a:t>
            </a:r>
            <a:r>
              <a:rPr lang="de-DE" sz="1000" dirty="0" err="1">
                <a:solidFill>
                  <a:srgbClr val="000000"/>
                </a:solidFill>
                <a:latin typeface="Consolas" panose="020B0609020204030204" pitchFamily="49" charset="0"/>
              </a:rPr>
              <a:t>std</a:t>
            </a:r>
            <a:r>
              <a:rPr lang="de-DE" sz="1000" dirty="0">
                <a:solidFill>
                  <a:srgbClr val="000000"/>
                </a:solidFill>
                <a:latin typeface="Consolas" panose="020B0609020204030204" pitchFamily="49" charset="0"/>
              </a:rPr>
              <a:t>;</a:t>
            </a:r>
          </a:p>
          <a:p>
            <a:r>
              <a:rPr lang="en-GB" sz="1000" dirty="0">
                <a:solidFill>
                  <a:srgbClr val="008000"/>
                </a:solidFill>
                <a:latin typeface="Consolas" panose="020B0609020204030204" pitchFamily="49" charset="0"/>
              </a:rPr>
              <a:t>/* layer 4 */</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p1 = </a:t>
            </a:r>
            <a:r>
              <a:rPr lang="en-GB" sz="1000" dirty="0" err="1">
                <a:solidFill>
                  <a:srgbClr val="000000"/>
                </a:solidFill>
                <a:latin typeface="Consolas" panose="020B0609020204030204" pitchFamily="49" charset="0"/>
              </a:rPr>
              <a:t>normalCdf</a:t>
            </a:r>
            <a:r>
              <a:rPr lang="en-GB" sz="1000" dirty="0">
                <a:solidFill>
                  <a:srgbClr val="000000"/>
                </a:solidFill>
                <a:latin typeface="Consolas" panose="020B0609020204030204" pitchFamily="49" charset="0"/>
              </a:rPr>
              <a:t>(d1), p2 = </a:t>
            </a:r>
            <a:r>
              <a:rPr lang="en-GB" sz="1000" dirty="0" err="1">
                <a:solidFill>
                  <a:srgbClr val="000000"/>
                </a:solidFill>
                <a:latin typeface="Consolas" panose="020B0609020204030204" pitchFamily="49" charset="0"/>
              </a:rPr>
              <a:t>normalCdf</a:t>
            </a:r>
            <a:r>
              <a:rPr lang="en-GB" sz="1000" dirty="0">
                <a:solidFill>
                  <a:srgbClr val="000000"/>
                </a:solidFill>
                <a:latin typeface="Consolas" panose="020B0609020204030204" pitchFamily="49" charset="0"/>
              </a:rPr>
              <a:t>(d2);</a:t>
            </a:r>
          </a:p>
          <a:p>
            <a:r>
              <a:rPr lang="en-US" sz="1000" dirty="0">
                <a:solidFill>
                  <a:srgbClr val="008000"/>
                </a:solidFill>
                <a:latin typeface="Consolas" panose="020B0609020204030204" pitchFamily="49" charset="0"/>
              </a:rPr>
              <a:t>/* output layer 5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df</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fwd</a:t>
            </a:r>
            <a:r>
              <a:rPr lang="en-US" sz="1000" dirty="0">
                <a:solidFill>
                  <a:srgbClr val="000000"/>
                </a:solidFill>
                <a:latin typeface="Consolas" panose="020B0609020204030204" pitchFamily="49" charset="0"/>
              </a:rPr>
              <a:t> * p1 -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 p2);</a:t>
            </a:r>
          </a:p>
          <a:p>
            <a:r>
              <a:rPr lang="en-GB" sz="1000" dirty="0">
                <a:solidFill>
                  <a:srgbClr val="000000"/>
                </a:solidFill>
                <a:latin typeface="Consolas" panose="020B0609020204030204" pitchFamily="49" charset="0"/>
              </a:rPr>
              <a:t>}</a:t>
            </a:r>
            <a:endParaRPr lang="en-GB" sz="1000" dirty="0"/>
          </a:p>
        </p:txBody>
      </p:sp>
      <p:sp>
        <p:nvSpPr>
          <p:cNvPr id="8" name="Rectangle 7"/>
          <p:cNvSpPr/>
          <p:nvPr/>
        </p:nvSpPr>
        <p:spPr>
          <a:xfrm>
            <a:off x="1426101" y="5851052"/>
            <a:ext cx="8999393" cy="400110"/>
          </a:xfrm>
          <a:prstGeom prst="rect">
            <a:avLst/>
          </a:prstGeom>
        </p:spPr>
        <p:txBody>
          <a:bodyPr wrap="square">
            <a:spAutoFit/>
          </a:bodyPr>
          <a:lstStyle/>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spot = 100, rate = 0.02, yield = 0.05,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 0.2, strike = 110, mat = 2; </a:t>
            </a:r>
            <a:r>
              <a:rPr lang="en-US" sz="1000" dirty="0">
                <a:solidFill>
                  <a:srgbClr val="008000"/>
                </a:solidFill>
                <a:latin typeface="Consolas" panose="020B0609020204030204" pitchFamily="49" charset="0"/>
              </a:rPr>
              <a:t>// initializes and records inputs</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 auto</a:t>
            </a:r>
            <a:r>
              <a:rPr lang="en-US" sz="1000" dirty="0">
                <a:solidFill>
                  <a:srgbClr val="000000"/>
                </a:solidFill>
                <a:latin typeface="Consolas" panose="020B0609020204030204" pitchFamily="49" charset="0"/>
              </a:rPr>
              <a:t> result = </a:t>
            </a:r>
            <a:r>
              <a:rPr lang="en-US" sz="1000" dirty="0" err="1">
                <a:solidFill>
                  <a:srgbClr val="000000"/>
                </a:solidFill>
                <a:latin typeface="Consolas" panose="020B0609020204030204" pitchFamily="49" charset="0"/>
              </a:rPr>
              <a:t>blackScholes</a:t>
            </a:r>
            <a:r>
              <a:rPr lang="en-US" sz="1000" dirty="0">
                <a:solidFill>
                  <a:srgbClr val="000000"/>
                </a:solidFill>
                <a:latin typeface="Consolas" panose="020B0609020204030204" pitchFamily="49" charset="0"/>
              </a:rPr>
              <a:t>(spot, rate, yield,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strike, mat);                </a:t>
            </a:r>
            <a:r>
              <a:rPr lang="en-US" sz="1000" dirty="0">
                <a:solidFill>
                  <a:srgbClr val="008000"/>
                </a:solidFill>
                <a:latin typeface="Consolas" panose="020B0609020204030204" pitchFamily="49" charset="0"/>
              </a:rPr>
              <a:t>// evaluates and records operations</a:t>
            </a:r>
            <a:endParaRPr lang="en-US" sz="1000" dirty="0">
              <a:solidFill>
                <a:srgbClr val="000000"/>
              </a:solidFill>
              <a:latin typeface="Consolas" panose="020B0609020204030204" pitchFamily="49" charset="0"/>
            </a:endParaRPr>
          </a:p>
        </p:txBody>
      </p:sp>
      <p:sp>
        <p:nvSpPr>
          <p:cNvPr id="9" name="Rectangle 8"/>
          <p:cNvSpPr/>
          <p:nvPr/>
        </p:nvSpPr>
        <p:spPr>
          <a:xfrm>
            <a:off x="1426100" y="5011862"/>
            <a:ext cx="8999393" cy="400110"/>
          </a:xfrm>
          <a:prstGeom prst="rect">
            <a:avLst/>
          </a:prstGeom>
        </p:spPr>
        <p:txBody>
          <a:bodyPr wrap="square">
            <a:spAutoFit/>
          </a:bodyPr>
          <a:lstStyle/>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spot = 100, rate = 0.02, yield = 0.05,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 0.2, strike = 110, mat = 2; </a:t>
            </a:r>
            <a:r>
              <a:rPr lang="en-US" sz="1000" dirty="0">
                <a:solidFill>
                  <a:srgbClr val="008000"/>
                </a:solidFill>
                <a:latin typeface="Consolas" panose="020B0609020204030204" pitchFamily="49" charset="0"/>
              </a:rPr>
              <a:t>// initializes inputs</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 auto</a:t>
            </a:r>
            <a:r>
              <a:rPr lang="en-US" sz="1000" dirty="0">
                <a:solidFill>
                  <a:srgbClr val="000000"/>
                </a:solidFill>
                <a:latin typeface="Consolas" panose="020B0609020204030204" pitchFamily="49" charset="0"/>
              </a:rPr>
              <a:t> result = </a:t>
            </a:r>
            <a:r>
              <a:rPr lang="en-US" sz="1000" dirty="0" err="1">
                <a:solidFill>
                  <a:srgbClr val="000000"/>
                </a:solidFill>
                <a:latin typeface="Consolas" panose="020B0609020204030204" pitchFamily="49" charset="0"/>
              </a:rPr>
              <a:t>blackScholes</a:t>
            </a:r>
            <a:r>
              <a:rPr lang="en-US" sz="1000" dirty="0">
                <a:solidFill>
                  <a:srgbClr val="000000"/>
                </a:solidFill>
                <a:latin typeface="Consolas" panose="020B0609020204030204" pitchFamily="49" charset="0"/>
              </a:rPr>
              <a:t>(spot, rate, yield,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strike, mat);                </a:t>
            </a:r>
            <a:r>
              <a:rPr lang="en-US" sz="1000" dirty="0">
                <a:solidFill>
                  <a:srgbClr val="008000"/>
                </a:solidFill>
                <a:latin typeface="Consolas" panose="020B0609020204030204" pitchFamily="49" charset="0"/>
              </a:rPr>
              <a:t>// evaluates operations</a:t>
            </a:r>
            <a:endParaRPr lang="en-US" sz="1000" dirty="0">
              <a:solidFill>
                <a:srgbClr val="00000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122</a:t>
            </a:fld>
            <a:endParaRPr lang="en-GB"/>
          </a:p>
        </p:txBody>
      </p:sp>
    </p:spTree>
    <p:extLst>
      <p:ext uri="{BB962C8B-B14F-4D97-AF65-F5344CB8AC3E}">
        <p14:creationId xmlns:p14="http://schemas.microsoft.com/office/powerpoint/2010/main" val="24715816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a:xfrm>
            <a:off x="838200" y="365125"/>
            <a:ext cx="10515600" cy="1325563"/>
          </a:xfrm>
        </p:spPr>
        <p:txBody>
          <a:bodyPr/>
          <a:lstStyle/>
          <a:p>
            <a:r>
              <a:rPr lang="en-GB" dirty="0">
                <a:solidFill>
                  <a:schemeClr val="bg1"/>
                </a:solidFill>
              </a:rPr>
              <a:t>Tape vs graph</a:t>
            </a:r>
          </a:p>
        </p:txBody>
      </p:sp>
      <p:sp>
        <p:nvSpPr>
          <p:cNvPr id="4" name="Content Placeholder 3"/>
          <p:cNvSpPr>
            <a:spLocks noGrp="1"/>
          </p:cNvSpPr>
          <p:nvPr>
            <p:ph idx="1"/>
          </p:nvPr>
        </p:nvSpPr>
        <p:spPr/>
        <p:txBody>
          <a:bodyPr>
            <a:noAutofit/>
          </a:bodyPr>
          <a:lstStyle/>
          <a:p>
            <a:r>
              <a:rPr lang="en-GB" sz="1800" dirty="0"/>
              <a:t>Operator overloading gives us a tape of the mathematical operations involved in a calculation</a:t>
            </a:r>
          </a:p>
          <a:p>
            <a:r>
              <a:rPr lang="en-GB" sz="1800" dirty="0"/>
              <a:t>After execution of the templated code for Black &amp; Scholes, we get the following tape:</a:t>
            </a:r>
            <a:br>
              <a:rPr lang="en-GB" sz="1800" dirty="0"/>
            </a:br>
            <a:endParaRPr lang="en-GB" sz="1800" dirty="0"/>
          </a:p>
          <a:p>
            <a:endParaRPr lang="en-GB" sz="1800" dirty="0"/>
          </a:p>
          <a:p>
            <a:endParaRPr lang="en-GB" sz="1800" dirty="0"/>
          </a:p>
          <a:p>
            <a:endParaRPr lang="en-GB" sz="1800" dirty="0"/>
          </a:p>
          <a:p>
            <a:endParaRPr lang="en-GB" sz="1800" dirty="0"/>
          </a:p>
          <a:p>
            <a:r>
              <a:rPr lang="en-GB" sz="1800" dirty="0"/>
              <a:t>A tape is not exactly the same as an evaluation graph, where operations are neatly arranged by layer:</a:t>
            </a:r>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123</a:t>
            </a:fld>
            <a:endParaRPr lang="en-GB"/>
          </a:p>
        </p:txBody>
      </p:sp>
      <p:sp>
        <p:nvSpPr>
          <p:cNvPr id="10" name="Rectangle 9">
            <a:extLst>
              <a:ext uri="{FF2B5EF4-FFF2-40B4-BE49-F238E27FC236}">
                <a16:creationId xmlns="" xmlns:a16="http://schemas.microsoft.com/office/drawing/2014/main" id="{303A6BFD-A967-4EA1-AE33-340699E4F7F1}"/>
              </a:ext>
            </a:extLst>
          </p:cNvPr>
          <p:cNvSpPr/>
          <p:nvPr/>
        </p:nvSpPr>
        <p:spPr>
          <a:xfrm>
            <a:off x="3104598" y="335565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11" name="Rectangle 10">
            <a:extLst>
              <a:ext uri="{FF2B5EF4-FFF2-40B4-BE49-F238E27FC236}">
                <a16:creationId xmlns="" xmlns:a16="http://schemas.microsoft.com/office/drawing/2014/main" id="{73811C25-6C37-4B9D-AE43-9D7596319DB1}"/>
              </a:ext>
            </a:extLst>
          </p:cNvPr>
          <p:cNvSpPr/>
          <p:nvPr/>
        </p:nvSpPr>
        <p:spPr>
          <a:xfrm>
            <a:off x="3320498" y="335565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12" name="Rectangle 11">
            <a:extLst>
              <a:ext uri="{FF2B5EF4-FFF2-40B4-BE49-F238E27FC236}">
                <a16:creationId xmlns="" xmlns:a16="http://schemas.microsoft.com/office/drawing/2014/main" id="{28B0DD60-10A0-49B2-9D33-40AA5BA9BF0E}"/>
              </a:ext>
            </a:extLst>
          </p:cNvPr>
          <p:cNvSpPr/>
          <p:nvPr/>
        </p:nvSpPr>
        <p:spPr>
          <a:xfrm>
            <a:off x="3523597" y="335565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 xmlns:a16="http://schemas.microsoft.com/office/drawing/2014/main" id="{25E277AE-BA53-4B70-99CE-389574E78A7C}"/>
              </a:ext>
            </a:extLst>
          </p:cNvPr>
          <p:cNvSpPr/>
          <p:nvPr/>
        </p:nvSpPr>
        <p:spPr>
          <a:xfrm>
            <a:off x="3726696" y="335565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14" name="Rectangle 13">
            <a:extLst>
              <a:ext uri="{FF2B5EF4-FFF2-40B4-BE49-F238E27FC236}">
                <a16:creationId xmlns="" xmlns:a16="http://schemas.microsoft.com/office/drawing/2014/main" id="{002B8C33-D114-4D6F-8122-8775C43B302F}"/>
              </a:ext>
            </a:extLst>
          </p:cNvPr>
          <p:cNvSpPr/>
          <p:nvPr/>
        </p:nvSpPr>
        <p:spPr>
          <a:xfrm>
            <a:off x="3942596" y="335565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15" name="Rectangle 14">
            <a:extLst>
              <a:ext uri="{FF2B5EF4-FFF2-40B4-BE49-F238E27FC236}">
                <a16:creationId xmlns="" xmlns:a16="http://schemas.microsoft.com/office/drawing/2014/main" id="{9E496734-23FA-4C94-89CC-7E68905BEB26}"/>
              </a:ext>
            </a:extLst>
          </p:cNvPr>
          <p:cNvSpPr/>
          <p:nvPr/>
        </p:nvSpPr>
        <p:spPr>
          <a:xfrm>
            <a:off x="4158496" y="335565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16" name="Rectangle 15">
            <a:extLst>
              <a:ext uri="{FF2B5EF4-FFF2-40B4-BE49-F238E27FC236}">
                <a16:creationId xmlns="" xmlns:a16="http://schemas.microsoft.com/office/drawing/2014/main" id="{17534225-28D1-480E-96F3-76B9B10E25F9}"/>
              </a:ext>
            </a:extLst>
          </p:cNvPr>
          <p:cNvSpPr/>
          <p:nvPr/>
        </p:nvSpPr>
        <p:spPr>
          <a:xfrm>
            <a:off x="4797839" y="3355653"/>
            <a:ext cx="215900" cy="19355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7" name="Object 16">
            <a:extLst>
              <a:ext uri="{FF2B5EF4-FFF2-40B4-BE49-F238E27FC236}">
                <a16:creationId xmlns="" xmlns:a16="http://schemas.microsoft.com/office/drawing/2014/main" id="{6FDE64F2-5A5E-4C02-9C5E-5BB6553D8ED9}"/>
              </a:ext>
            </a:extLst>
          </p:cNvPr>
          <p:cNvGraphicFramePr>
            <a:graphicFrameLocks noChangeAspect="1"/>
          </p:cNvGraphicFramePr>
          <p:nvPr>
            <p:extLst/>
          </p:nvPr>
        </p:nvGraphicFramePr>
        <p:xfrm>
          <a:off x="3087431" y="3374728"/>
          <a:ext cx="251044" cy="155409"/>
        </p:xfrm>
        <a:graphic>
          <a:graphicData uri="http://schemas.openxmlformats.org/presentationml/2006/ole">
            <mc:AlternateContent xmlns:mc="http://schemas.openxmlformats.org/markup-compatibility/2006">
              <mc:Choice xmlns:v="urn:schemas-microsoft-com:vml" Requires="v">
                <p:oleObj spid="_x0000_s580722" name="Equation" r:id="rId4" imgW="266400" imgH="164880" progId="Equation.DSMT4">
                  <p:embed/>
                </p:oleObj>
              </mc:Choice>
              <mc:Fallback>
                <p:oleObj name="Equation" r:id="rId4" imgW="266400" imgH="164880" progId="Equation.DSMT4">
                  <p:embed/>
                  <p:pic>
                    <p:nvPicPr>
                      <p:cNvPr id="17" name="Object 16">
                        <a:extLst>
                          <a:ext uri="{FF2B5EF4-FFF2-40B4-BE49-F238E27FC236}">
                            <a16:creationId xmlns="" xmlns:a16="http://schemas.microsoft.com/office/drawing/2014/main" id="{6FDE64F2-5A5E-4C02-9C5E-5BB6553D8ED9}"/>
                          </a:ext>
                        </a:extLst>
                      </p:cNvPr>
                      <p:cNvPicPr/>
                      <p:nvPr/>
                    </p:nvPicPr>
                    <p:blipFill>
                      <a:blip r:embed="rId5"/>
                      <a:stretch>
                        <a:fillRect/>
                      </a:stretch>
                    </p:blipFill>
                    <p:spPr>
                      <a:xfrm>
                        <a:off x="3087431" y="3374728"/>
                        <a:ext cx="251044" cy="155409"/>
                      </a:xfrm>
                      <a:prstGeom prst="rect">
                        <a:avLst/>
                      </a:prstGeom>
                    </p:spPr>
                  </p:pic>
                </p:oleObj>
              </mc:Fallback>
            </mc:AlternateContent>
          </a:graphicData>
        </a:graphic>
      </p:graphicFrame>
      <p:graphicFrame>
        <p:nvGraphicFramePr>
          <p:cNvPr id="18" name="Object 17">
            <a:extLst>
              <a:ext uri="{FF2B5EF4-FFF2-40B4-BE49-F238E27FC236}">
                <a16:creationId xmlns="" xmlns:a16="http://schemas.microsoft.com/office/drawing/2014/main" id="{55A6B340-AA49-4AF9-B93D-9060A8FAF5D3}"/>
              </a:ext>
            </a:extLst>
          </p:cNvPr>
          <p:cNvGraphicFramePr>
            <a:graphicFrameLocks noChangeAspect="1"/>
          </p:cNvGraphicFramePr>
          <p:nvPr>
            <p:extLst/>
          </p:nvPr>
        </p:nvGraphicFramePr>
        <p:xfrm>
          <a:off x="4825425" y="3363532"/>
          <a:ext cx="152400" cy="177800"/>
        </p:xfrm>
        <a:graphic>
          <a:graphicData uri="http://schemas.openxmlformats.org/presentationml/2006/ole">
            <mc:AlternateContent xmlns:mc="http://schemas.openxmlformats.org/markup-compatibility/2006">
              <mc:Choice xmlns:v="urn:schemas-microsoft-com:vml" Requires="v">
                <p:oleObj spid="_x0000_s580723" name="Equation" r:id="rId6" imgW="152280" imgH="177480" progId="Equation.DSMT4">
                  <p:embed/>
                </p:oleObj>
              </mc:Choice>
              <mc:Fallback>
                <p:oleObj name="Equation" r:id="rId6" imgW="152280" imgH="177480" progId="Equation.DSMT4">
                  <p:embed/>
                  <p:pic>
                    <p:nvPicPr>
                      <p:cNvPr id="18" name="Object 17">
                        <a:extLst>
                          <a:ext uri="{FF2B5EF4-FFF2-40B4-BE49-F238E27FC236}">
                            <a16:creationId xmlns="" xmlns:a16="http://schemas.microsoft.com/office/drawing/2014/main" id="{55A6B340-AA49-4AF9-B93D-9060A8FAF5D3}"/>
                          </a:ext>
                        </a:extLst>
                      </p:cNvPr>
                      <p:cNvPicPr/>
                      <p:nvPr/>
                    </p:nvPicPr>
                    <p:blipFill>
                      <a:blip r:embed="rId7"/>
                      <a:stretch>
                        <a:fillRect/>
                      </a:stretch>
                    </p:blipFill>
                    <p:spPr>
                      <a:xfrm>
                        <a:off x="4825425" y="3363532"/>
                        <a:ext cx="152400" cy="177800"/>
                      </a:xfrm>
                      <a:prstGeom prst="rect">
                        <a:avLst/>
                      </a:prstGeom>
                    </p:spPr>
                  </p:pic>
                </p:oleObj>
              </mc:Fallback>
            </mc:AlternateContent>
          </a:graphicData>
        </a:graphic>
      </p:graphicFrame>
      <p:graphicFrame>
        <p:nvGraphicFramePr>
          <p:cNvPr id="19" name="Object 18">
            <a:extLst>
              <a:ext uri="{FF2B5EF4-FFF2-40B4-BE49-F238E27FC236}">
                <a16:creationId xmlns="" xmlns:a16="http://schemas.microsoft.com/office/drawing/2014/main" id="{65A7855A-37ED-4DF9-AD8C-BA74EE49A2DF}"/>
              </a:ext>
            </a:extLst>
          </p:cNvPr>
          <p:cNvGraphicFramePr>
            <a:graphicFrameLocks noChangeAspect="1"/>
          </p:cNvGraphicFramePr>
          <p:nvPr>
            <p:extLst/>
          </p:nvPr>
        </p:nvGraphicFramePr>
        <p:xfrm>
          <a:off x="3331906" y="3369882"/>
          <a:ext cx="165100" cy="165100"/>
        </p:xfrm>
        <a:graphic>
          <a:graphicData uri="http://schemas.openxmlformats.org/presentationml/2006/ole">
            <mc:AlternateContent xmlns:mc="http://schemas.openxmlformats.org/markup-compatibility/2006">
              <mc:Choice xmlns:v="urn:schemas-microsoft-com:vml" Requires="v">
                <p:oleObj spid="_x0000_s580724" name="Equation" r:id="rId8" imgW="164880" imgH="164880" progId="Equation.DSMT4">
                  <p:embed/>
                </p:oleObj>
              </mc:Choice>
              <mc:Fallback>
                <p:oleObj name="Equation" r:id="rId8" imgW="164880" imgH="164880" progId="Equation.DSMT4">
                  <p:embed/>
                  <p:pic>
                    <p:nvPicPr>
                      <p:cNvPr id="19" name="Object 18">
                        <a:extLst>
                          <a:ext uri="{FF2B5EF4-FFF2-40B4-BE49-F238E27FC236}">
                            <a16:creationId xmlns="" xmlns:a16="http://schemas.microsoft.com/office/drawing/2014/main" id="{65A7855A-37ED-4DF9-AD8C-BA74EE49A2DF}"/>
                          </a:ext>
                        </a:extLst>
                      </p:cNvPr>
                      <p:cNvPicPr/>
                      <p:nvPr/>
                    </p:nvPicPr>
                    <p:blipFill>
                      <a:blip r:embed="rId9"/>
                      <a:stretch>
                        <a:fillRect/>
                      </a:stretch>
                    </p:blipFill>
                    <p:spPr>
                      <a:xfrm>
                        <a:off x="3331906" y="3369882"/>
                        <a:ext cx="165100" cy="165100"/>
                      </a:xfrm>
                      <a:prstGeom prst="rect">
                        <a:avLst/>
                      </a:prstGeom>
                    </p:spPr>
                  </p:pic>
                </p:oleObj>
              </mc:Fallback>
            </mc:AlternateContent>
          </a:graphicData>
        </a:graphic>
      </p:graphicFrame>
      <p:graphicFrame>
        <p:nvGraphicFramePr>
          <p:cNvPr id="20" name="Object 19">
            <a:extLst>
              <a:ext uri="{FF2B5EF4-FFF2-40B4-BE49-F238E27FC236}">
                <a16:creationId xmlns="" xmlns:a16="http://schemas.microsoft.com/office/drawing/2014/main" id="{3D22BB35-B00A-4038-9866-B5BE64658078}"/>
              </a:ext>
            </a:extLst>
          </p:cNvPr>
          <p:cNvGraphicFramePr>
            <a:graphicFrameLocks noChangeAspect="1"/>
          </p:cNvGraphicFramePr>
          <p:nvPr>
            <p:extLst/>
          </p:nvPr>
        </p:nvGraphicFramePr>
        <p:xfrm>
          <a:off x="3519484" y="3370179"/>
          <a:ext cx="223260" cy="164507"/>
        </p:xfrm>
        <a:graphic>
          <a:graphicData uri="http://schemas.openxmlformats.org/presentationml/2006/ole">
            <mc:AlternateContent xmlns:mc="http://schemas.openxmlformats.org/markup-compatibility/2006">
              <mc:Choice xmlns:v="urn:schemas-microsoft-com:vml" Requires="v">
                <p:oleObj spid="_x0000_s580725" name="Equation" r:id="rId10" imgW="241200" imgH="177480" progId="Equation.DSMT4">
                  <p:embed/>
                </p:oleObj>
              </mc:Choice>
              <mc:Fallback>
                <p:oleObj name="Equation" r:id="rId10" imgW="241200" imgH="177480" progId="Equation.DSMT4">
                  <p:embed/>
                  <p:pic>
                    <p:nvPicPr>
                      <p:cNvPr id="20" name="Object 19">
                        <a:extLst>
                          <a:ext uri="{FF2B5EF4-FFF2-40B4-BE49-F238E27FC236}">
                            <a16:creationId xmlns="" xmlns:a16="http://schemas.microsoft.com/office/drawing/2014/main" id="{3D22BB35-B00A-4038-9866-B5BE64658078}"/>
                          </a:ext>
                        </a:extLst>
                      </p:cNvPr>
                      <p:cNvPicPr/>
                      <p:nvPr/>
                    </p:nvPicPr>
                    <p:blipFill>
                      <a:blip r:embed="rId11"/>
                      <a:stretch>
                        <a:fillRect/>
                      </a:stretch>
                    </p:blipFill>
                    <p:spPr>
                      <a:xfrm>
                        <a:off x="3519484" y="3370179"/>
                        <a:ext cx="223260" cy="164507"/>
                      </a:xfrm>
                      <a:prstGeom prst="rect">
                        <a:avLst/>
                      </a:prstGeom>
                    </p:spPr>
                  </p:pic>
                </p:oleObj>
              </mc:Fallback>
            </mc:AlternateContent>
          </a:graphicData>
        </a:graphic>
      </p:graphicFrame>
      <p:graphicFrame>
        <p:nvGraphicFramePr>
          <p:cNvPr id="21" name="Object 20">
            <a:extLst>
              <a:ext uri="{FF2B5EF4-FFF2-40B4-BE49-F238E27FC236}">
                <a16:creationId xmlns="" xmlns:a16="http://schemas.microsoft.com/office/drawing/2014/main" id="{51713A18-906F-42A1-BFF7-BB99EBC0AE43}"/>
              </a:ext>
            </a:extLst>
          </p:cNvPr>
          <p:cNvGraphicFramePr>
            <a:graphicFrameLocks noChangeAspect="1"/>
          </p:cNvGraphicFramePr>
          <p:nvPr>
            <p:extLst/>
          </p:nvPr>
        </p:nvGraphicFramePr>
        <p:xfrm>
          <a:off x="3763853" y="3363532"/>
          <a:ext cx="139700" cy="177800"/>
        </p:xfrm>
        <a:graphic>
          <a:graphicData uri="http://schemas.openxmlformats.org/presentationml/2006/ole">
            <mc:AlternateContent xmlns:mc="http://schemas.openxmlformats.org/markup-compatibility/2006">
              <mc:Choice xmlns:v="urn:schemas-microsoft-com:vml" Requires="v">
                <p:oleObj spid="_x0000_s580726" name="Equation" r:id="rId12" imgW="139680" imgH="177480" progId="Equation.DSMT4">
                  <p:embed/>
                </p:oleObj>
              </mc:Choice>
              <mc:Fallback>
                <p:oleObj name="Equation" r:id="rId12" imgW="139680" imgH="177480" progId="Equation.DSMT4">
                  <p:embed/>
                  <p:pic>
                    <p:nvPicPr>
                      <p:cNvPr id="21" name="Object 20">
                        <a:extLst>
                          <a:ext uri="{FF2B5EF4-FFF2-40B4-BE49-F238E27FC236}">
                            <a16:creationId xmlns="" xmlns:a16="http://schemas.microsoft.com/office/drawing/2014/main" id="{51713A18-906F-42A1-BFF7-BB99EBC0AE43}"/>
                          </a:ext>
                        </a:extLst>
                      </p:cNvPr>
                      <p:cNvPicPr/>
                      <p:nvPr/>
                    </p:nvPicPr>
                    <p:blipFill>
                      <a:blip r:embed="rId13"/>
                      <a:stretch>
                        <a:fillRect/>
                      </a:stretch>
                    </p:blipFill>
                    <p:spPr>
                      <a:xfrm>
                        <a:off x="3763853" y="3363532"/>
                        <a:ext cx="139700" cy="177800"/>
                      </a:xfrm>
                      <a:prstGeom prst="rect">
                        <a:avLst/>
                      </a:prstGeom>
                    </p:spPr>
                  </p:pic>
                </p:oleObj>
              </mc:Fallback>
            </mc:AlternateContent>
          </a:graphicData>
        </a:graphic>
      </p:graphicFrame>
      <p:graphicFrame>
        <p:nvGraphicFramePr>
          <p:cNvPr id="22" name="Object 21">
            <a:extLst>
              <a:ext uri="{FF2B5EF4-FFF2-40B4-BE49-F238E27FC236}">
                <a16:creationId xmlns="" xmlns:a16="http://schemas.microsoft.com/office/drawing/2014/main" id="{44FC969E-EC81-45F8-AF16-2F03F109478F}"/>
              </a:ext>
            </a:extLst>
          </p:cNvPr>
          <p:cNvGraphicFramePr>
            <a:graphicFrameLocks noChangeAspect="1"/>
          </p:cNvGraphicFramePr>
          <p:nvPr>
            <p:extLst/>
          </p:nvPr>
        </p:nvGraphicFramePr>
        <p:xfrm>
          <a:off x="3963731" y="3338132"/>
          <a:ext cx="165100" cy="228600"/>
        </p:xfrm>
        <a:graphic>
          <a:graphicData uri="http://schemas.openxmlformats.org/presentationml/2006/ole">
            <mc:AlternateContent xmlns:mc="http://schemas.openxmlformats.org/markup-compatibility/2006">
              <mc:Choice xmlns:v="urn:schemas-microsoft-com:vml" Requires="v">
                <p:oleObj spid="_x0000_s580727" name="Equation" r:id="rId14" imgW="164880" imgH="228600" progId="Equation.DSMT4">
                  <p:embed/>
                </p:oleObj>
              </mc:Choice>
              <mc:Fallback>
                <p:oleObj name="Equation" r:id="rId14" imgW="164880" imgH="228600" progId="Equation.DSMT4">
                  <p:embed/>
                  <p:pic>
                    <p:nvPicPr>
                      <p:cNvPr id="22" name="Object 21">
                        <a:extLst>
                          <a:ext uri="{FF2B5EF4-FFF2-40B4-BE49-F238E27FC236}">
                            <a16:creationId xmlns="" xmlns:a16="http://schemas.microsoft.com/office/drawing/2014/main" id="{44FC969E-EC81-45F8-AF16-2F03F109478F}"/>
                          </a:ext>
                        </a:extLst>
                      </p:cNvPr>
                      <p:cNvPicPr/>
                      <p:nvPr/>
                    </p:nvPicPr>
                    <p:blipFill>
                      <a:blip r:embed="rId15"/>
                      <a:stretch>
                        <a:fillRect/>
                      </a:stretch>
                    </p:blipFill>
                    <p:spPr>
                      <a:xfrm>
                        <a:off x="3963731" y="3338132"/>
                        <a:ext cx="165100" cy="228600"/>
                      </a:xfrm>
                      <a:prstGeom prst="rect">
                        <a:avLst/>
                      </a:prstGeom>
                    </p:spPr>
                  </p:pic>
                </p:oleObj>
              </mc:Fallback>
            </mc:AlternateContent>
          </a:graphicData>
        </a:graphic>
      </p:graphicFrame>
      <p:graphicFrame>
        <p:nvGraphicFramePr>
          <p:cNvPr id="23" name="Object 22">
            <a:extLst>
              <a:ext uri="{FF2B5EF4-FFF2-40B4-BE49-F238E27FC236}">
                <a16:creationId xmlns="" xmlns:a16="http://schemas.microsoft.com/office/drawing/2014/main" id="{41DAEA92-7154-439B-A8F2-D6B358A04C41}"/>
              </a:ext>
            </a:extLst>
          </p:cNvPr>
          <p:cNvGraphicFramePr>
            <a:graphicFrameLocks noChangeAspect="1"/>
          </p:cNvGraphicFramePr>
          <p:nvPr>
            <p:extLst/>
          </p:nvPr>
        </p:nvGraphicFramePr>
        <p:xfrm>
          <a:off x="4163756" y="3338132"/>
          <a:ext cx="177800" cy="228600"/>
        </p:xfrm>
        <a:graphic>
          <a:graphicData uri="http://schemas.openxmlformats.org/presentationml/2006/ole">
            <mc:AlternateContent xmlns:mc="http://schemas.openxmlformats.org/markup-compatibility/2006">
              <mc:Choice xmlns:v="urn:schemas-microsoft-com:vml" Requires="v">
                <p:oleObj spid="_x0000_s580728" name="Equation" r:id="rId16" imgW="177480" imgH="228600" progId="Equation.DSMT4">
                  <p:embed/>
                </p:oleObj>
              </mc:Choice>
              <mc:Fallback>
                <p:oleObj name="Equation" r:id="rId16" imgW="177480" imgH="228600" progId="Equation.DSMT4">
                  <p:embed/>
                  <p:pic>
                    <p:nvPicPr>
                      <p:cNvPr id="23" name="Object 22">
                        <a:extLst>
                          <a:ext uri="{FF2B5EF4-FFF2-40B4-BE49-F238E27FC236}">
                            <a16:creationId xmlns="" xmlns:a16="http://schemas.microsoft.com/office/drawing/2014/main" id="{41DAEA92-7154-439B-A8F2-D6B358A04C41}"/>
                          </a:ext>
                        </a:extLst>
                      </p:cNvPr>
                      <p:cNvPicPr/>
                      <p:nvPr/>
                    </p:nvPicPr>
                    <p:blipFill>
                      <a:blip r:embed="rId17"/>
                      <a:stretch>
                        <a:fillRect/>
                      </a:stretch>
                    </p:blipFill>
                    <p:spPr>
                      <a:xfrm>
                        <a:off x="4163756" y="3338132"/>
                        <a:ext cx="177800" cy="228600"/>
                      </a:xfrm>
                      <a:prstGeom prst="rect">
                        <a:avLst/>
                      </a:prstGeom>
                    </p:spPr>
                  </p:pic>
                </p:oleObj>
              </mc:Fallback>
            </mc:AlternateContent>
          </a:graphicData>
        </a:graphic>
      </p:graphicFrame>
      <p:sp>
        <p:nvSpPr>
          <p:cNvPr id="24" name="Rectangle 23">
            <a:extLst>
              <a:ext uri="{FF2B5EF4-FFF2-40B4-BE49-F238E27FC236}">
                <a16:creationId xmlns="" xmlns:a16="http://schemas.microsoft.com/office/drawing/2014/main" id="{5F2FDE02-F031-443D-B4CB-873FD2F56A2C}"/>
              </a:ext>
            </a:extLst>
          </p:cNvPr>
          <p:cNvSpPr/>
          <p:nvPr/>
        </p:nvSpPr>
        <p:spPr>
          <a:xfrm>
            <a:off x="1838047" y="3355653"/>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25" name="Rectangle 24">
            <a:extLst>
              <a:ext uri="{FF2B5EF4-FFF2-40B4-BE49-F238E27FC236}">
                <a16:creationId xmlns="" xmlns:a16="http://schemas.microsoft.com/office/drawing/2014/main" id="{62E75005-E170-4D06-912F-8CC88AEBBF54}"/>
              </a:ext>
            </a:extLst>
          </p:cNvPr>
          <p:cNvSpPr/>
          <p:nvPr/>
        </p:nvSpPr>
        <p:spPr>
          <a:xfrm>
            <a:off x="2053947" y="3355653"/>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26" name="Rectangle 25">
            <a:extLst>
              <a:ext uri="{FF2B5EF4-FFF2-40B4-BE49-F238E27FC236}">
                <a16:creationId xmlns="" xmlns:a16="http://schemas.microsoft.com/office/drawing/2014/main" id="{91FFCD06-7320-4C54-8D4C-BAA5796B4632}"/>
              </a:ext>
            </a:extLst>
          </p:cNvPr>
          <p:cNvSpPr/>
          <p:nvPr/>
        </p:nvSpPr>
        <p:spPr>
          <a:xfrm>
            <a:off x="2257046" y="3355653"/>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 xmlns:a16="http://schemas.microsoft.com/office/drawing/2014/main" id="{F5BB4C83-B7AE-49B2-82F9-B82FC8AE813B}"/>
              </a:ext>
            </a:extLst>
          </p:cNvPr>
          <p:cNvSpPr/>
          <p:nvPr/>
        </p:nvSpPr>
        <p:spPr>
          <a:xfrm>
            <a:off x="2460145" y="3355653"/>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28" name="Rectangle 27">
            <a:extLst>
              <a:ext uri="{FF2B5EF4-FFF2-40B4-BE49-F238E27FC236}">
                <a16:creationId xmlns="" xmlns:a16="http://schemas.microsoft.com/office/drawing/2014/main" id="{9108B999-4B0A-4F52-9A27-2220D48FCE81}"/>
              </a:ext>
            </a:extLst>
          </p:cNvPr>
          <p:cNvSpPr/>
          <p:nvPr/>
        </p:nvSpPr>
        <p:spPr>
          <a:xfrm>
            <a:off x="2676045" y="3355653"/>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29" name="Rectangle 28">
            <a:extLst>
              <a:ext uri="{FF2B5EF4-FFF2-40B4-BE49-F238E27FC236}">
                <a16:creationId xmlns="" xmlns:a16="http://schemas.microsoft.com/office/drawing/2014/main" id="{DC6EFCCC-0358-4FBD-BD38-B33E92127476}"/>
              </a:ext>
            </a:extLst>
          </p:cNvPr>
          <p:cNvSpPr/>
          <p:nvPr/>
        </p:nvSpPr>
        <p:spPr>
          <a:xfrm>
            <a:off x="2891945" y="3355653"/>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graphicFrame>
        <p:nvGraphicFramePr>
          <p:cNvPr id="30" name="Object 29">
            <a:extLst>
              <a:ext uri="{FF2B5EF4-FFF2-40B4-BE49-F238E27FC236}">
                <a16:creationId xmlns="" xmlns:a16="http://schemas.microsoft.com/office/drawing/2014/main" id="{AC19320F-F98A-4E05-8F8F-8CB603BB18A2}"/>
              </a:ext>
            </a:extLst>
          </p:cNvPr>
          <p:cNvGraphicFramePr>
            <a:graphicFrameLocks noChangeAspect="1"/>
          </p:cNvGraphicFramePr>
          <p:nvPr>
            <p:extLst/>
          </p:nvPr>
        </p:nvGraphicFramePr>
        <p:xfrm>
          <a:off x="1884527" y="3363532"/>
          <a:ext cx="139700" cy="177800"/>
        </p:xfrm>
        <a:graphic>
          <a:graphicData uri="http://schemas.openxmlformats.org/presentationml/2006/ole">
            <mc:AlternateContent xmlns:mc="http://schemas.openxmlformats.org/markup-compatibility/2006">
              <mc:Choice xmlns:v="urn:schemas-microsoft-com:vml" Requires="v">
                <p:oleObj spid="_x0000_s580729" name="Equation" r:id="rId18" imgW="139680" imgH="177480" progId="Equation.DSMT4">
                  <p:embed/>
                </p:oleObj>
              </mc:Choice>
              <mc:Fallback>
                <p:oleObj name="Equation" r:id="rId18" imgW="139680" imgH="177480" progId="Equation.DSMT4">
                  <p:embed/>
                  <p:pic>
                    <p:nvPicPr>
                      <p:cNvPr id="30" name="Object 29">
                        <a:extLst>
                          <a:ext uri="{FF2B5EF4-FFF2-40B4-BE49-F238E27FC236}">
                            <a16:creationId xmlns="" xmlns:a16="http://schemas.microsoft.com/office/drawing/2014/main" id="{AC19320F-F98A-4E05-8F8F-8CB603BB18A2}"/>
                          </a:ext>
                        </a:extLst>
                      </p:cNvPr>
                      <p:cNvPicPr/>
                      <p:nvPr/>
                    </p:nvPicPr>
                    <p:blipFill>
                      <a:blip r:embed="rId19"/>
                      <a:stretch>
                        <a:fillRect/>
                      </a:stretch>
                    </p:blipFill>
                    <p:spPr>
                      <a:xfrm>
                        <a:off x="1884527" y="3363532"/>
                        <a:ext cx="139700" cy="177800"/>
                      </a:xfrm>
                      <a:prstGeom prst="rect">
                        <a:avLst/>
                      </a:prstGeom>
                    </p:spPr>
                  </p:pic>
                </p:oleObj>
              </mc:Fallback>
            </mc:AlternateContent>
          </a:graphicData>
        </a:graphic>
      </p:graphicFrame>
      <p:graphicFrame>
        <p:nvGraphicFramePr>
          <p:cNvPr id="31" name="Object 30">
            <a:extLst>
              <a:ext uri="{FF2B5EF4-FFF2-40B4-BE49-F238E27FC236}">
                <a16:creationId xmlns="" xmlns:a16="http://schemas.microsoft.com/office/drawing/2014/main" id="{2AB06959-D0DA-4A04-92E8-2A18B462EA22}"/>
              </a:ext>
            </a:extLst>
          </p:cNvPr>
          <p:cNvGraphicFramePr>
            <a:graphicFrameLocks noChangeAspect="1"/>
          </p:cNvGraphicFramePr>
          <p:nvPr>
            <p:extLst/>
          </p:nvPr>
        </p:nvGraphicFramePr>
        <p:xfrm>
          <a:off x="2090481" y="3388932"/>
          <a:ext cx="114300" cy="127000"/>
        </p:xfrm>
        <a:graphic>
          <a:graphicData uri="http://schemas.openxmlformats.org/presentationml/2006/ole">
            <mc:AlternateContent xmlns:mc="http://schemas.openxmlformats.org/markup-compatibility/2006">
              <mc:Choice xmlns:v="urn:schemas-microsoft-com:vml" Requires="v">
                <p:oleObj spid="_x0000_s580730" name="Equation" r:id="rId20" imgW="114120" imgH="126720" progId="Equation.DSMT4">
                  <p:embed/>
                </p:oleObj>
              </mc:Choice>
              <mc:Fallback>
                <p:oleObj name="Equation" r:id="rId20" imgW="114120" imgH="126720" progId="Equation.DSMT4">
                  <p:embed/>
                  <p:pic>
                    <p:nvPicPr>
                      <p:cNvPr id="31" name="Object 30">
                        <a:extLst>
                          <a:ext uri="{FF2B5EF4-FFF2-40B4-BE49-F238E27FC236}">
                            <a16:creationId xmlns="" xmlns:a16="http://schemas.microsoft.com/office/drawing/2014/main" id="{2AB06959-D0DA-4A04-92E8-2A18B462EA22}"/>
                          </a:ext>
                        </a:extLst>
                      </p:cNvPr>
                      <p:cNvPicPr/>
                      <p:nvPr/>
                    </p:nvPicPr>
                    <p:blipFill>
                      <a:blip r:embed="rId21"/>
                      <a:stretch>
                        <a:fillRect/>
                      </a:stretch>
                    </p:blipFill>
                    <p:spPr>
                      <a:xfrm>
                        <a:off x="2090481" y="3388932"/>
                        <a:ext cx="114300" cy="127000"/>
                      </a:xfrm>
                      <a:prstGeom prst="rect">
                        <a:avLst/>
                      </a:prstGeom>
                    </p:spPr>
                  </p:pic>
                </p:oleObj>
              </mc:Fallback>
            </mc:AlternateContent>
          </a:graphicData>
        </a:graphic>
      </p:graphicFrame>
      <p:graphicFrame>
        <p:nvGraphicFramePr>
          <p:cNvPr id="32" name="Object 31">
            <a:extLst>
              <a:ext uri="{FF2B5EF4-FFF2-40B4-BE49-F238E27FC236}">
                <a16:creationId xmlns="" xmlns:a16="http://schemas.microsoft.com/office/drawing/2014/main" id="{9F176986-7B59-4E37-B30B-F7E5D7471C3E}"/>
              </a:ext>
            </a:extLst>
          </p:cNvPr>
          <p:cNvGraphicFramePr>
            <a:graphicFrameLocks noChangeAspect="1"/>
          </p:cNvGraphicFramePr>
          <p:nvPr>
            <p:extLst/>
          </p:nvPr>
        </p:nvGraphicFramePr>
        <p:xfrm>
          <a:off x="2284156" y="3369882"/>
          <a:ext cx="139700" cy="165100"/>
        </p:xfrm>
        <a:graphic>
          <a:graphicData uri="http://schemas.openxmlformats.org/presentationml/2006/ole">
            <mc:AlternateContent xmlns:mc="http://schemas.openxmlformats.org/markup-compatibility/2006">
              <mc:Choice xmlns:v="urn:schemas-microsoft-com:vml" Requires="v">
                <p:oleObj spid="_x0000_s580731" name="Equation" r:id="rId22" imgW="139680" imgH="164880" progId="Equation.DSMT4">
                  <p:embed/>
                </p:oleObj>
              </mc:Choice>
              <mc:Fallback>
                <p:oleObj name="Equation" r:id="rId22" imgW="139680" imgH="164880" progId="Equation.DSMT4">
                  <p:embed/>
                  <p:pic>
                    <p:nvPicPr>
                      <p:cNvPr id="32" name="Object 31">
                        <a:extLst>
                          <a:ext uri="{FF2B5EF4-FFF2-40B4-BE49-F238E27FC236}">
                            <a16:creationId xmlns="" xmlns:a16="http://schemas.microsoft.com/office/drawing/2014/main" id="{9F176986-7B59-4E37-B30B-F7E5D7471C3E}"/>
                          </a:ext>
                        </a:extLst>
                      </p:cNvPr>
                      <p:cNvPicPr/>
                      <p:nvPr/>
                    </p:nvPicPr>
                    <p:blipFill>
                      <a:blip r:embed="rId23"/>
                      <a:stretch>
                        <a:fillRect/>
                      </a:stretch>
                    </p:blipFill>
                    <p:spPr>
                      <a:xfrm>
                        <a:off x="2284156" y="3369882"/>
                        <a:ext cx="139700" cy="165100"/>
                      </a:xfrm>
                      <a:prstGeom prst="rect">
                        <a:avLst/>
                      </a:prstGeom>
                    </p:spPr>
                  </p:pic>
                </p:oleObj>
              </mc:Fallback>
            </mc:AlternateContent>
          </a:graphicData>
        </a:graphic>
      </p:graphicFrame>
      <p:graphicFrame>
        <p:nvGraphicFramePr>
          <p:cNvPr id="33" name="Object 32">
            <a:extLst>
              <a:ext uri="{FF2B5EF4-FFF2-40B4-BE49-F238E27FC236}">
                <a16:creationId xmlns="" xmlns:a16="http://schemas.microsoft.com/office/drawing/2014/main" id="{795E17A2-C703-41DF-B1DC-0487D4850370}"/>
              </a:ext>
            </a:extLst>
          </p:cNvPr>
          <p:cNvGraphicFramePr>
            <a:graphicFrameLocks noChangeAspect="1"/>
          </p:cNvGraphicFramePr>
          <p:nvPr>
            <p:extLst/>
          </p:nvPr>
        </p:nvGraphicFramePr>
        <p:xfrm>
          <a:off x="2490531" y="3382582"/>
          <a:ext cx="152400" cy="139700"/>
        </p:xfrm>
        <a:graphic>
          <a:graphicData uri="http://schemas.openxmlformats.org/presentationml/2006/ole">
            <mc:AlternateContent xmlns:mc="http://schemas.openxmlformats.org/markup-compatibility/2006">
              <mc:Choice xmlns:v="urn:schemas-microsoft-com:vml" Requires="v">
                <p:oleObj spid="_x0000_s580732" name="Equation" r:id="rId24" imgW="152280" imgH="139680" progId="Equation.DSMT4">
                  <p:embed/>
                </p:oleObj>
              </mc:Choice>
              <mc:Fallback>
                <p:oleObj name="Equation" r:id="rId24" imgW="152280" imgH="139680" progId="Equation.DSMT4">
                  <p:embed/>
                  <p:pic>
                    <p:nvPicPr>
                      <p:cNvPr id="33" name="Object 32">
                        <a:extLst>
                          <a:ext uri="{FF2B5EF4-FFF2-40B4-BE49-F238E27FC236}">
                            <a16:creationId xmlns="" xmlns:a16="http://schemas.microsoft.com/office/drawing/2014/main" id="{795E17A2-C703-41DF-B1DC-0487D4850370}"/>
                          </a:ext>
                        </a:extLst>
                      </p:cNvPr>
                      <p:cNvPicPr/>
                      <p:nvPr/>
                    </p:nvPicPr>
                    <p:blipFill>
                      <a:blip r:embed="rId25"/>
                      <a:stretch>
                        <a:fillRect/>
                      </a:stretch>
                    </p:blipFill>
                    <p:spPr>
                      <a:xfrm>
                        <a:off x="2490531" y="3382582"/>
                        <a:ext cx="152400" cy="139700"/>
                      </a:xfrm>
                      <a:prstGeom prst="rect">
                        <a:avLst/>
                      </a:prstGeom>
                    </p:spPr>
                  </p:pic>
                </p:oleObj>
              </mc:Fallback>
            </mc:AlternateContent>
          </a:graphicData>
        </a:graphic>
      </p:graphicFrame>
      <p:graphicFrame>
        <p:nvGraphicFramePr>
          <p:cNvPr id="34" name="Object 33">
            <a:extLst>
              <a:ext uri="{FF2B5EF4-FFF2-40B4-BE49-F238E27FC236}">
                <a16:creationId xmlns="" xmlns:a16="http://schemas.microsoft.com/office/drawing/2014/main" id="{BB7C5176-3B46-4B24-8EC9-75909E55F828}"/>
              </a:ext>
            </a:extLst>
          </p:cNvPr>
          <p:cNvGraphicFramePr>
            <a:graphicFrameLocks noChangeAspect="1"/>
          </p:cNvGraphicFramePr>
          <p:nvPr>
            <p:extLst/>
          </p:nvPr>
        </p:nvGraphicFramePr>
        <p:xfrm>
          <a:off x="2696906" y="3369882"/>
          <a:ext cx="165100" cy="165100"/>
        </p:xfrm>
        <a:graphic>
          <a:graphicData uri="http://schemas.openxmlformats.org/presentationml/2006/ole">
            <mc:AlternateContent xmlns:mc="http://schemas.openxmlformats.org/markup-compatibility/2006">
              <mc:Choice xmlns:v="urn:schemas-microsoft-com:vml" Requires="v">
                <p:oleObj spid="_x0000_s580733" name="Equation" r:id="rId26" imgW="164880" imgH="164880" progId="Equation.DSMT4">
                  <p:embed/>
                </p:oleObj>
              </mc:Choice>
              <mc:Fallback>
                <p:oleObj name="Equation" r:id="rId26" imgW="164880" imgH="164880" progId="Equation.DSMT4">
                  <p:embed/>
                  <p:pic>
                    <p:nvPicPr>
                      <p:cNvPr id="34" name="Object 33">
                        <a:extLst>
                          <a:ext uri="{FF2B5EF4-FFF2-40B4-BE49-F238E27FC236}">
                            <a16:creationId xmlns="" xmlns:a16="http://schemas.microsoft.com/office/drawing/2014/main" id="{BB7C5176-3B46-4B24-8EC9-75909E55F828}"/>
                          </a:ext>
                        </a:extLst>
                      </p:cNvPr>
                      <p:cNvPicPr/>
                      <p:nvPr/>
                    </p:nvPicPr>
                    <p:blipFill>
                      <a:blip r:embed="rId27"/>
                      <a:stretch>
                        <a:fillRect/>
                      </a:stretch>
                    </p:blipFill>
                    <p:spPr>
                      <a:xfrm>
                        <a:off x="2696906" y="3369882"/>
                        <a:ext cx="165100" cy="165100"/>
                      </a:xfrm>
                      <a:prstGeom prst="rect">
                        <a:avLst/>
                      </a:prstGeom>
                    </p:spPr>
                  </p:pic>
                </p:oleObj>
              </mc:Fallback>
            </mc:AlternateContent>
          </a:graphicData>
        </a:graphic>
      </p:graphicFrame>
      <p:graphicFrame>
        <p:nvGraphicFramePr>
          <p:cNvPr id="35" name="Object 34">
            <a:extLst>
              <a:ext uri="{FF2B5EF4-FFF2-40B4-BE49-F238E27FC236}">
                <a16:creationId xmlns="" xmlns:a16="http://schemas.microsoft.com/office/drawing/2014/main" id="{E182193D-5D31-4998-83E1-21EBE470F676}"/>
              </a:ext>
            </a:extLst>
          </p:cNvPr>
          <p:cNvGraphicFramePr>
            <a:graphicFrameLocks noChangeAspect="1"/>
          </p:cNvGraphicFramePr>
          <p:nvPr>
            <p:extLst/>
          </p:nvPr>
        </p:nvGraphicFramePr>
        <p:xfrm>
          <a:off x="2915981" y="3369882"/>
          <a:ext cx="139700" cy="165100"/>
        </p:xfrm>
        <a:graphic>
          <a:graphicData uri="http://schemas.openxmlformats.org/presentationml/2006/ole">
            <mc:AlternateContent xmlns:mc="http://schemas.openxmlformats.org/markup-compatibility/2006">
              <mc:Choice xmlns:v="urn:schemas-microsoft-com:vml" Requires="v">
                <p:oleObj spid="_x0000_s580734" name="Equation" r:id="rId28" imgW="139680" imgH="164880" progId="Equation.DSMT4">
                  <p:embed/>
                </p:oleObj>
              </mc:Choice>
              <mc:Fallback>
                <p:oleObj name="Equation" r:id="rId28" imgW="139680" imgH="164880" progId="Equation.DSMT4">
                  <p:embed/>
                  <p:pic>
                    <p:nvPicPr>
                      <p:cNvPr id="35" name="Object 34">
                        <a:extLst>
                          <a:ext uri="{FF2B5EF4-FFF2-40B4-BE49-F238E27FC236}">
                            <a16:creationId xmlns="" xmlns:a16="http://schemas.microsoft.com/office/drawing/2014/main" id="{E182193D-5D31-4998-83E1-21EBE470F676}"/>
                          </a:ext>
                        </a:extLst>
                      </p:cNvPr>
                      <p:cNvPicPr/>
                      <p:nvPr/>
                    </p:nvPicPr>
                    <p:blipFill>
                      <a:blip r:embed="rId29"/>
                      <a:stretch>
                        <a:fillRect/>
                      </a:stretch>
                    </p:blipFill>
                    <p:spPr>
                      <a:xfrm>
                        <a:off x="2915981" y="3369882"/>
                        <a:ext cx="139700" cy="165100"/>
                      </a:xfrm>
                      <a:prstGeom prst="rect">
                        <a:avLst/>
                      </a:prstGeom>
                    </p:spPr>
                  </p:pic>
                </p:oleObj>
              </mc:Fallback>
            </mc:AlternateContent>
          </a:graphicData>
        </a:graphic>
      </p:graphicFrame>
      <p:sp>
        <p:nvSpPr>
          <p:cNvPr id="48" name="Rectangle 47">
            <a:extLst>
              <a:ext uri="{FF2B5EF4-FFF2-40B4-BE49-F238E27FC236}">
                <a16:creationId xmlns="" xmlns:a16="http://schemas.microsoft.com/office/drawing/2014/main" id="{DE87041E-E9D0-4047-906F-58D644673F90}"/>
              </a:ext>
            </a:extLst>
          </p:cNvPr>
          <p:cNvSpPr/>
          <p:nvPr/>
        </p:nvSpPr>
        <p:spPr>
          <a:xfrm>
            <a:off x="4369972" y="335565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sp>
        <p:nvSpPr>
          <p:cNvPr id="49" name="Rectangle 48">
            <a:extLst>
              <a:ext uri="{FF2B5EF4-FFF2-40B4-BE49-F238E27FC236}">
                <a16:creationId xmlns="" xmlns:a16="http://schemas.microsoft.com/office/drawing/2014/main" id="{CAC44DCC-A7B0-4E08-9615-CB67AFEAECA6}"/>
              </a:ext>
            </a:extLst>
          </p:cNvPr>
          <p:cNvSpPr/>
          <p:nvPr/>
        </p:nvSpPr>
        <p:spPr>
          <a:xfrm>
            <a:off x="4585872" y="335565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endParaRPr>
          </a:p>
        </p:txBody>
      </p:sp>
      <p:graphicFrame>
        <p:nvGraphicFramePr>
          <p:cNvPr id="54" name="Object 53">
            <a:extLst>
              <a:ext uri="{FF2B5EF4-FFF2-40B4-BE49-F238E27FC236}">
                <a16:creationId xmlns="" xmlns:a16="http://schemas.microsoft.com/office/drawing/2014/main" id="{A0E7BDD5-3701-4BE9-BD86-562D08CCA5F9}"/>
              </a:ext>
            </a:extLst>
          </p:cNvPr>
          <p:cNvGraphicFramePr>
            <a:graphicFrameLocks noChangeAspect="1"/>
          </p:cNvGraphicFramePr>
          <p:nvPr>
            <p:extLst/>
          </p:nvPr>
        </p:nvGraphicFramePr>
        <p:xfrm>
          <a:off x="4409819" y="3338132"/>
          <a:ext cx="152400" cy="228600"/>
        </p:xfrm>
        <a:graphic>
          <a:graphicData uri="http://schemas.openxmlformats.org/presentationml/2006/ole">
            <mc:AlternateContent xmlns:mc="http://schemas.openxmlformats.org/markup-compatibility/2006">
              <mc:Choice xmlns:v="urn:schemas-microsoft-com:vml" Requires="v">
                <p:oleObj spid="_x0000_s580735" name="Equation" r:id="rId30" imgW="152280" imgH="228600" progId="Equation.DSMT4">
                  <p:embed/>
                </p:oleObj>
              </mc:Choice>
              <mc:Fallback>
                <p:oleObj name="Equation" r:id="rId30" imgW="152280" imgH="228600" progId="Equation.DSMT4">
                  <p:embed/>
                  <p:pic>
                    <p:nvPicPr>
                      <p:cNvPr id="54" name="Object 53">
                        <a:extLst>
                          <a:ext uri="{FF2B5EF4-FFF2-40B4-BE49-F238E27FC236}">
                            <a16:creationId xmlns="" xmlns:a16="http://schemas.microsoft.com/office/drawing/2014/main" id="{A0E7BDD5-3701-4BE9-BD86-562D08CCA5F9}"/>
                          </a:ext>
                        </a:extLst>
                      </p:cNvPr>
                      <p:cNvPicPr/>
                      <p:nvPr/>
                    </p:nvPicPr>
                    <p:blipFill>
                      <a:blip r:embed="rId31"/>
                      <a:stretch>
                        <a:fillRect/>
                      </a:stretch>
                    </p:blipFill>
                    <p:spPr>
                      <a:xfrm>
                        <a:off x="4409819" y="3338132"/>
                        <a:ext cx="152400" cy="228600"/>
                      </a:xfrm>
                      <a:prstGeom prst="rect">
                        <a:avLst/>
                      </a:prstGeom>
                    </p:spPr>
                  </p:pic>
                </p:oleObj>
              </mc:Fallback>
            </mc:AlternateContent>
          </a:graphicData>
        </a:graphic>
      </p:graphicFrame>
      <p:graphicFrame>
        <p:nvGraphicFramePr>
          <p:cNvPr id="55" name="Object 54">
            <a:extLst>
              <a:ext uri="{FF2B5EF4-FFF2-40B4-BE49-F238E27FC236}">
                <a16:creationId xmlns="" xmlns:a16="http://schemas.microsoft.com/office/drawing/2014/main" id="{17C0813E-5CF1-4B9C-874B-3F22A4ECC155}"/>
              </a:ext>
            </a:extLst>
          </p:cNvPr>
          <p:cNvGraphicFramePr>
            <a:graphicFrameLocks noChangeAspect="1"/>
          </p:cNvGraphicFramePr>
          <p:nvPr>
            <p:extLst/>
          </p:nvPr>
        </p:nvGraphicFramePr>
        <p:xfrm>
          <a:off x="4597144" y="3338132"/>
          <a:ext cx="165100" cy="228600"/>
        </p:xfrm>
        <a:graphic>
          <a:graphicData uri="http://schemas.openxmlformats.org/presentationml/2006/ole">
            <mc:AlternateContent xmlns:mc="http://schemas.openxmlformats.org/markup-compatibility/2006">
              <mc:Choice xmlns:v="urn:schemas-microsoft-com:vml" Requires="v">
                <p:oleObj spid="_x0000_s580736" name="Equation" r:id="rId32" imgW="164880" imgH="228600" progId="Equation.DSMT4">
                  <p:embed/>
                </p:oleObj>
              </mc:Choice>
              <mc:Fallback>
                <p:oleObj name="Equation" r:id="rId32" imgW="164880" imgH="228600" progId="Equation.DSMT4">
                  <p:embed/>
                  <p:pic>
                    <p:nvPicPr>
                      <p:cNvPr id="55" name="Object 54">
                        <a:extLst>
                          <a:ext uri="{FF2B5EF4-FFF2-40B4-BE49-F238E27FC236}">
                            <a16:creationId xmlns="" xmlns:a16="http://schemas.microsoft.com/office/drawing/2014/main" id="{17C0813E-5CF1-4B9C-874B-3F22A4ECC155}"/>
                          </a:ext>
                        </a:extLst>
                      </p:cNvPr>
                      <p:cNvPicPr/>
                      <p:nvPr/>
                    </p:nvPicPr>
                    <p:blipFill>
                      <a:blip r:embed="rId33"/>
                      <a:stretch>
                        <a:fillRect/>
                      </a:stretch>
                    </p:blipFill>
                    <p:spPr>
                      <a:xfrm>
                        <a:off x="4597144" y="3338132"/>
                        <a:ext cx="165100" cy="228600"/>
                      </a:xfrm>
                      <a:prstGeom prst="rect">
                        <a:avLst/>
                      </a:prstGeom>
                    </p:spPr>
                  </p:pic>
                </p:oleObj>
              </mc:Fallback>
            </mc:AlternateContent>
          </a:graphicData>
        </a:graphic>
      </p:graphicFrame>
      <p:grpSp>
        <p:nvGrpSpPr>
          <p:cNvPr id="60" name="Group 59">
            <a:extLst>
              <a:ext uri="{FF2B5EF4-FFF2-40B4-BE49-F238E27FC236}">
                <a16:creationId xmlns="" xmlns:a16="http://schemas.microsoft.com/office/drawing/2014/main" id="{8FBB2900-664D-4033-AA3B-7F9BDEC1CEA0}"/>
              </a:ext>
            </a:extLst>
          </p:cNvPr>
          <p:cNvGrpSpPr/>
          <p:nvPr/>
        </p:nvGrpSpPr>
        <p:grpSpPr>
          <a:xfrm flipV="1">
            <a:off x="2159692" y="3224093"/>
            <a:ext cx="1076969" cy="713068"/>
            <a:chOff x="15242474" y="2662106"/>
            <a:chExt cx="427512" cy="321324"/>
          </a:xfrm>
        </p:grpSpPr>
        <p:sp>
          <p:nvSpPr>
            <p:cNvPr id="61" name="Arc 60">
              <a:extLst>
                <a:ext uri="{FF2B5EF4-FFF2-40B4-BE49-F238E27FC236}">
                  <a16:creationId xmlns="" xmlns:a16="http://schemas.microsoft.com/office/drawing/2014/main" id="{9B14CEC7-0B3D-48BB-8EAE-6D07AA15074F}"/>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2" name="Arc 61">
              <a:extLst>
                <a:ext uri="{FF2B5EF4-FFF2-40B4-BE49-F238E27FC236}">
                  <a16:creationId xmlns="" xmlns:a16="http://schemas.microsoft.com/office/drawing/2014/main" id="{D36B4AFA-295E-489E-A824-86B9EE424883}"/>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75" name="Group 74">
            <a:extLst>
              <a:ext uri="{FF2B5EF4-FFF2-40B4-BE49-F238E27FC236}">
                <a16:creationId xmlns="" xmlns:a16="http://schemas.microsoft.com/office/drawing/2014/main" id="{FF85A54D-0B0D-4D34-B232-150482D27E7A}"/>
              </a:ext>
            </a:extLst>
          </p:cNvPr>
          <p:cNvGrpSpPr/>
          <p:nvPr/>
        </p:nvGrpSpPr>
        <p:grpSpPr>
          <a:xfrm flipV="1">
            <a:off x="2997690" y="3390769"/>
            <a:ext cx="237380" cy="386195"/>
            <a:chOff x="15242474" y="2662106"/>
            <a:chExt cx="427512" cy="321324"/>
          </a:xfrm>
        </p:grpSpPr>
        <p:sp>
          <p:nvSpPr>
            <p:cNvPr id="76" name="Arc 75">
              <a:extLst>
                <a:ext uri="{FF2B5EF4-FFF2-40B4-BE49-F238E27FC236}">
                  <a16:creationId xmlns="" xmlns:a16="http://schemas.microsoft.com/office/drawing/2014/main" id="{B65F5886-5FC1-409F-8DB4-6D2A67B7AFB6}"/>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7" name="Arc 76">
              <a:extLst>
                <a:ext uri="{FF2B5EF4-FFF2-40B4-BE49-F238E27FC236}">
                  <a16:creationId xmlns="" xmlns:a16="http://schemas.microsoft.com/office/drawing/2014/main" id="{98C9205B-23C5-44F7-B6F7-AD26D17C114F}"/>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 name="Group 4">
            <a:extLst>
              <a:ext uri="{FF2B5EF4-FFF2-40B4-BE49-F238E27FC236}">
                <a16:creationId xmlns="" xmlns:a16="http://schemas.microsoft.com/office/drawing/2014/main" id="{BFC7A027-1ADC-4499-893F-9CCF15AD17CA}"/>
              </a:ext>
            </a:extLst>
          </p:cNvPr>
          <p:cNvGrpSpPr/>
          <p:nvPr/>
        </p:nvGrpSpPr>
        <p:grpSpPr>
          <a:xfrm flipV="1">
            <a:off x="1969196" y="2855772"/>
            <a:ext cx="1448452" cy="933893"/>
            <a:chOff x="4248150" y="2676078"/>
            <a:chExt cx="1448452" cy="933893"/>
          </a:xfrm>
        </p:grpSpPr>
        <p:grpSp>
          <p:nvGrpSpPr>
            <p:cNvPr id="63" name="Group 62">
              <a:extLst>
                <a:ext uri="{FF2B5EF4-FFF2-40B4-BE49-F238E27FC236}">
                  <a16:creationId xmlns="" xmlns:a16="http://schemas.microsoft.com/office/drawing/2014/main" id="{C9F1E4A5-19B6-429A-A143-25C96806EF94}"/>
                </a:ext>
              </a:extLst>
            </p:cNvPr>
            <p:cNvGrpSpPr/>
            <p:nvPr/>
          </p:nvGrpSpPr>
          <p:grpSpPr>
            <a:xfrm flipV="1">
              <a:off x="4664288" y="2823720"/>
              <a:ext cx="1032314" cy="614741"/>
              <a:chOff x="15242474" y="2662106"/>
              <a:chExt cx="427512" cy="321324"/>
            </a:xfrm>
          </p:grpSpPr>
          <p:sp>
            <p:nvSpPr>
              <p:cNvPr id="64" name="Arc 63">
                <a:extLst>
                  <a:ext uri="{FF2B5EF4-FFF2-40B4-BE49-F238E27FC236}">
                    <a16:creationId xmlns="" xmlns:a16="http://schemas.microsoft.com/office/drawing/2014/main" id="{03905054-E24A-4782-A7CB-59B739CBB38D}"/>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5" name="Arc 64">
                <a:extLst>
                  <a:ext uri="{FF2B5EF4-FFF2-40B4-BE49-F238E27FC236}">
                    <a16:creationId xmlns="" xmlns:a16="http://schemas.microsoft.com/office/drawing/2014/main" id="{A9D2270A-5307-4F62-A699-5A2A8684AC5F}"/>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66" name="Group 65">
              <a:extLst>
                <a:ext uri="{FF2B5EF4-FFF2-40B4-BE49-F238E27FC236}">
                  <a16:creationId xmlns="" xmlns:a16="http://schemas.microsoft.com/office/drawing/2014/main" id="{F8241C56-DF4A-4F18-AD1F-5070B6456424}"/>
                </a:ext>
              </a:extLst>
            </p:cNvPr>
            <p:cNvGrpSpPr/>
            <p:nvPr/>
          </p:nvGrpSpPr>
          <p:grpSpPr>
            <a:xfrm flipV="1">
              <a:off x="4248150" y="2676078"/>
              <a:ext cx="1448443" cy="933893"/>
              <a:chOff x="15242474" y="2662106"/>
              <a:chExt cx="427512" cy="321324"/>
            </a:xfrm>
          </p:grpSpPr>
          <p:sp>
            <p:nvSpPr>
              <p:cNvPr id="67" name="Arc 66">
                <a:extLst>
                  <a:ext uri="{FF2B5EF4-FFF2-40B4-BE49-F238E27FC236}">
                    <a16:creationId xmlns="" xmlns:a16="http://schemas.microsoft.com/office/drawing/2014/main" id="{A5B41F47-988A-47E1-93AE-A44848C0B6B0}"/>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8" name="Arc 67">
                <a:extLst>
                  <a:ext uri="{FF2B5EF4-FFF2-40B4-BE49-F238E27FC236}">
                    <a16:creationId xmlns="" xmlns:a16="http://schemas.microsoft.com/office/drawing/2014/main" id="{4BC72F0A-5D33-4D52-BE00-93514B17967C}"/>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72" name="Group 71">
              <a:extLst>
                <a:ext uri="{FF2B5EF4-FFF2-40B4-BE49-F238E27FC236}">
                  <a16:creationId xmlns="" xmlns:a16="http://schemas.microsoft.com/office/drawing/2014/main" id="{147B898D-9465-43A3-99F4-60560D01C6C9}"/>
                </a:ext>
              </a:extLst>
            </p:cNvPr>
            <p:cNvGrpSpPr/>
            <p:nvPr/>
          </p:nvGrpSpPr>
          <p:grpSpPr>
            <a:xfrm flipV="1">
              <a:off x="4439093" y="2709416"/>
              <a:ext cx="1257003" cy="843415"/>
              <a:chOff x="15242474" y="2662106"/>
              <a:chExt cx="427512" cy="321324"/>
            </a:xfrm>
          </p:grpSpPr>
          <p:sp>
            <p:nvSpPr>
              <p:cNvPr id="73" name="Arc 72">
                <a:extLst>
                  <a:ext uri="{FF2B5EF4-FFF2-40B4-BE49-F238E27FC236}">
                    <a16:creationId xmlns="" xmlns:a16="http://schemas.microsoft.com/office/drawing/2014/main" id="{07F77C16-49E4-47D7-969C-9D17E264045B}"/>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4" name="Arc 73">
                <a:extLst>
                  <a:ext uri="{FF2B5EF4-FFF2-40B4-BE49-F238E27FC236}">
                    <a16:creationId xmlns="" xmlns:a16="http://schemas.microsoft.com/office/drawing/2014/main" id="{2280448A-FCEB-4EE7-8ADC-77BB263DB6B1}"/>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78" name="Group 77">
              <a:extLst>
                <a:ext uri="{FF2B5EF4-FFF2-40B4-BE49-F238E27FC236}">
                  <a16:creationId xmlns="" xmlns:a16="http://schemas.microsoft.com/office/drawing/2014/main" id="{CD316914-9086-4E6E-9A37-5A3D879767C9}"/>
                </a:ext>
              </a:extLst>
            </p:cNvPr>
            <p:cNvGrpSpPr/>
            <p:nvPr/>
          </p:nvGrpSpPr>
          <p:grpSpPr>
            <a:xfrm flipV="1">
              <a:off x="5269860" y="2941188"/>
              <a:ext cx="426733" cy="386195"/>
              <a:chOff x="15242474" y="2662106"/>
              <a:chExt cx="427512" cy="321324"/>
            </a:xfrm>
          </p:grpSpPr>
          <p:sp>
            <p:nvSpPr>
              <p:cNvPr id="79" name="Arc 78">
                <a:extLst>
                  <a:ext uri="{FF2B5EF4-FFF2-40B4-BE49-F238E27FC236}">
                    <a16:creationId xmlns="" xmlns:a16="http://schemas.microsoft.com/office/drawing/2014/main" id="{4CB4D573-D630-46DC-B4F0-D37E8F9F093D}"/>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0" name="Arc 79">
                <a:extLst>
                  <a:ext uri="{FF2B5EF4-FFF2-40B4-BE49-F238E27FC236}">
                    <a16:creationId xmlns="" xmlns:a16="http://schemas.microsoft.com/office/drawing/2014/main" id="{C0BA73C4-1527-4719-92FA-EF5D3140BD4C}"/>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pSp>
        <p:nvGrpSpPr>
          <p:cNvPr id="81" name="Group 80">
            <a:extLst>
              <a:ext uri="{FF2B5EF4-FFF2-40B4-BE49-F238E27FC236}">
                <a16:creationId xmlns="" xmlns:a16="http://schemas.microsoft.com/office/drawing/2014/main" id="{87829FE9-48EC-46F0-9CD4-26D393F7B752}"/>
              </a:ext>
            </a:extLst>
          </p:cNvPr>
          <p:cNvGrpSpPr/>
          <p:nvPr/>
        </p:nvGrpSpPr>
        <p:grpSpPr>
          <a:xfrm flipV="1">
            <a:off x="2544502" y="3224093"/>
            <a:ext cx="1076969" cy="713068"/>
            <a:chOff x="15242474" y="2662106"/>
            <a:chExt cx="427512" cy="321324"/>
          </a:xfrm>
        </p:grpSpPr>
        <p:sp>
          <p:nvSpPr>
            <p:cNvPr id="82" name="Arc 81">
              <a:extLst>
                <a:ext uri="{FF2B5EF4-FFF2-40B4-BE49-F238E27FC236}">
                  <a16:creationId xmlns="" xmlns:a16="http://schemas.microsoft.com/office/drawing/2014/main" id="{D82839E0-0DF3-46C1-B683-2678A0A5AA7B}"/>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3" name="Arc 82">
              <a:extLst>
                <a:ext uri="{FF2B5EF4-FFF2-40B4-BE49-F238E27FC236}">
                  <a16:creationId xmlns="" xmlns:a16="http://schemas.microsoft.com/office/drawing/2014/main" id="{93D91C6A-D7AE-47C3-A603-FB593D6180C9}"/>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84" name="Group 83">
            <a:extLst>
              <a:ext uri="{FF2B5EF4-FFF2-40B4-BE49-F238E27FC236}">
                <a16:creationId xmlns="" xmlns:a16="http://schemas.microsoft.com/office/drawing/2014/main" id="{9DD89A61-DF5B-47EF-81D4-A140D747690C}"/>
              </a:ext>
            </a:extLst>
          </p:cNvPr>
          <p:cNvGrpSpPr/>
          <p:nvPr/>
        </p:nvGrpSpPr>
        <p:grpSpPr>
          <a:xfrm flipV="1">
            <a:off x="2985191" y="3390768"/>
            <a:ext cx="634689" cy="386195"/>
            <a:chOff x="15242474" y="2662106"/>
            <a:chExt cx="427512" cy="321324"/>
          </a:xfrm>
        </p:grpSpPr>
        <p:sp>
          <p:nvSpPr>
            <p:cNvPr id="85" name="Arc 84">
              <a:extLst>
                <a:ext uri="{FF2B5EF4-FFF2-40B4-BE49-F238E27FC236}">
                  <a16:creationId xmlns="" xmlns:a16="http://schemas.microsoft.com/office/drawing/2014/main" id="{D0F2EA84-3FFC-493A-BB87-E1237DF7892C}"/>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Arc 85">
              <a:extLst>
                <a:ext uri="{FF2B5EF4-FFF2-40B4-BE49-F238E27FC236}">
                  <a16:creationId xmlns="" xmlns:a16="http://schemas.microsoft.com/office/drawing/2014/main" id="{F3A71A77-99E8-4632-BE78-16F97C261E1C}"/>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95" name="Group 94">
            <a:extLst>
              <a:ext uri="{FF2B5EF4-FFF2-40B4-BE49-F238E27FC236}">
                <a16:creationId xmlns="" xmlns:a16="http://schemas.microsoft.com/office/drawing/2014/main" id="{424FB06A-C571-4572-99E8-39E0220580D6}"/>
              </a:ext>
            </a:extLst>
          </p:cNvPr>
          <p:cNvGrpSpPr/>
          <p:nvPr/>
        </p:nvGrpSpPr>
        <p:grpSpPr>
          <a:xfrm>
            <a:off x="2807585" y="2851962"/>
            <a:ext cx="1032964" cy="933893"/>
            <a:chOff x="15242474" y="2662106"/>
            <a:chExt cx="427512" cy="321324"/>
          </a:xfrm>
        </p:grpSpPr>
        <p:sp>
          <p:nvSpPr>
            <p:cNvPr id="102" name="Arc 101">
              <a:extLst>
                <a:ext uri="{FF2B5EF4-FFF2-40B4-BE49-F238E27FC236}">
                  <a16:creationId xmlns="" xmlns:a16="http://schemas.microsoft.com/office/drawing/2014/main" id="{525C1EF2-F314-4313-A8E6-5E3D12DA381A}"/>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3" name="Arc 102">
              <a:extLst>
                <a:ext uri="{FF2B5EF4-FFF2-40B4-BE49-F238E27FC236}">
                  <a16:creationId xmlns="" xmlns:a16="http://schemas.microsoft.com/office/drawing/2014/main" id="{A2ADD5DE-4124-4D47-AC03-378F7FCC0AB7}"/>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96" name="Group 95">
            <a:extLst>
              <a:ext uri="{FF2B5EF4-FFF2-40B4-BE49-F238E27FC236}">
                <a16:creationId xmlns="" xmlns:a16="http://schemas.microsoft.com/office/drawing/2014/main" id="{910EF308-F6D1-4431-81B2-5651B32B539E}"/>
              </a:ext>
            </a:extLst>
          </p:cNvPr>
          <p:cNvGrpSpPr/>
          <p:nvPr/>
        </p:nvGrpSpPr>
        <p:grpSpPr>
          <a:xfrm>
            <a:off x="1969197" y="2909102"/>
            <a:ext cx="1870856" cy="843415"/>
            <a:chOff x="15242474" y="2662106"/>
            <a:chExt cx="427512" cy="321324"/>
          </a:xfrm>
        </p:grpSpPr>
        <p:sp>
          <p:nvSpPr>
            <p:cNvPr id="100" name="Arc 99">
              <a:extLst>
                <a:ext uri="{FF2B5EF4-FFF2-40B4-BE49-F238E27FC236}">
                  <a16:creationId xmlns="" xmlns:a16="http://schemas.microsoft.com/office/drawing/2014/main" id="{5A9656BF-E296-4870-8F81-880CCB70DF61}"/>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1" name="Arc 100">
              <a:extLst>
                <a:ext uri="{FF2B5EF4-FFF2-40B4-BE49-F238E27FC236}">
                  <a16:creationId xmlns="" xmlns:a16="http://schemas.microsoft.com/office/drawing/2014/main" id="{CDE432DE-7281-4BCE-B207-7DEF8954B0DA}"/>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97" name="Group 96">
            <a:extLst>
              <a:ext uri="{FF2B5EF4-FFF2-40B4-BE49-F238E27FC236}">
                <a16:creationId xmlns="" xmlns:a16="http://schemas.microsoft.com/office/drawing/2014/main" id="{B21DF2C5-5091-468E-B6F4-5A32876ECCF9}"/>
              </a:ext>
            </a:extLst>
          </p:cNvPr>
          <p:cNvGrpSpPr/>
          <p:nvPr/>
        </p:nvGrpSpPr>
        <p:grpSpPr>
          <a:xfrm>
            <a:off x="3623992" y="3134550"/>
            <a:ext cx="216557" cy="386195"/>
            <a:chOff x="15242474" y="2662106"/>
            <a:chExt cx="427512" cy="321324"/>
          </a:xfrm>
        </p:grpSpPr>
        <p:sp>
          <p:nvSpPr>
            <p:cNvPr id="98" name="Arc 97">
              <a:extLst>
                <a:ext uri="{FF2B5EF4-FFF2-40B4-BE49-F238E27FC236}">
                  <a16:creationId xmlns="" xmlns:a16="http://schemas.microsoft.com/office/drawing/2014/main" id="{0754119F-0C46-4AD0-A667-73480E4793EB}"/>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Arc 98">
              <a:extLst>
                <a:ext uri="{FF2B5EF4-FFF2-40B4-BE49-F238E27FC236}">
                  <a16:creationId xmlns="" xmlns:a16="http://schemas.microsoft.com/office/drawing/2014/main" id="{79745C21-6842-421F-8B4A-8D580BE9D2FE}"/>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06" name="Group 105">
            <a:extLst>
              <a:ext uri="{FF2B5EF4-FFF2-40B4-BE49-F238E27FC236}">
                <a16:creationId xmlns="" xmlns:a16="http://schemas.microsoft.com/office/drawing/2014/main" id="{65F96116-652D-4265-A3DC-A4FAB186871B}"/>
              </a:ext>
            </a:extLst>
          </p:cNvPr>
          <p:cNvGrpSpPr/>
          <p:nvPr/>
        </p:nvGrpSpPr>
        <p:grpSpPr>
          <a:xfrm flipV="1">
            <a:off x="3685648" y="3224093"/>
            <a:ext cx="378237" cy="713068"/>
            <a:chOff x="15242474" y="2662106"/>
            <a:chExt cx="427512" cy="321324"/>
          </a:xfrm>
        </p:grpSpPr>
        <p:sp>
          <p:nvSpPr>
            <p:cNvPr id="107" name="Arc 106">
              <a:extLst>
                <a:ext uri="{FF2B5EF4-FFF2-40B4-BE49-F238E27FC236}">
                  <a16:creationId xmlns="" xmlns:a16="http://schemas.microsoft.com/office/drawing/2014/main" id="{D509BB33-EE97-47FE-84B9-A5C3E1F405A7}"/>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Arc 107">
              <a:extLst>
                <a:ext uri="{FF2B5EF4-FFF2-40B4-BE49-F238E27FC236}">
                  <a16:creationId xmlns="" xmlns:a16="http://schemas.microsoft.com/office/drawing/2014/main" id="{1F755BB4-8639-4385-BCCA-F3719583269C}"/>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09" name="Group 108">
            <a:extLst>
              <a:ext uri="{FF2B5EF4-FFF2-40B4-BE49-F238E27FC236}">
                <a16:creationId xmlns="" xmlns:a16="http://schemas.microsoft.com/office/drawing/2014/main" id="{201E7C14-6327-466C-A975-ED157CC6E6A2}"/>
              </a:ext>
            </a:extLst>
          </p:cNvPr>
          <p:cNvGrpSpPr/>
          <p:nvPr/>
        </p:nvGrpSpPr>
        <p:grpSpPr>
          <a:xfrm flipV="1">
            <a:off x="3839388" y="3390767"/>
            <a:ext cx="222906" cy="386195"/>
            <a:chOff x="15242474" y="2662106"/>
            <a:chExt cx="427512" cy="321324"/>
          </a:xfrm>
        </p:grpSpPr>
        <p:sp>
          <p:nvSpPr>
            <p:cNvPr id="110" name="Arc 109">
              <a:extLst>
                <a:ext uri="{FF2B5EF4-FFF2-40B4-BE49-F238E27FC236}">
                  <a16:creationId xmlns="" xmlns:a16="http://schemas.microsoft.com/office/drawing/2014/main" id="{BF93C0B4-0D18-4940-A5AB-CBFDF22C5C81}"/>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1" name="Arc 110">
              <a:extLst>
                <a:ext uri="{FF2B5EF4-FFF2-40B4-BE49-F238E27FC236}">
                  <a16:creationId xmlns="" xmlns:a16="http://schemas.microsoft.com/office/drawing/2014/main" id="{6ACB2C7E-1DC1-466F-83AA-8BD8F9825485}"/>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12" name="Group 111">
            <a:extLst>
              <a:ext uri="{FF2B5EF4-FFF2-40B4-BE49-F238E27FC236}">
                <a16:creationId xmlns="" xmlns:a16="http://schemas.microsoft.com/office/drawing/2014/main" id="{8EE68B74-1DF5-4252-87A3-DB7BB72E9E2E}"/>
              </a:ext>
            </a:extLst>
          </p:cNvPr>
          <p:cNvGrpSpPr/>
          <p:nvPr/>
        </p:nvGrpSpPr>
        <p:grpSpPr>
          <a:xfrm flipV="1">
            <a:off x="3700390" y="3224093"/>
            <a:ext cx="573721" cy="713068"/>
            <a:chOff x="15242474" y="2662106"/>
            <a:chExt cx="427512" cy="321324"/>
          </a:xfrm>
        </p:grpSpPr>
        <p:sp>
          <p:nvSpPr>
            <p:cNvPr id="113" name="Arc 112">
              <a:extLst>
                <a:ext uri="{FF2B5EF4-FFF2-40B4-BE49-F238E27FC236}">
                  <a16:creationId xmlns="" xmlns:a16="http://schemas.microsoft.com/office/drawing/2014/main" id="{AE0FB18E-FEBE-4E93-9361-03F6C74E9454}"/>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4" name="Arc 113">
              <a:extLst>
                <a:ext uri="{FF2B5EF4-FFF2-40B4-BE49-F238E27FC236}">
                  <a16:creationId xmlns="" xmlns:a16="http://schemas.microsoft.com/office/drawing/2014/main" id="{8F4D40BD-80BC-43F6-93D0-6B7DA8A68FD7}"/>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15" name="Group 114">
            <a:extLst>
              <a:ext uri="{FF2B5EF4-FFF2-40B4-BE49-F238E27FC236}">
                <a16:creationId xmlns="" xmlns:a16="http://schemas.microsoft.com/office/drawing/2014/main" id="{6333D9DF-A3A9-4D9F-B047-9AB517863E59}"/>
              </a:ext>
            </a:extLst>
          </p:cNvPr>
          <p:cNvGrpSpPr/>
          <p:nvPr/>
        </p:nvGrpSpPr>
        <p:grpSpPr>
          <a:xfrm flipV="1">
            <a:off x="3837798" y="3390765"/>
            <a:ext cx="434722" cy="386195"/>
            <a:chOff x="15242474" y="2662106"/>
            <a:chExt cx="427512" cy="321324"/>
          </a:xfrm>
        </p:grpSpPr>
        <p:sp>
          <p:nvSpPr>
            <p:cNvPr id="116" name="Arc 115">
              <a:extLst>
                <a:ext uri="{FF2B5EF4-FFF2-40B4-BE49-F238E27FC236}">
                  <a16:creationId xmlns="" xmlns:a16="http://schemas.microsoft.com/office/drawing/2014/main" id="{7A4C525B-A9F9-41D7-9520-FFB45903FF6C}"/>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7" name="Arc 116">
              <a:extLst>
                <a:ext uri="{FF2B5EF4-FFF2-40B4-BE49-F238E27FC236}">
                  <a16:creationId xmlns="" xmlns:a16="http://schemas.microsoft.com/office/drawing/2014/main" id="{46DC083D-28C1-45D2-BE19-E19B526B0373}"/>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1" name="Group 120">
            <a:extLst>
              <a:ext uri="{FF2B5EF4-FFF2-40B4-BE49-F238E27FC236}">
                <a16:creationId xmlns="" xmlns:a16="http://schemas.microsoft.com/office/drawing/2014/main" id="{1A8E26A0-9A13-4A5E-BA26-6C93441F583E}"/>
              </a:ext>
            </a:extLst>
          </p:cNvPr>
          <p:cNvGrpSpPr/>
          <p:nvPr/>
        </p:nvGrpSpPr>
        <p:grpSpPr>
          <a:xfrm>
            <a:off x="4062292" y="3124065"/>
            <a:ext cx="423587" cy="386195"/>
            <a:chOff x="15242474" y="2662106"/>
            <a:chExt cx="427512" cy="321324"/>
          </a:xfrm>
        </p:grpSpPr>
        <p:sp>
          <p:nvSpPr>
            <p:cNvPr id="122" name="Arc 121">
              <a:extLst>
                <a:ext uri="{FF2B5EF4-FFF2-40B4-BE49-F238E27FC236}">
                  <a16:creationId xmlns="" xmlns:a16="http://schemas.microsoft.com/office/drawing/2014/main" id="{A083EA84-B3E6-4A9F-BCE9-389B3AE9134A}"/>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3" name="Arc 122">
              <a:extLst>
                <a:ext uri="{FF2B5EF4-FFF2-40B4-BE49-F238E27FC236}">
                  <a16:creationId xmlns="" xmlns:a16="http://schemas.microsoft.com/office/drawing/2014/main" id="{F9A08257-48F1-46F0-939C-8F71DF17C1F6}"/>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a:extLst>
              <a:ext uri="{FF2B5EF4-FFF2-40B4-BE49-F238E27FC236}">
                <a16:creationId xmlns="" xmlns:a16="http://schemas.microsoft.com/office/drawing/2014/main" id="{2B83C661-D53F-4B0B-80AE-03B8D8D6A58C}"/>
              </a:ext>
            </a:extLst>
          </p:cNvPr>
          <p:cNvGrpSpPr/>
          <p:nvPr/>
        </p:nvGrpSpPr>
        <p:grpSpPr>
          <a:xfrm>
            <a:off x="4246627" y="3131418"/>
            <a:ext cx="423587" cy="386195"/>
            <a:chOff x="15242474" y="2662106"/>
            <a:chExt cx="427512" cy="321324"/>
          </a:xfrm>
        </p:grpSpPr>
        <p:sp>
          <p:nvSpPr>
            <p:cNvPr id="125" name="Arc 124">
              <a:extLst>
                <a:ext uri="{FF2B5EF4-FFF2-40B4-BE49-F238E27FC236}">
                  <a16:creationId xmlns="" xmlns:a16="http://schemas.microsoft.com/office/drawing/2014/main" id="{EA4E06FF-B5FF-44F2-8A67-B9FE28BA0579}"/>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6" name="Arc 125">
              <a:extLst>
                <a:ext uri="{FF2B5EF4-FFF2-40B4-BE49-F238E27FC236}">
                  <a16:creationId xmlns="" xmlns:a16="http://schemas.microsoft.com/office/drawing/2014/main" id="{AD5B6B30-4AF1-4317-9A9B-5C21785E0519}"/>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a:extLst>
              <a:ext uri="{FF2B5EF4-FFF2-40B4-BE49-F238E27FC236}">
                <a16:creationId xmlns="" xmlns:a16="http://schemas.microsoft.com/office/drawing/2014/main" id="{272D6F4A-7821-4F24-9302-AF81E5BD7234}"/>
              </a:ext>
            </a:extLst>
          </p:cNvPr>
          <p:cNvGrpSpPr/>
          <p:nvPr/>
        </p:nvGrpSpPr>
        <p:grpSpPr>
          <a:xfrm>
            <a:off x="3416963" y="2851962"/>
            <a:ext cx="423586" cy="933893"/>
            <a:chOff x="15242474" y="2662106"/>
            <a:chExt cx="427512" cy="321324"/>
          </a:xfrm>
        </p:grpSpPr>
        <p:sp>
          <p:nvSpPr>
            <p:cNvPr id="128" name="Arc 127">
              <a:extLst>
                <a:ext uri="{FF2B5EF4-FFF2-40B4-BE49-F238E27FC236}">
                  <a16:creationId xmlns="" xmlns:a16="http://schemas.microsoft.com/office/drawing/2014/main" id="{4CC25EE6-0B74-492A-A37B-443B3F4D2F48}"/>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9" name="Arc 128">
              <a:extLst>
                <a:ext uri="{FF2B5EF4-FFF2-40B4-BE49-F238E27FC236}">
                  <a16:creationId xmlns="" xmlns:a16="http://schemas.microsoft.com/office/drawing/2014/main" id="{F3F2A4DC-4DBA-4C0C-AFA8-3A1F651AC761}"/>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34" name="Group 133">
            <a:extLst>
              <a:ext uri="{FF2B5EF4-FFF2-40B4-BE49-F238E27FC236}">
                <a16:creationId xmlns="" xmlns:a16="http://schemas.microsoft.com/office/drawing/2014/main" id="{0D54135F-684B-4EB1-B42F-3266F216DA57}"/>
              </a:ext>
            </a:extLst>
          </p:cNvPr>
          <p:cNvGrpSpPr/>
          <p:nvPr/>
        </p:nvGrpSpPr>
        <p:grpSpPr>
          <a:xfrm>
            <a:off x="4485878" y="3019662"/>
            <a:ext cx="396844" cy="614741"/>
            <a:chOff x="15242474" y="2662106"/>
            <a:chExt cx="427512" cy="321324"/>
          </a:xfrm>
        </p:grpSpPr>
        <p:sp>
          <p:nvSpPr>
            <p:cNvPr id="144" name="Arc 143">
              <a:extLst>
                <a:ext uri="{FF2B5EF4-FFF2-40B4-BE49-F238E27FC236}">
                  <a16:creationId xmlns="" xmlns:a16="http://schemas.microsoft.com/office/drawing/2014/main" id="{F8FA0FB9-BADC-46C9-BD8B-D2A7EA161B24}"/>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5" name="Arc 144">
              <a:extLst>
                <a:ext uri="{FF2B5EF4-FFF2-40B4-BE49-F238E27FC236}">
                  <a16:creationId xmlns="" xmlns:a16="http://schemas.microsoft.com/office/drawing/2014/main" id="{6661829F-14B7-443E-88DE-DDBC5391CB0E}"/>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35" name="Group 134">
            <a:extLst>
              <a:ext uri="{FF2B5EF4-FFF2-40B4-BE49-F238E27FC236}">
                <a16:creationId xmlns="" xmlns:a16="http://schemas.microsoft.com/office/drawing/2014/main" id="{71D6DEDF-DDE5-4DD9-A36C-8B4876EF15A5}"/>
              </a:ext>
            </a:extLst>
          </p:cNvPr>
          <p:cNvGrpSpPr/>
          <p:nvPr/>
        </p:nvGrpSpPr>
        <p:grpSpPr>
          <a:xfrm>
            <a:off x="2802098" y="2848152"/>
            <a:ext cx="2080616" cy="933893"/>
            <a:chOff x="15242474" y="2662106"/>
            <a:chExt cx="427512" cy="321324"/>
          </a:xfrm>
        </p:grpSpPr>
        <p:sp>
          <p:nvSpPr>
            <p:cNvPr id="142" name="Arc 141">
              <a:extLst>
                <a:ext uri="{FF2B5EF4-FFF2-40B4-BE49-F238E27FC236}">
                  <a16:creationId xmlns="" xmlns:a16="http://schemas.microsoft.com/office/drawing/2014/main" id="{D9B43696-5E1E-4826-8488-46647BF169B6}"/>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3" name="Arc 142">
              <a:extLst>
                <a:ext uri="{FF2B5EF4-FFF2-40B4-BE49-F238E27FC236}">
                  <a16:creationId xmlns="" xmlns:a16="http://schemas.microsoft.com/office/drawing/2014/main" id="{539CDC60-94C8-4CBC-9E15-B6ED40F9A309}"/>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36" name="Group 135">
            <a:extLst>
              <a:ext uri="{FF2B5EF4-FFF2-40B4-BE49-F238E27FC236}">
                <a16:creationId xmlns="" xmlns:a16="http://schemas.microsoft.com/office/drawing/2014/main" id="{39DD47B1-EE05-4E34-B201-84E181831670}"/>
              </a:ext>
            </a:extLst>
          </p:cNvPr>
          <p:cNvGrpSpPr/>
          <p:nvPr/>
        </p:nvGrpSpPr>
        <p:grpSpPr>
          <a:xfrm>
            <a:off x="3404335" y="2905292"/>
            <a:ext cx="1477881" cy="843415"/>
            <a:chOff x="15242474" y="2662106"/>
            <a:chExt cx="427512" cy="321324"/>
          </a:xfrm>
        </p:grpSpPr>
        <p:sp>
          <p:nvSpPr>
            <p:cNvPr id="140" name="Arc 139">
              <a:extLst>
                <a:ext uri="{FF2B5EF4-FFF2-40B4-BE49-F238E27FC236}">
                  <a16:creationId xmlns="" xmlns:a16="http://schemas.microsoft.com/office/drawing/2014/main" id="{26AE8B3E-A4B6-499A-817C-0116F7D1DF15}"/>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1" name="Arc 140">
              <a:extLst>
                <a:ext uri="{FF2B5EF4-FFF2-40B4-BE49-F238E27FC236}">
                  <a16:creationId xmlns="" xmlns:a16="http://schemas.microsoft.com/office/drawing/2014/main" id="{B1BF8054-8E1B-4A5F-8BC1-DD91C04E1F1A}"/>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37" name="Group 136">
            <a:extLst>
              <a:ext uri="{FF2B5EF4-FFF2-40B4-BE49-F238E27FC236}">
                <a16:creationId xmlns="" xmlns:a16="http://schemas.microsoft.com/office/drawing/2014/main" id="{2C3C5BB1-81E2-4222-8A9B-D7B94A53D59E}"/>
              </a:ext>
            </a:extLst>
          </p:cNvPr>
          <p:cNvGrpSpPr/>
          <p:nvPr/>
        </p:nvGrpSpPr>
        <p:grpSpPr>
          <a:xfrm>
            <a:off x="4654135" y="3130740"/>
            <a:ext cx="228578" cy="386195"/>
            <a:chOff x="15242474" y="2662106"/>
            <a:chExt cx="427512" cy="321324"/>
          </a:xfrm>
        </p:grpSpPr>
        <p:sp>
          <p:nvSpPr>
            <p:cNvPr id="138" name="Arc 137">
              <a:extLst>
                <a:ext uri="{FF2B5EF4-FFF2-40B4-BE49-F238E27FC236}">
                  <a16:creationId xmlns="" xmlns:a16="http://schemas.microsoft.com/office/drawing/2014/main" id="{9F14DF39-5B14-42D0-B240-EE5854F45FFF}"/>
                </a:ext>
              </a:extLst>
            </p:cNvPr>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9" name="Arc 138">
              <a:extLst>
                <a:ext uri="{FF2B5EF4-FFF2-40B4-BE49-F238E27FC236}">
                  <a16:creationId xmlns="" xmlns:a16="http://schemas.microsoft.com/office/drawing/2014/main" id="{B7D415B8-A071-4382-B3CD-277AB9E9DF26}"/>
                </a:ext>
              </a:extLst>
            </p:cNvPr>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243" name="Picture 242">
            <a:extLst>
              <a:ext uri="{FF2B5EF4-FFF2-40B4-BE49-F238E27FC236}">
                <a16:creationId xmlns="" xmlns:a16="http://schemas.microsoft.com/office/drawing/2014/main" id="{8812DDEE-623C-4B2F-A274-4BEF14B90691}"/>
              </a:ext>
            </a:extLst>
          </p:cNvPr>
          <p:cNvPicPr>
            <a:picLocks noChangeAspect="1"/>
          </p:cNvPicPr>
          <p:nvPr/>
        </p:nvPicPr>
        <p:blipFill>
          <a:blip r:embed="rId34"/>
          <a:stretch>
            <a:fillRect/>
          </a:stretch>
        </p:blipFill>
        <p:spPr>
          <a:xfrm>
            <a:off x="3677482" y="4990324"/>
            <a:ext cx="4574240" cy="1487898"/>
          </a:xfrm>
          <a:prstGeom prst="rect">
            <a:avLst/>
          </a:prstGeom>
        </p:spPr>
      </p:pic>
      <p:sp>
        <p:nvSpPr>
          <p:cNvPr id="244" name="TextBox 243">
            <a:extLst>
              <a:ext uri="{FF2B5EF4-FFF2-40B4-BE49-F238E27FC236}">
                <a16:creationId xmlns="" xmlns:a16="http://schemas.microsoft.com/office/drawing/2014/main" id="{628971FC-B62C-41D2-AA0D-4198C8D0A182}"/>
              </a:ext>
            </a:extLst>
          </p:cNvPr>
          <p:cNvSpPr txBox="1"/>
          <p:nvPr/>
        </p:nvSpPr>
        <p:spPr>
          <a:xfrm>
            <a:off x="5383238" y="2785400"/>
            <a:ext cx="5892740" cy="1169551"/>
          </a:xfrm>
          <a:prstGeom prst="rect">
            <a:avLst/>
          </a:prstGeom>
          <a:noFill/>
        </p:spPr>
        <p:txBody>
          <a:bodyPr wrap="square" rtlCol="0">
            <a:spAutoFit/>
          </a:bodyPr>
          <a:lstStyle/>
          <a:p>
            <a:r>
              <a:rPr lang="en-US" sz="1400" dirty="0"/>
              <a:t>Where we recall that operator overloading also gave us: </a:t>
            </a:r>
          </a:p>
          <a:p>
            <a:endParaRPr lang="en-US" sz="1400" dirty="0"/>
          </a:p>
          <a:p>
            <a:pPr marL="285750" indent="-285750">
              <a:buFont typeface="Arial" panose="020B0604020202020204" pitchFamily="34" charset="0"/>
              <a:buChar char="•"/>
            </a:pPr>
            <a:r>
              <a:rPr lang="en-US" sz="1400" dirty="0"/>
              <a:t>The operations from ancestors </a:t>
            </a:r>
            <a:r>
              <a:rPr lang="en-US" sz="1400" i="1" dirty="0"/>
              <a:t>A </a:t>
            </a:r>
            <a:r>
              <a:rPr lang="en-US" sz="1400" dirty="0"/>
              <a:t>(arguments) to successors </a:t>
            </a:r>
            <a:r>
              <a:rPr lang="en-US" sz="1400" i="1" dirty="0"/>
              <a:t>S </a:t>
            </a:r>
            <a:r>
              <a:rPr lang="en-US" sz="1400" dirty="0"/>
              <a:t>(results)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And their derivatives</a:t>
            </a:r>
          </a:p>
        </p:txBody>
      </p:sp>
      <p:graphicFrame>
        <p:nvGraphicFramePr>
          <p:cNvPr id="247" name="Object 246">
            <a:extLst>
              <a:ext uri="{FF2B5EF4-FFF2-40B4-BE49-F238E27FC236}">
                <a16:creationId xmlns="" xmlns:a16="http://schemas.microsoft.com/office/drawing/2014/main" id="{0E490CAA-A694-48F8-8071-DFFA0B2D32CA}"/>
              </a:ext>
            </a:extLst>
          </p:cNvPr>
          <p:cNvGraphicFramePr>
            <a:graphicFrameLocks noChangeAspect="1"/>
          </p:cNvGraphicFramePr>
          <p:nvPr/>
        </p:nvGraphicFramePr>
        <p:xfrm>
          <a:off x="7334543" y="3604077"/>
          <a:ext cx="228600" cy="393700"/>
        </p:xfrm>
        <a:graphic>
          <a:graphicData uri="http://schemas.openxmlformats.org/presentationml/2006/ole">
            <mc:AlternateContent xmlns:mc="http://schemas.openxmlformats.org/markup-compatibility/2006">
              <mc:Choice xmlns:v="urn:schemas-microsoft-com:vml" Requires="v">
                <p:oleObj spid="_x0000_s580737" name="Equation" r:id="rId35" imgW="228600" imgH="393480" progId="Equation.DSMT4">
                  <p:embed/>
                </p:oleObj>
              </mc:Choice>
              <mc:Fallback>
                <p:oleObj name="Equation" r:id="rId35" imgW="228600" imgH="393480" progId="Equation.DSMT4">
                  <p:embed/>
                  <p:pic>
                    <p:nvPicPr>
                      <p:cNvPr id="247" name="Object 246">
                        <a:extLst>
                          <a:ext uri="{FF2B5EF4-FFF2-40B4-BE49-F238E27FC236}">
                            <a16:creationId xmlns="" xmlns:a16="http://schemas.microsoft.com/office/drawing/2014/main" id="{0E490CAA-A694-48F8-8071-DFFA0B2D32CA}"/>
                          </a:ext>
                        </a:extLst>
                      </p:cNvPr>
                      <p:cNvPicPr/>
                      <p:nvPr/>
                    </p:nvPicPr>
                    <p:blipFill>
                      <a:blip r:embed="rId36"/>
                      <a:stretch>
                        <a:fillRect/>
                      </a:stretch>
                    </p:blipFill>
                    <p:spPr>
                      <a:xfrm>
                        <a:off x="7334543" y="3604077"/>
                        <a:ext cx="228600" cy="393700"/>
                      </a:xfrm>
                      <a:prstGeom prst="rect">
                        <a:avLst/>
                      </a:prstGeom>
                    </p:spPr>
                  </p:pic>
                </p:oleObj>
              </mc:Fallback>
            </mc:AlternateContent>
          </a:graphicData>
        </a:graphic>
      </p:graphicFrame>
    </p:spTree>
    <p:extLst>
      <p:ext uri="{BB962C8B-B14F-4D97-AF65-F5344CB8AC3E}">
        <p14:creationId xmlns:p14="http://schemas.microsoft.com/office/powerpoint/2010/main" val="21318344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a:xfrm>
            <a:off x="838200" y="365125"/>
            <a:ext cx="10515600" cy="1325563"/>
          </a:xfrm>
        </p:spPr>
        <p:txBody>
          <a:bodyPr/>
          <a:lstStyle/>
          <a:p>
            <a:r>
              <a:rPr lang="en-GB" dirty="0">
                <a:solidFill>
                  <a:schemeClr val="bg1"/>
                </a:solidFill>
              </a:rPr>
              <a:t>Tape vs graph (2)</a:t>
            </a:r>
          </a:p>
        </p:txBody>
      </p:sp>
      <p:sp>
        <p:nvSpPr>
          <p:cNvPr id="4" name="Content Placeholder 3"/>
          <p:cNvSpPr>
            <a:spLocks noGrp="1"/>
          </p:cNvSpPr>
          <p:nvPr>
            <p:ph idx="1"/>
          </p:nvPr>
        </p:nvSpPr>
        <p:spPr/>
        <p:txBody>
          <a:bodyPr>
            <a:noAutofit/>
          </a:bodyPr>
          <a:lstStyle/>
          <a:p>
            <a:r>
              <a:rPr lang="en-GB" sz="1800" dirty="0"/>
              <a:t>The tape and the graph however express the exact same information, differently</a:t>
            </a:r>
          </a:p>
          <a:p>
            <a:r>
              <a:rPr lang="en-GB" sz="1800" dirty="0"/>
              <a:t>We can always turn a tape into a graph or vice-versa</a:t>
            </a:r>
          </a:p>
          <a:p>
            <a:r>
              <a:rPr lang="en-GB" sz="1800" dirty="0"/>
              <a:t>If we had a graph, we could run back-prop to compute all derivatives in constant time</a:t>
            </a:r>
          </a:p>
          <a:p>
            <a:endParaRPr lang="en-GB" sz="1800" dirty="0"/>
          </a:p>
          <a:p>
            <a:endParaRPr lang="en-GB" sz="1800" dirty="0"/>
          </a:p>
          <a:p>
            <a:endParaRPr lang="en-GB" sz="1800" dirty="0"/>
          </a:p>
          <a:p>
            <a:endParaRPr lang="en-GB" sz="1800" dirty="0"/>
          </a:p>
          <a:p>
            <a:r>
              <a:rPr lang="en-GB" sz="1800" dirty="0"/>
              <a:t>We could turn our tape into a graph, but this would be a waste of precious computational resources</a:t>
            </a:r>
          </a:p>
          <a:p>
            <a:r>
              <a:rPr lang="en-GB" sz="1800" dirty="0"/>
              <a:t>Instead, we work with a slightly different version of the back-prop/AD algorithm</a:t>
            </a:r>
          </a:p>
          <a:p>
            <a:r>
              <a:rPr lang="en-GB" sz="1800" dirty="0"/>
              <a:t>So we can back-propagate adjoints directly through the tape (although it is </a:t>
            </a:r>
            <a:r>
              <a:rPr lang="en-GB" sz="1800" u="sng" dirty="0"/>
              <a:t>not</a:t>
            </a:r>
            <a:r>
              <a:rPr lang="en-GB" sz="1800" dirty="0"/>
              <a:t> arranged in layers)</a:t>
            </a:r>
          </a:p>
          <a:p>
            <a:r>
              <a:rPr lang="en-GB" sz="1800" dirty="0"/>
              <a:t>Using the notions of </a:t>
            </a:r>
            <a:r>
              <a:rPr lang="en-GB" sz="1800" i="1" dirty="0"/>
              <a:t>ancestor </a:t>
            </a:r>
            <a:r>
              <a:rPr lang="en-GB" sz="1800" dirty="0"/>
              <a:t>(argument to an operation) and </a:t>
            </a:r>
            <a:r>
              <a:rPr lang="en-GB" sz="1800" i="1" dirty="0"/>
              <a:t>successor</a:t>
            </a:r>
            <a:r>
              <a:rPr lang="en-GB" sz="1800" dirty="0"/>
              <a:t> (result of an operation)</a:t>
            </a:r>
          </a:p>
          <a:p>
            <a:r>
              <a:rPr lang="en-GB" sz="1800" dirty="0"/>
              <a:t>AAD is the sum of a </a:t>
            </a:r>
            <a:r>
              <a:rPr lang="en-GB" sz="1800" i="1" dirty="0"/>
              <a:t>taping framework </a:t>
            </a:r>
            <a:r>
              <a:rPr lang="en-GB" sz="1800" dirty="0"/>
              <a:t>(e.g. operator overloading) and back-propagation through the tape</a:t>
            </a:r>
          </a:p>
        </p:txBody>
      </p:sp>
      <p:sp>
        <p:nvSpPr>
          <p:cNvPr id="3" name="Slide Number Placeholder 2"/>
          <p:cNvSpPr>
            <a:spLocks noGrp="1"/>
          </p:cNvSpPr>
          <p:nvPr>
            <p:ph type="sldNum" sz="quarter" idx="12"/>
          </p:nvPr>
        </p:nvSpPr>
        <p:spPr/>
        <p:txBody>
          <a:bodyPr/>
          <a:lstStyle/>
          <a:p>
            <a:fld id="{20222C57-82CF-4D8A-8DC1-229C0B8895A7}" type="slidenum">
              <a:rPr lang="en-GB" smtClean="0"/>
              <a:t>124</a:t>
            </a:fld>
            <a:endParaRPr lang="en-GB"/>
          </a:p>
        </p:txBody>
      </p:sp>
      <p:graphicFrame>
        <p:nvGraphicFramePr>
          <p:cNvPr id="248" name="Object 247">
            <a:extLst>
              <a:ext uri="{FF2B5EF4-FFF2-40B4-BE49-F238E27FC236}">
                <a16:creationId xmlns="" xmlns:a16="http://schemas.microsoft.com/office/drawing/2014/main" id="{1F54CEED-07CC-4ACB-B4AE-8C995B37DE7A}"/>
              </a:ext>
            </a:extLst>
          </p:cNvPr>
          <p:cNvGraphicFramePr>
            <a:graphicFrameLocks noChangeAspect="1"/>
          </p:cNvGraphicFramePr>
          <p:nvPr>
            <p:extLst>
              <p:ext uri="{D42A27DB-BD31-4B8C-83A1-F6EECF244321}">
                <p14:modId xmlns:p14="http://schemas.microsoft.com/office/powerpoint/2010/main" val="3744340084"/>
              </p:ext>
            </p:extLst>
          </p:nvPr>
        </p:nvGraphicFramePr>
        <p:xfrm>
          <a:off x="2486541" y="3526555"/>
          <a:ext cx="7658100" cy="241300"/>
        </p:xfrm>
        <a:graphic>
          <a:graphicData uri="http://schemas.openxmlformats.org/presentationml/2006/ole">
            <mc:AlternateContent xmlns:mc="http://schemas.openxmlformats.org/markup-compatibility/2006">
              <mc:Choice xmlns:v="urn:schemas-microsoft-com:vml" Requires="v">
                <p:oleObj spid="_x0000_s388923" name="Equation" r:id="rId4" imgW="7657920" imgH="241200" progId="Equation.DSMT4">
                  <p:embed/>
                </p:oleObj>
              </mc:Choice>
              <mc:Fallback>
                <p:oleObj name="Equation" r:id="rId4" imgW="7657920" imgH="241200" progId="Equation.DSMT4">
                  <p:embed/>
                  <p:pic>
                    <p:nvPicPr>
                      <p:cNvPr id="6" name="Object 5">
                        <a:extLst>
                          <a:ext uri="{FF2B5EF4-FFF2-40B4-BE49-F238E27FC236}">
                            <a16:creationId xmlns="" xmlns:a16="http://schemas.microsoft.com/office/drawing/2014/main" id="{8696EAD0-C914-483E-83DA-6A0F72D93EBB}"/>
                          </a:ext>
                        </a:extLst>
                      </p:cNvPr>
                      <p:cNvPicPr/>
                      <p:nvPr/>
                    </p:nvPicPr>
                    <p:blipFill>
                      <a:blip r:embed="rId5"/>
                      <a:stretch>
                        <a:fillRect/>
                      </a:stretch>
                    </p:blipFill>
                    <p:spPr>
                      <a:xfrm>
                        <a:off x="2486541" y="3526555"/>
                        <a:ext cx="7658100" cy="241300"/>
                      </a:xfrm>
                      <a:prstGeom prst="rect">
                        <a:avLst/>
                      </a:prstGeom>
                    </p:spPr>
                  </p:pic>
                </p:oleObj>
              </mc:Fallback>
            </mc:AlternateContent>
          </a:graphicData>
        </a:graphic>
      </p:graphicFrame>
      <p:cxnSp>
        <p:nvCxnSpPr>
          <p:cNvPr id="249" name="Straight Arrow Connector 248">
            <a:extLst>
              <a:ext uri="{FF2B5EF4-FFF2-40B4-BE49-F238E27FC236}">
                <a16:creationId xmlns="" xmlns:a16="http://schemas.microsoft.com/office/drawing/2014/main" id="{DF7B7491-E913-4FDC-8314-944A3836D2F9}"/>
              </a:ext>
            </a:extLst>
          </p:cNvPr>
          <p:cNvCxnSpPr>
            <a:cxnSpLocks/>
          </p:cNvCxnSpPr>
          <p:nvPr/>
        </p:nvCxnSpPr>
        <p:spPr>
          <a:xfrm>
            <a:off x="3928266" y="3372782"/>
            <a:ext cx="3843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 xmlns:a16="http://schemas.microsoft.com/office/drawing/2014/main" id="{99394A05-4200-44C6-97E6-76CB64DA4463}"/>
              </a:ext>
            </a:extLst>
          </p:cNvPr>
          <p:cNvCxnSpPr>
            <a:cxnSpLocks/>
          </p:cNvCxnSpPr>
          <p:nvPr/>
        </p:nvCxnSpPr>
        <p:spPr>
          <a:xfrm flipH="1">
            <a:off x="3926286" y="3926957"/>
            <a:ext cx="38459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 xmlns:a16="http://schemas.microsoft.com/office/drawing/2014/main" id="{7EABCD5A-B0BD-4CEC-94F2-F1FC3040FACB}"/>
              </a:ext>
            </a:extLst>
          </p:cNvPr>
          <p:cNvSpPr txBox="1"/>
          <p:nvPr/>
        </p:nvSpPr>
        <p:spPr>
          <a:xfrm>
            <a:off x="3589160" y="3071708"/>
            <a:ext cx="3420094" cy="276999"/>
          </a:xfrm>
          <a:prstGeom prst="rect">
            <a:avLst/>
          </a:prstGeom>
          <a:noFill/>
        </p:spPr>
        <p:txBody>
          <a:bodyPr wrap="square" rtlCol="0">
            <a:spAutoFit/>
          </a:bodyPr>
          <a:lstStyle/>
          <a:p>
            <a:pPr algn="ctr"/>
            <a:r>
              <a:rPr lang="en-GB" sz="1200" dirty="0"/>
              <a:t>Feed-forward to compute results:</a:t>
            </a:r>
          </a:p>
        </p:txBody>
      </p:sp>
      <p:sp>
        <p:nvSpPr>
          <p:cNvPr id="252" name="TextBox 251">
            <a:extLst>
              <a:ext uri="{FF2B5EF4-FFF2-40B4-BE49-F238E27FC236}">
                <a16:creationId xmlns="" xmlns:a16="http://schemas.microsoft.com/office/drawing/2014/main" id="{247DD75D-DE6A-48B8-ADC9-6552456FEFD8}"/>
              </a:ext>
            </a:extLst>
          </p:cNvPr>
          <p:cNvSpPr txBox="1"/>
          <p:nvPr/>
        </p:nvSpPr>
        <p:spPr>
          <a:xfrm>
            <a:off x="3672947" y="4020837"/>
            <a:ext cx="3420094" cy="276999"/>
          </a:xfrm>
          <a:prstGeom prst="rect">
            <a:avLst/>
          </a:prstGeom>
          <a:noFill/>
        </p:spPr>
        <p:txBody>
          <a:bodyPr wrap="square" rtlCol="0">
            <a:spAutoFit/>
          </a:bodyPr>
          <a:lstStyle/>
          <a:p>
            <a:pPr algn="ctr"/>
            <a:r>
              <a:rPr lang="en-GB" sz="1200" dirty="0"/>
              <a:t>Back-propagate to compute derivatives:</a:t>
            </a:r>
          </a:p>
        </p:txBody>
      </p:sp>
      <p:graphicFrame>
        <p:nvGraphicFramePr>
          <p:cNvPr id="253" name="Object 252">
            <a:extLst>
              <a:ext uri="{FF2B5EF4-FFF2-40B4-BE49-F238E27FC236}">
                <a16:creationId xmlns="" xmlns:a16="http://schemas.microsoft.com/office/drawing/2014/main" id="{8CCA8927-A5EB-4302-9F61-195EDFC99EC3}"/>
              </a:ext>
            </a:extLst>
          </p:cNvPr>
          <p:cNvGraphicFramePr>
            <a:graphicFrameLocks noChangeAspect="1"/>
          </p:cNvGraphicFramePr>
          <p:nvPr>
            <p:extLst>
              <p:ext uri="{D42A27DB-BD31-4B8C-83A1-F6EECF244321}">
                <p14:modId xmlns:p14="http://schemas.microsoft.com/office/powerpoint/2010/main" val="1062078578"/>
              </p:ext>
            </p:extLst>
          </p:nvPr>
        </p:nvGraphicFramePr>
        <p:xfrm>
          <a:off x="6399655" y="3064205"/>
          <a:ext cx="990600" cy="304800"/>
        </p:xfrm>
        <a:graphic>
          <a:graphicData uri="http://schemas.openxmlformats.org/presentationml/2006/ole">
            <mc:AlternateContent xmlns:mc="http://schemas.openxmlformats.org/markup-compatibility/2006">
              <mc:Choice xmlns:v="urn:schemas-microsoft-com:vml" Requires="v">
                <p:oleObj spid="_x0000_s388924" name="Equation" r:id="rId6" imgW="990360" imgH="304560" progId="Equation.DSMT4">
                  <p:embed/>
                </p:oleObj>
              </mc:Choice>
              <mc:Fallback>
                <p:oleObj name="Equation" r:id="rId6" imgW="990360" imgH="304560" progId="Equation.DSMT4">
                  <p:embed/>
                  <p:pic>
                    <p:nvPicPr>
                      <p:cNvPr id="14" name="Object 13">
                        <a:extLst>
                          <a:ext uri="{FF2B5EF4-FFF2-40B4-BE49-F238E27FC236}">
                            <a16:creationId xmlns="" xmlns:a16="http://schemas.microsoft.com/office/drawing/2014/main" id="{9CABF459-3D6D-45CE-A199-CFF1B9654B93}"/>
                          </a:ext>
                        </a:extLst>
                      </p:cNvPr>
                      <p:cNvPicPr/>
                      <p:nvPr/>
                    </p:nvPicPr>
                    <p:blipFill>
                      <a:blip r:embed="rId7"/>
                      <a:stretch>
                        <a:fillRect/>
                      </a:stretch>
                    </p:blipFill>
                    <p:spPr>
                      <a:xfrm>
                        <a:off x="6399655" y="3064205"/>
                        <a:ext cx="990600" cy="304800"/>
                      </a:xfrm>
                      <a:prstGeom prst="rect">
                        <a:avLst/>
                      </a:prstGeom>
                    </p:spPr>
                  </p:pic>
                </p:oleObj>
              </mc:Fallback>
            </mc:AlternateContent>
          </a:graphicData>
        </a:graphic>
      </p:graphicFrame>
      <p:graphicFrame>
        <p:nvGraphicFramePr>
          <p:cNvPr id="254" name="Object 253">
            <a:extLst>
              <a:ext uri="{FF2B5EF4-FFF2-40B4-BE49-F238E27FC236}">
                <a16:creationId xmlns="" xmlns:a16="http://schemas.microsoft.com/office/drawing/2014/main" id="{0B60DE7C-C701-4B35-84EA-E77039BD5B3D}"/>
              </a:ext>
            </a:extLst>
          </p:cNvPr>
          <p:cNvGraphicFramePr>
            <a:graphicFrameLocks noChangeAspect="1"/>
          </p:cNvGraphicFramePr>
          <p:nvPr>
            <p:extLst>
              <p:ext uri="{D42A27DB-BD31-4B8C-83A1-F6EECF244321}">
                <p14:modId xmlns:p14="http://schemas.microsoft.com/office/powerpoint/2010/main" val="2238751318"/>
              </p:ext>
            </p:extLst>
          </p:nvPr>
        </p:nvGraphicFramePr>
        <p:xfrm>
          <a:off x="6678223" y="3983755"/>
          <a:ext cx="1130300" cy="330200"/>
        </p:xfrm>
        <a:graphic>
          <a:graphicData uri="http://schemas.openxmlformats.org/presentationml/2006/ole">
            <mc:AlternateContent xmlns:mc="http://schemas.openxmlformats.org/markup-compatibility/2006">
              <mc:Choice xmlns:v="urn:schemas-microsoft-com:vml" Requires="v">
                <p:oleObj spid="_x0000_s388925" name="Equation" r:id="rId8" imgW="1130040" imgH="330120" progId="Equation.DSMT4">
                  <p:embed/>
                </p:oleObj>
              </mc:Choice>
              <mc:Fallback>
                <p:oleObj name="Equation" r:id="rId8" imgW="1130040" imgH="330120" progId="Equation.DSMT4">
                  <p:embed/>
                  <p:pic>
                    <p:nvPicPr>
                      <p:cNvPr id="15" name="Object 14">
                        <a:extLst>
                          <a:ext uri="{FF2B5EF4-FFF2-40B4-BE49-F238E27FC236}">
                            <a16:creationId xmlns="" xmlns:a16="http://schemas.microsoft.com/office/drawing/2014/main" id="{55EF0E72-C321-4CB4-84D9-A910BF916FFF}"/>
                          </a:ext>
                        </a:extLst>
                      </p:cNvPr>
                      <p:cNvPicPr/>
                      <p:nvPr/>
                    </p:nvPicPr>
                    <p:blipFill>
                      <a:blip r:embed="rId9"/>
                      <a:stretch>
                        <a:fillRect/>
                      </a:stretch>
                    </p:blipFill>
                    <p:spPr>
                      <a:xfrm>
                        <a:off x="6678223" y="3983755"/>
                        <a:ext cx="1130300" cy="330200"/>
                      </a:xfrm>
                      <a:prstGeom prst="rect">
                        <a:avLst/>
                      </a:prstGeom>
                    </p:spPr>
                  </p:pic>
                </p:oleObj>
              </mc:Fallback>
            </mc:AlternateContent>
          </a:graphicData>
        </a:graphic>
      </p:graphicFrame>
    </p:spTree>
    <p:extLst>
      <p:ext uri="{BB962C8B-B14F-4D97-AF65-F5344CB8AC3E}">
        <p14:creationId xmlns:p14="http://schemas.microsoft.com/office/powerpoint/2010/main" val="103402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7652" y="2975915"/>
            <a:ext cx="8696696" cy="597408"/>
          </a:xfrm>
          <a:prstGeom prst="rect">
            <a:avLst/>
          </a:prstGeom>
        </p:spPr>
      </p:pic>
      <p:sp>
        <p:nvSpPr>
          <p:cNvPr id="2" name="Title 1"/>
          <p:cNvSpPr>
            <a:spLocks noGrp="1"/>
          </p:cNvSpPr>
          <p:nvPr>
            <p:ph type="title"/>
          </p:nvPr>
        </p:nvSpPr>
        <p:spPr>
          <a:xfrm>
            <a:off x="838200" y="2597696"/>
            <a:ext cx="10515600" cy="1325563"/>
          </a:xfrm>
        </p:spPr>
        <p:txBody>
          <a:bodyPr/>
          <a:lstStyle/>
          <a:p>
            <a:pPr algn="ctr"/>
            <a:r>
              <a:rPr lang="en-GB" dirty="0">
                <a:solidFill>
                  <a:schemeClr val="bg1"/>
                </a:solidFill>
              </a:rPr>
              <a:t>AAD</a:t>
            </a:r>
          </a:p>
        </p:txBody>
      </p:sp>
      <p:sp>
        <p:nvSpPr>
          <p:cNvPr id="3" name="Slide Number Placeholder 2"/>
          <p:cNvSpPr>
            <a:spLocks noGrp="1"/>
          </p:cNvSpPr>
          <p:nvPr>
            <p:ph type="sldNum" sz="quarter" idx="12"/>
          </p:nvPr>
        </p:nvSpPr>
        <p:spPr/>
        <p:txBody>
          <a:bodyPr/>
          <a:lstStyle/>
          <a:p>
            <a:fld id="{20222C57-82CF-4D8A-8DC1-229C0B8895A7}" type="slidenum">
              <a:rPr lang="en-GB" smtClean="0"/>
              <a:t>125</a:t>
            </a:fld>
            <a:endParaRPr lang="en-GB"/>
          </a:p>
        </p:txBody>
      </p:sp>
    </p:spTree>
    <p:extLst>
      <p:ext uri="{BB962C8B-B14F-4D97-AF65-F5344CB8AC3E}">
        <p14:creationId xmlns:p14="http://schemas.microsoft.com/office/powerpoint/2010/main" val="33992709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Ancestors</a:t>
            </a:r>
          </a:p>
        </p:txBody>
      </p:sp>
      <p:sp>
        <p:nvSpPr>
          <p:cNvPr id="4" name="Content Placeholder 3"/>
          <p:cNvSpPr>
            <a:spLocks noGrp="1"/>
          </p:cNvSpPr>
          <p:nvPr>
            <p:ph idx="1"/>
          </p:nvPr>
        </p:nvSpPr>
        <p:spPr/>
        <p:txBody>
          <a:bodyPr>
            <a:noAutofit/>
          </a:bodyPr>
          <a:lstStyle/>
          <a:p>
            <a:r>
              <a:rPr lang="en-GB" sz="1800" dirty="0"/>
              <a:t>We call the instrumented instance of our code:</a:t>
            </a:r>
          </a:p>
          <a:p>
            <a:endParaRPr lang="en-GB" sz="1800" dirty="0"/>
          </a:p>
          <a:p>
            <a:pPr marL="0" indent="0">
              <a:buNone/>
            </a:pPr>
            <a:endParaRPr lang="en-GB" sz="1800" dirty="0"/>
          </a:p>
          <a:p>
            <a:r>
              <a:rPr lang="en-GB" sz="1800" dirty="0"/>
              <a:t>Which evaluates the calculation and records all operations on tape</a:t>
            </a:r>
          </a:p>
          <a:p>
            <a:pPr lvl="1"/>
            <a:r>
              <a:rPr lang="en-GB" sz="1400" dirty="0"/>
              <a:t>Denote     the operation number </a:t>
            </a:r>
            <a:r>
              <a:rPr lang="en-GB" sz="1400" i="1" dirty="0" err="1"/>
              <a:t>i</a:t>
            </a:r>
            <a:r>
              <a:rPr lang="en-GB" sz="1400" dirty="0"/>
              <a:t>, this is a function of 0, 1 or 2 arguments</a:t>
            </a:r>
          </a:p>
          <a:p>
            <a:pPr lvl="1"/>
            <a:r>
              <a:rPr lang="en-GB" sz="1400" dirty="0"/>
              <a:t>The arguments must also be on tape, with indices </a:t>
            </a:r>
            <a:r>
              <a:rPr lang="en-GB" sz="1400" i="1" dirty="0"/>
              <a:t>&lt; </a:t>
            </a:r>
            <a:r>
              <a:rPr lang="en-GB" sz="1400" i="1" dirty="0" err="1"/>
              <a:t>i</a:t>
            </a:r>
            <a:endParaRPr lang="en-GB" sz="1400" i="1" dirty="0"/>
          </a:p>
          <a:p>
            <a:pPr lvl="1"/>
            <a:r>
              <a:rPr lang="en-GB" sz="1400" dirty="0"/>
              <a:t>Denote     the set of indices of the ancestors (arguments) to     - this is a set of 0, 1 or 2 indices, all </a:t>
            </a:r>
            <a:r>
              <a:rPr lang="en-GB" sz="1400" i="1" dirty="0"/>
              <a:t>&lt; </a:t>
            </a:r>
            <a:r>
              <a:rPr lang="en-GB" sz="1400" i="1" dirty="0" err="1"/>
              <a:t>i</a:t>
            </a:r>
            <a:endParaRPr lang="en-GB" sz="1400" i="1" dirty="0"/>
          </a:p>
          <a:p>
            <a:pPr lvl="1"/>
            <a:r>
              <a:rPr lang="en-GB" sz="1400" dirty="0"/>
              <a:t>Denote </a:t>
            </a:r>
            <a:r>
              <a:rPr lang="en-GB" sz="1400" i="1" dirty="0"/>
              <a:t>n </a:t>
            </a:r>
            <a:r>
              <a:rPr lang="en-GB" sz="1400" dirty="0"/>
              <a:t>the number of inputs and </a:t>
            </a:r>
            <a:r>
              <a:rPr lang="en-GB" sz="1400" i="1" dirty="0"/>
              <a:t>N</a:t>
            </a:r>
            <a:r>
              <a:rPr lang="en-GB" sz="1400" dirty="0"/>
              <a:t> the number of operations on tape, including inputs</a:t>
            </a:r>
          </a:p>
          <a:p>
            <a:pPr lvl="1"/>
            <a:r>
              <a:rPr lang="en-GB" sz="1400" dirty="0"/>
              <a:t>Denote     the result of operation </a:t>
            </a:r>
            <a:r>
              <a:rPr lang="en-GB" sz="1400" i="1" dirty="0" err="1"/>
              <a:t>i</a:t>
            </a:r>
            <a:r>
              <a:rPr lang="en-GB" sz="1400" dirty="0"/>
              <a:t> and             the final result</a:t>
            </a:r>
          </a:p>
          <a:p>
            <a:pPr lvl="1"/>
            <a:endParaRPr lang="en-GB" sz="1400" dirty="0"/>
          </a:p>
          <a:p>
            <a:pPr lvl="1"/>
            <a:r>
              <a:rPr lang="en-GB" sz="1400" dirty="0"/>
              <a:t>Note that all the local derivatives                            have been computed and recorded on tape, on evaluation, by our operators</a:t>
            </a:r>
          </a:p>
          <a:p>
            <a:pPr marL="0" indent="0">
              <a:buNone/>
            </a:pPr>
            <a:endParaRPr lang="en-GB" sz="1800" dirty="0"/>
          </a:p>
          <a:p>
            <a:r>
              <a:rPr lang="en-GB" sz="1800" dirty="0"/>
              <a:t>Our tape therefore looks like:</a:t>
            </a:r>
          </a:p>
          <a:p>
            <a:endParaRPr lang="en-GB" sz="1800" dirty="0"/>
          </a:p>
        </p:txBody>
      </p:sp>
      <p:sp>
        <p:nvSpPr>
          <p:cNvPr id="8" name="Rectangle 7"/>
          <p:cNvSpPr/>
          <p:nvPr/>
        </p:nvSpPr>
        <p:spPr>
          <a:xfrm>
            <a:off x="1452799" y="2169701"/>
            <a:ext cx="8999393" cy="553998"/>
          </a:xfrm>
          <a:prstGeom prst="rect">
            <a:avLst/>
          </a:prstGeom>
        </p:spPr>
        <p:txBody>
          <a:bodyPr wrap="square">
            <a:spAutoFit/>
          </a:bodyPr>
          <a:lstStyle/>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spot = 100, rate = 0.02, yield = 0.05,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 0.2, strike = 110, mat = 2; </a:t>
            </a:r>
            <a:r>
              <a:rPr lang="en-US" sz="1000" dirty="0">
                <a:solidFill>
                  <a:srgbClr val="008000"/>
                </a:solidFill>
                <a:latin typeface="Consolas" panose="020B0609020204030204" pitchFamily="49" charset="0"/>
              </a:rPr>
              <a:t>// initializes and records inputs</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 auto</a:t>
            </a:r>
            <a:r>
              <a:rPr lang="en-US" sz="1000" dirty="0">
                <a:solidFill>
                  <a:srgbClr val="000000"/>
                </a:solidFill>
                <a:latin typeface="Consolas" panose="020B0609020204030204" pitchFamily="49" charset="0"/>
              </a:rPr>
              <a:t> result = </a:t>
            </a:r>
            <a:r>
              <a:rPr lang="en-US" sz="1000" dirty="0" err="1">
                <a:solidFill>
                  <a:srgbClr val="000000"/>
                </a:solidFill>
                <a:latin typeface="Consolas" panose="020B0609020204030204" pitchFamily="49" charset="0"/>
              </a:rPr>
              <a:t>blackScholes</a:t>
            </a:r>
            <a:r>
              <a:rPr lang="en-US" sz="1000" dirty="0">
                <a:solidFill>
                  <a:srgbClr val="000000"/>
                </a:solidFill>
                <a:latin typeface="Consolas" panose="020B0609020204030204" pitchFamily="49" charset="0"/>
              </a:rPr>
              <a:t>(spot, rate, yield,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strike, mat);                </a:t>
            </a:r>
            <a:r>
              <a:rPr lang="en-US" sz="1000" dirty="0">
                <a:solidFill>
                  <a:srgbClr val="008000"/>
                </a:solidFill>
                <a:latin typeface="Consolas" panose="020B0609020204030204" pitchFamily="49" charset="0"/>
              </a:rPr>
              <a:t>// evaluates and records operations</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cout</a:t>
            </a:r>
            <a:r>
              <a:rPr lang="en-GB" sz="1000" dirty="0">
                <a:solidFill>
                  <a:srgbClr val="000000"/>
                </a:solidFill>
                <a:latin typeface="Consolas" panose="020B0609020204030204" pitchFamily="49" charset="0"/>
              </a:rPr>
              <a:t> </a:t>
            </a:r>
            <a:r>
              <a:rPr lang="en-GB" sz="1000" dirty="0">
                <a:solidFill>
                  <a:srgbClr val="008080"/>
                </a:solidFill>
                <a:latin typeface="Consolas" panose="020B0609020204030204" pitchFamily="49" charset="0"/>
              </a:rPr>
              <a:t>&lt;&lt;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5.03705</a:t>
            </a:r>
            <a:endParaRPr lang="en-GB" sz="1000" dirty="0"/>
          </a:p>
        </p:txBody>
      </p:sp>
      <p:graphicFrame>
        <p:nvGraphicFramePr>
          <p:cNvPr id="3" name="Object 2"/>
          <p:cNvGraphicFramePr>
            <a:graphicFrameLocks noChangeAspect="1"/>
          </p:cNvGraphicFramePr>
          <p:nvPr>
            <p:extLst>
              <p:ext uri="{D42A27DB-BD31-4B8C-83A1-F6EECF244321}">
                <p14:modId xmlns:p14="http://schemas.microsoft.com/office/powerpoint/2010/main" val="3328642186"/>
              </p:ext>
            </p:extLst>
          </p:nvPr>
        </p:nvGraphicFramePr>
        <p:xfrm>
          <a:off x="2165675" y="3276324"/>
          <a:ext cx="152400" cy="228600"/>
        </p:xfrm>
        <a:graphic>
          <a:graphicData uri="http://schemas.openxmlformats.org/presentationml/2006/ole">
            <mc:AlternateContent xmlns:mc="http://schemas.openxmlformats.org/markup-compatibility/2006">
              <mc:Choice xmlns:v="urn:schemas-microsoft-com:vml" Requires="v">
                <p:oleObj spid="_x0000_s576703" name="Equation" r:id="rId4" imgW="152280" imgH="228600" progId="Equation.DSMT4">
                  <p:embed/>
                </p:oleObj>
              </mc:Choice>
              <mc:Fallback>
                <p:oleObj name="Equation" r:id="rId4" imgW="152280" imgH="228600" progId="Equation.DSMT4">
                  <p:embed/>
                  <p:pic>
                    <p:nvPicPr>
                      <p:cNvPr id="0" name=""/>
                      <p:cNvPicPr/>
                      <p:nvPr/>
                    </p:nvPicPr>
                    <p:blipFill>
                      <a:blip r:embed="rId5"/>
                      <a:stretch>
                        <a:fillRect/>
                      </a:stretch>
                    </p:blipFill>
                    <p:spPr>
                      <a:xfrm>
                        <a:off x="2165675" y="3276324"/>
                        <a:ext cx="152400" cy="2286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862519341"/>
              </p:ext>
            </p:extLst>
          </p:nvPr>
        </p:nvGraphicFramePr>
        <p:xfrm>
          <a:off x="5915980" y="3790508"/>
          <a:ext cx="152400" cy="228600"/>
        </p:xfrm>
        <a:graphic>
          <a:graphicData uri="http://schemas.openxmlformats.org/presentationml/2006/ole">
            <mc:AlternateContent xmlns:mc="http://schemas.openxmlformats.org/markup-compatibility/2006">
              <mc:Choice xmlns:v="urn:schemas-microsoft-com:vml" Requires="v">
                <p:oleObj spid="_x0000_s576704" name="Equation" r:id="rId6" imgW="152280" imgH="228600" progId="Equation.DSMT4">
                  <p:embed/>
                </p:oleObj>
              </mc:Choice>
              <mc:Fallback>
                <p:oleObj name="Equation" r:id="rId6" imgW="152280" imgH="228600" progId="Equation.DSMT4">
                  <p:embed/>
                  <p:pic>
                    <p:nvPicPr>
                      <p:cNvPr id="0" name=""/>
                      <p:cNvPicPr/>
                      <p:nvPr/>
                    </p:nvPicPr>
                    <p:blipFill>
                      <a:blip r:embed="rId7"/>
                      <a:stretch>
                        <a:fillRect/>
                      </a:stretch>
                    </p:blipFill>
                    <p:spPr>
                      <a:xfrm>
                        <a:off x="5915980" y="3790508"/>
                        <a:ext cx="152400" cy="2286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81170913"/>
              </p:ext>
            </p:extLst>
          </p:nvPr>
        </p:nvGraphicFramePr>
        <p:xfrm>
          <a:off x="2159000" y="3805386"/>
          <a:ext cx="165100" cy="228600"/>
        </p:xfrm>
        <a:graphic>
          <a:graphicData uri="http://schemas.openxmlformats.org/presentationml/2006/ole">
            <mc:AlternateContent xmlns:mc="http://schemas.openxmlformats.org/markup-compatibility/2006">
              <mc:Choice xmlns:v="urn:schemas-microsoft-com:vml" Requires="v">
                <p:oleObj spid="_x0000_s576705" name="Equation" r:id="rId8" imgW="164880" imgH="228600" progId="Equation.DSMT4">
                  <p:embed/>
                </p:oleObj>
              </mc:Choice>
              <mc:Fallback>
                <p:oleObj name="Equation" r:id="rId8" imgW="164880" imgH="228600" progId="Equation.DSMT4">
                  <p:embed/>
                  <p:pic>
                    <p:nvPicPr>
                      <p:cNvPr id="0" name=""/>
                      <p:cNvPicPr/>
                      <p:nvPr/>
                    </p:nvPicPr>
                    <p:blipFill>
                      <a:blip r:embed="rId9"/>
                      <a:stretch>
                        <a:fillRect/>
                      </a:stretch>
                    </p:blipFill>
                    <p:spPr>
                      <a:xfrm>
                        <a:off x="2159000" y="3805386"/>
                        <a:ext cx="165100" cy="2286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555103248"/>
              </p:ext>
            </p:extLst>
          </p:nvPr>
        </p:nvGraphicFramePr>
        <p:xfrm>
          <a:off x="2165675" y="4314091"/>
          <a:ext cx="152400" cy="228600"/>
        </p:xfrm>
        <a:graphic>
          <a:graphicData uri="http://schemas.openxmlformats.org/presentationml/2006/ole">
            <mc:AlternateContent xmlns:mc="http://schemas.openxmlformats.org/markup-compatibility/2006">
              <mc:Choice xmlns:v="urn:schemas-microsoft-com:vml" Requires="v">
                <p:oleObj spid="_x0000_s576706" name="Equation" r:id="rId10" imgW="152280" imgH="228600" progId="Equation.DSMT4">
                  <p:embed/>
                </p:oleObj>
              </mc:Choice>
              <mc:Fallback>
                <p:oleObj name="Equation" r:id="rId10" imgW="152280" imgH="228600" progId="Equation.DSMT4">
                  <p:embed/>
                  <p:pic>
                    <p:nvPicPr>
                      <p:cNvPr id="0" name=""/>
                      <p:cNvPicPr/>
                      <p:nvPr/>
                    </p:nvPicPr>
                    <p:blipFill>
                      <a:blip r:embed="rId11"/>
                      <a:stretch>
                        <a:fillRect/>
                      </a:stretch>
                    </p:blipFill>
                    <p:spPr>
                      <a:xfrm>
                        <a:off x="2165675" y="4314091"/>
                        <a:ext cx="152400" cy="2286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348953118"/>
              </p:ext>
            </p:extLst>
          </p:nvPr>
        </p:nvGraphicFramePr>
        <p:xfrm>
          <a:off x="4414649" y="4308063"/>
          <a:ext cx="431800" cy="228600"/>
        </p:xfrm>
        <a:graphic>
          <a:graphicData uri="http://schemas.openxmlformats.org/presentationml/2006/ole">
            <mc:AlternateContent xmlns:mc="http://schemas.openxmlformats.org/markup-compatibility/2006">
              <mc:Choice xmlns:v="urn:schemas-microsoft-com:vml" Requires="v">
                <p:oleObj spid="_x0000_s576707" name="Equation" r:id="rId12" imgW="431640" imgH="228600" progId="Equation.DSMT4">
                  <p:embed/>
                </p:oleObj>
              </mc:Choice>
              <mc:Fallback>
                <p:oleObj name="Equation" r:id="rId12" imgW="431640" imgH="228600" progId="Equation.DSMT4">
                  <p:embed/>
                  <p:pic>
                    <p:nvPicPr>
                      <p:cNvPr id="0" name=""/>
                      <p:cNvPicPr/>
                      <p:nvPr/>
                    </p:nvPicPr>
                    <p:blipFill>
                      <a:blip r:embed="rId13"/>
                      <a:stretch>
                        <a:fillRect/>
                      </a:stretch>
                    </p:blipFill>
                    <p:spPr>
                      <a:xfrm>
                        <a:off x="4414649" y="4308063"/>
                        <a:ext cx="431800" cy="228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47992151"/>
              </p:ext>
            </p:extLst>
          </p:nvPr>
        </p:nvGraphicFramePr>
        <p:xfrm>
          <a:off x="4033960" y="4748630"/>
          <a:ext cx="1041400" cy="444500"/>
        </p:xfrm>
        <a:graphic>
          <a:graphicData uri="http://schemas.openxmlformats.org/presentationml/2006/ole">
            <mc:AlternateContent xmlns:mc="http://schemas.openxmlformats.org/markup-compatibility/2006">
              <mc:Choice xmlns:v="urn:schemas-microsoft-com:vml" Requires="v">
                <p:oleObj spid="_x0000_s576708" name="Equation" r:id="rId14" imgW="1041120" imgH="444240" progId="Equation.DSMT4">
                  <p:embed/>
                </p:oleObj>
              </mc:Choice>
              <mc:Fallback>
                <p:oleObj name="Equation" r:id="rId14" imgW="1041120" imgH="444240" progId="Equation.DSMT4">
                  <p:embed/>
                  <p:pic>
                    <p:nvPicPr>
                      <p:cNvPr id="0" name=""/>
                      <p:cNvPicPr/>
                      <p:nvPr/>
                    </p:nvPicPr>
                    <p:blipFill>
                      <a:blip r:embed="rId15"/>
                      <a:stretch>
                        <a:fillRect/>
                      </a:stretch>
                    </p:blipFill>
                    <p:spPr>
                      <a:xfrm>
                        <a:off x="4033960" y="4748630"/>
                        <a:ext cx="1041400" cy="444500"/>
                      </a:xfrm>
                      <a:prstGeom prst="rect">
                        <a:avLst/>
                      </a:prstGeom>
                    </p:spPr>
                  </p:pic>
                </p:oleObj>
              </mc:Fallback>
            </mc:AlternateContent>
          </a:graphicData>
        </a:graphic>
      </p:graphicFrame>
      <p:sp>
        <p:nvSpPr>
          <p:cNvPr id="13" name="Rectangle 12"/>
          <p:cNvSpPr/>
          <p:nvPr/>
        </p:nvSpPr>
        <p:spPr>
          <a:xfrm>
            <a:off x="4414649" y="5639909"/>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4630549" y="5639909"/>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5049548" y="5639908"/>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5252647" y="5639907"/>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5468547" y="5639907"/>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5684447" y="5639907"/>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1" name="Rectangle 20"/>
          <p:cNvSpPr/>
          <p:nvPr/>
        </p:nvSpPr>
        <p:spPr>
          <a:xfrm>
            <a:off x="6103446" y="5639906"/>
            <a:ext cx="215900" cy="193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050" dirty="0">
                <a:solidFill>
                  <a:schemeClr val="tx1"/>
                </a:solidFill>
              </a:rPr>
              <a:t>…</a:t>
            </a:r>
          </a:p>
        </p:txBody>
      </p:sp>
      <p:sp>
        <p:nvSpPr>
          <p:cNvPr id="22" name="Rectangle 21"/>
          <p:cNvSpPr/>
          <p:nvPr/>
        </p:nvSpPr>
        <p:spPr>
          <a:xfrm>
            <a:off x="6319346" y="563990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3" name="Rectangle 22"/>
          <p:cNvSpPr/>
          <p:nvPr/>
        </p:nvSpPr>
        <p:spPr>
          <a:xfrm>
            <a:off x="6535246" y="563990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4" name="Rectangle 23"/>
          <p:cNvSpPr/>
          <p:nvPr/>
        </p:nvSpPr>
        <p:spPr>
          <a:xfrm>
            <a:off x="6738345" y="5639905"/>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6941444" y="5639904"/>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6" name="Rectangle 25"/>
          <p:cNvSpPr/>
          <p:nvPr/>
        </p:nvSpPr>
        <p:spPr>
          <a:xfrm>
            <a:off x="7157344" y="5639904"/>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7" name="Rectangle 26"/>
          <p:cNvSpPr/>
          <p:nvPr/>
        </p:nvSpPr>
        <p:spPr>
          <a:xfrm>
            <a:off x="7373244" y="5639904"/>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8" name="Rectangle 27"/>
          <p:cNvSpPr/>
          <p:nvPr/>
        </p:nvSpPr>
        <p:spPr>
          <a:xfrm>
            <a:off x="7576343" y="5639903"/>
            <a:ext cx="215900" cy="19355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4833648" y="5639903"/>
            <a:ext cx="215900" cy="193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050" dirty="0">
                <a:solidFill>
                  <a:schemeClr val="tx1"/>
                </a:solidFill>
              </a:rPr>
              <a:t>…</a:t>
            </a:r>
          </a:p>
        </p:txBody>
      </p:sp>
      <p:graphicFrame>
        <p:nvGraphicFramePr>
          <p:cNvPr id="30" name="Object 29"/>
          <p:cNvGraphicFramePr>
            <a:graphicFrameLocks noChangeAspect="1"/>
          </p:cNvGraphicFramePr>
          <p:nvPr>
            <p:extLst>
              <p:ext uri="{D42A27DB-BD31-4B8C-83A1-F6EECF244321}">
                <p14:modId xmlns:p14="http://schemas.microsoft.com/office/powerpoint/2010/main" val="2022240898"/>
              </p:ext>
            </p:extLst>
          </p:nvPr>
        </p:nvGraphicFramePr>
        <p:xfrm>
          <a:off x="4452938" y="5605463"/>
          <a:ext cx="152400" cy="228600"/>
        </p:xfrm>
        <a:graphic>
          <a:graphicData uri="http://schemas.openxmlformats.org/presentationml/2006/ole">
            <mc:AlternateContent xmlns:mc="http://schemas.openxmlformats.org/markup-compatibility/2006">
              <mc:Choice xmlns:v="urn:schemas-microsoft-com:vml" Requires="v">
                <p:oleObj spid="_x0000_s576709" name="Equation" r:id="rId16" imgW="152280" imgH="228600" progId="Equation.DSMT4">
                  <p:embed/>
                </p:oleObj>
              </mc:Choice>
              <mc:Fallback>
                <p:oleObj name="Equation" r:id="rId16" imgW="152280" imgH="228600" progId="Equation.DSMT4">
                  <p:embed/>
                  <p:pic>
                    <p:nvPicPr>
                      <p:cNvPr id="0" name=""/>
                      <p:cNvPicPr/>
                      <p:nvPr/>
                    </p:nvPicPr>
                    <p:blipFill>
                      <a:blip r:embed="rId17"/>
                      <a:stretch>
                        <a:fillRect/>
                      </a:stretch>
                    </p:blipFill>
                    <p:spPr>
                      <a:xfrm>
                        <a:off x="4452938" y="5605463"/>
                        <a:ext cx="152400" cy="2286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024001819"/>
              </p:ext>
            </p:extLst>
          </p:nvPr>
        </p:nvGraphicFramePr>
        <p:xfrm>
          <a:off x="4656138" y="5605463"/>
          <a:ext cx="165100" cy="228600"/>
        </p:xfrm>
        <a:graphic>
          <a:graphicData uri="http://schemas.openxmlformats.org/presentationml/2006/ole">
            <mc:AlternateContent xmlns:mc="http://schemas.openxmlformats.org/markup-compatibility/2006">
              <mc:Choice xmlns:v="urn:schemas-microsoft-com:vml" Requires="v">
                <p:oleObj spid="_x0000_s576710" name="Equation" r:id="rId18" imgW="164880" imgH="228600" progId="Equation.DSMT4">
                  <p:embed/>
                </p:oleObj>
              </mc:Choice>
              <mc:Fallback>
                <p:oleObj name="Equation" r:id="rId18" imgW="164880" imgH="228600" progId="Equation.DSMT4">
                  <p:embed/>
                  <p:pic>
                    <p:nvPicPr>
                      <p:cNvPr id="0" name=""/>
                      <p:cNvPicPr/>
                      <p:nvPr/>
                    </p:nvPicPr>
                    <p:blipFill>
                      <a:blip r:embed="rId19"/>
                      <a:stretch>
                        <a:fillRect/>
                      </a:stretch>
                    </p:blipFill>
                    <p:spPr>
                      <a:xfrm>
                        <a:off x="4656138" y="5605463"/>
                        <a:ext cx="165100" cy="2286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771434856"/>
              </p:ext>
            </p:extLst>
          </p:nvPr>
        </p:nvGraphicFramePr>
        <p:xfrm>
          <a:off x="5084549" y="5604862"/>
          <a:ext cx="165100" cy="228600"/>
        </p:xfrm>
        <a:graphic>
          <a:graphicData uri="http://schemas.openxmlformats.org/presentationml/2006/ole">
            <mc:AlternateContent xmlns:mc="http://schemas.openxmlformats.org/markup-compatibility/2006">
              <mc:Choice xmlns:v="urn:schemas-microsoft-com:vml" Requires="v">
                <p:oleObj spid="_x0000_s576711" name="Equation" r:id="rId20" imgW="164880" imgH="228600" progId="Equation.DSMT4">
                  <p:embed/>
                </p:oleObj>
              </mc:Choice>
              <mc:Fallback>
                <p:oleObj name="Equation" r:id="rId20" imgW="164880" imgH="228600" progId="Equation.DSMT4">
                  <p:embed/>
                  <p:pic>
                    <p:nvPicPr>
                      <p:cNvPr id="0" name=""/>
                      <p:cNvPicPr/>
                      <p:nvPr/>
                    </p:nvPicPr>
                    <p:blipFill>
                      <a:blip r:embed="rId21"/>
                      <a:stretch>
                        <a:fillRect/>
                      </a:stretch>
                    </p:blipFill>
                    <p:spPr>
                      <a:xfrm>
                        <a:off x="5084549" y="5604862"/>
                        <a:ext cx="165100" cy="228600"/>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379298770"/>
              </p:ext>
            </p:extLst>
          </p:nvPr>
        </p:nvGraphicFramePr>
        <p:xfrm>
          <a:off x="5263210" y="5644906"/>
          <a:ext cx="190350" cy="171450"/>
        </p:xfrm>
        <a:graphic>
          <a:graphicData uri="http://schemas.openxmlformats.org/presentationml/2006/ole">
            <mc:AlternateContent xmlns:mc="http://schemas.openxmlformats.org/markup-compatibility/2006">
              <mc:Choice xmlns:v="urn:schemas-microsoft-com:vml" Requires="v">
                <p:oleObj spid="_x0000_s576712" name="Equation" r:id="rId22" imgW="253800" imgH="228600" progId="Equation.DSMT4">
                  <p:embed/>
                </p:oleObj>
              </mc:Choice>
              <mc:Fallback>
                <p:oleObj name="Equation" r:id="rId22" imgW="253800" imgH="228600" progId="Equation.DSMT4">
                  <p:embed/>
                  <p:pic>
                    <p:nvPicPr>
                      <p:cNvPr id="0" name=""/>
                      <p:cNvPicPr/>
                      <p:nvPr/>
                    </p:nvPicPr>
                    <p:blipFill>
                      <a:blip r:embed="rId23"/>
                      <a:stretch>
                        <a:fillRect/>
                      </a:stretch>
                    </p:blipFill>
                    <p:spPr>
                      <a:xfrm>
                        <a:off x="5263210" y="5644906"/>
                        <a:ext cx="190350" cy="17145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1145834207"/>
              </p:ext>
            </p:extLst>
          </p:nvPr>
        </p:nvGraphicFramePr>
        <p:xfrm>
          <a:off x="5484813" y="5644961"/>
          <a:ext cx="200025" cy="171450"/>
        </p:xfrm>
        <a:graphic>
          <a:graphicData uri="http://schemas.openxmlformats.org/presentationml/2006/ole">
            <mc:AlternateContent xmlns:mc="http://schemas.openxmlformats.org/markup-compatibility/2006">
              <mc:Choice xmlns:v="urn:schemas-microsoft-com:vml" Requires="v">
                <p:oleObj spid="_x0000_s576713" name="Equation" r:id="rId24" imgW="266400" imgH="228600" progId="Equation.DSMT4">
                  <p:embed/>
                </p:oleObj>
              </mc:Choice>
              <mc:Fallback>
                <p:oleObj name="Equation" r:id="rId24" imgW="266400" imgH="228600" progId="Equation.DSMT4">
                  <p:embed/>
                  <p:pic>
                    <p:nvPicPr>
                      <p:cNvPr id="0" name=""/>
                      <p:cNvPicPr/>
                      <p:nvPr/>
                    </p:nvPicPr>
                    <p:blipFill>
                      <a:blip r:embed="rId25"/>
                      <a:stretch>
                        <a:fillRect/>
                      </a:stretch>
                    </p:blipFill>
                    <p:spPr>
                      <a:xfrm>
                        <a:off x="5484813" y="5644961"/>
                        <a:ext cx="200025" cy="17145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564503455"/>
              </p:ext>
            </p:extLst>
          </p:nvPr>
        </p:nvGraphicFramePr>
        <p:xfrm>
          <a:off x="6777038" y="5605274"/>
          <a:ext cx="152400" cy="228600"/>
        </p:xfrm>
        <a:graphic>
          <a:graphicData uri="http://schemas.openxmlformats.org/presentationml/2006/ole">
            <mc:AlternateContent xmlns:mc="http://schemas.openxmlformats.org/markup-compatibility/2006">
              <mc:Choice xmlns:v="urn:schemas-microsoft-com:vml" Requires="v">
                <p:oleObj spid="_x0000_s576714" name="Equation" r:id="rId26" imgW="152280" imgH="228600" progId="Equation.DSMT4">
                  <p:embed/>
                </p:oleObj>
              </mc:Choice>
              <mc:Fallback>
                <p:oleObj name="Equation" r:id="rId26" imgW="152280" imgH="228600" progId="Equation.DSMT4">
                  <p:embed/>
                  <p:pic>
                    <p:nvPicPr>
                      <p:cNvPr id="0" name=""/>
                      <p:cNvPicPr/>
                      <p:nvPr/>
                    </p:nvPicPr>
                    <p:blipFill>
                      <a:blip r:embed="rId27"/>
                      <a:stretch>
                        <a:fillRect/>
                      </a:stretch>
                    </p:blipFill>
                    <p:spPr>
                      <a:xfrm>
                        <a:off x="6777038" y="5605274"/>
                        <a:ext cx="152400" cy="228600"/>
                      </a:xfrm>
                      <a:prstGeom prst="rect">
                        <a:avLst/>
                      </a:prstGeom>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1496353220"/>
              </p:ext>
            </p:extLst>
          </p:nvPr>
        </p:nvGraphicFramePr>
        <p:xfrm>
          <a:off x="7588250" y="5605274"/>
          <a:ext cx="190500" cy="228600"/>
        </p:xfrm>
        <a:graphic>
          <a:graphicData uri="http://schemas.openxmlformats.org/presentationml/2006/ole">
            <mc:AlternateContent xmlns:mc="http://schemas.openxmlformats.org/markup-compatibility/2006">
              <mc:Choice xmlns:v="urn:schemas-microsoft-com:vml" Requires="v">
                <p:oleObj spid="_x0000_s576715" name="Equation" r:id="rId28" imgW="190440" imgH="228600" progId="Equation.DSMT4">
                  <p:embed/>
                </p:oleObj>
              </mc:Choice>
              <mc:Fallback>
                <p:oleObj name="Equation" r:id="rId28" imgW="190440" imgH="228600" progId="Equation.DSMT4">
                  <p:embed/>
                  <p:pic>
                    <p:nvPicPr>
                      <p:cNvPr id="0" name=""/>
                      <p:cNvPicPr/>
                      <p:nvPr/>
                    </p:nvPicPr>
                    <p:blipFill>
                      <a:blip r:embed="rId29"/>
                      <a:stretch>
                        <a:fillRect/>
                      </a:stretch>
                    </p:blipFill>
                    <p:spPr>
                      <a:xfrm>
                        <a:off x="7588250" y="5605274"/>
                        <a:ext cx="190500" cy="228600"/>
                      </a:xfrm>
                      <a:prstGeom prst="rect">
                        <a:avLst/>
                      </a:prstGeom>
                    </p:spPr>
                  </p:pic>
                </p:oleObj>
              </mc:Fallback>
            </mc:AlternateContent>
          </a:graphicData>
        </a:graphic>
      </p:graphicFrame>
      <p:cxnSp>
        <p:nvCxnSpPr>
          <p:cNvPr id="41" name="Straight Arrow Connector 40"/>
          <p:cNvCxnSpPr/>
          <p:nvPr/>
        </p:nvCxnSpPr>
        <p:spPr>
          <a:xfrm flipH="1">
            <a:off x="7842482" y="5730631"/>
            <a:ext cx="287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Left Brace 41"/>
          <p:cNvSpPr/>
          <p:nvPr/>
        </p:nvSpPr>
        <p:spPr>
          <a:xfrm rot="5400000">
            <a:off x="4745599" y="5086847"/>
            <a:ext cx="149578" cy="8856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 name="Left Brace 42"/>
          <p:cNvSpPr/>
          <p:nvPr/>
        </p:nvSpPr>
        <p:spPr>
          <a:xfrm rot="5400000">
            <a:off x="6449964" y="4267309"/>
            <a:ext cx="142029" cy="25155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p:cNvSpPr txBox="1"/>
          <p:nvPr/>
        </p:nvSpPr>
        <p:spPr>
          <a:xfrm>
            <a:off x="3857897" y="5240643"/>
            <a:ext cx="1913981" cy="246221"/>
          </a:xfrm>
          <a:prstGeom prst="rect">
            <a:avLst/>
          </a:prstGeom>
          <a:noFill/>
        </p:spPr>
        <p:txBody>
          <a:bodyPr wrap="square" rtlCol="0">
            <a:spAutoFit/>
          </a:bodyPr>
          <a:lstStyle/>
          <a:p>
            <a:pPr algn="ctr"/>
            <a:r>
              <a:rPr lang="en-GB" sz="1000" dirty="0"/>
              <a:t>inputs</a:t>
            </a:r>
          </a:p>
        </p:txBody>
      </p:sp>
      <p:sp>
        <p:nvSpPr>
          <p:cNvPr id="45" name="TextBox 44"/>
          <p:cNvSpPr txBox="1"/>
          <p:nvPr/>
        </p:nvSpPr>
        <p:spPr>
          <a:xfrm>
            <a:off x="5566577" y="5207433"/>
            <a:ext cx="1913981" cy="246221"/>
          </a:xfrm>
          <a:prstGeom prst="rect">
            <a:avLst/>
          </a:prstGeom>
          <a:noFill/>
        </p:spPr>
        <p:txBody>
          <a:bodyPr wrap="square" rtlCol="0">
            <a:spAutoFit/>
          </a:bodyPr>
          <a:lstStyle/>
          <a:p>
            <a:pPr algn="ctr"/>
            <a:r>
              <a:rPr lang="en-GB" sz="1000" dirty="0"/>
              <a:t>operations</a:t>
            </a:r>
          </a:p>
        </p:txBody>
      </p:sp>
      <p:sp>
        <p:nvSpPr>
          <p:cNvPr id="46" name="TextBox 45"/>
          <p:cNvSpPr txBox="1"/>
          <p:nvPr/>
        </p:nvSpPr>
        <p:spPr>
          <a:xfrm>
            <a:off x="7401509" y="5595280"/>
            <a:ext cx="1913981" cy="246221"/>
          </a:xfrm>
          <a:prstGeom prst="rect">
            <a:avLst/>
          </a:prstGeom>
          <a:noFill/>
        </p:spPr>
        <p:txBody>
          <a:bodyPr wrap="square" rtlCol="0">
            <a:spAutoFit/>
          </a:bodyPr>
          <a:lstStyle/>
          <a:p>
            <a:pPr algn="ctr"/>
            <a:r>
              <a:rPr lang="en-GB" sz="1000" dirty="0"/>
              <a:t>result</a:t>
            </a:r>
          </a:p>
        </p:txBody>
      </p:sp>
      <p:grpSp>
        <p:nvGrpSpPr>
          <p:cNvPr id="47" name="Group 46"/>
          <p:cNvGrpSpPr/>
          <p:nvPr/>
        </p:nvGrpSpPr>
        <p:grpSpPr>
          <a:xfrm flipV="1">
            <a:off x="6021304" y="5651727"/>
            <a:ext cx="827678" cy="344643"/>
            <a:chOff x="15242474" y="2662106"/>
            <a:chExt cx="427512" cy="321324"/>
          </a:xfrm>
        </p:grpSpPr>
        <p:sp>
          <p:nvSpPr>
            <p:cNvPr id="48" name="Arc 47"/>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9" name="Arc 48"/>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0" name="Group 49"/>
          <p:cNvGrpSpPr/>
          <p:nvPr/>
        </p:nvGrpSpPr>
        <p:grpSpPr>
          <a:xfrm flipV="1">
            <a:off x="5332094" y="5483756"/>
            <a:ext cx="1522452" cy="713068"/>
            <a:chOff x="15242474" y="2662106"/>
            <a:chExt cx="427512" cy="321324"/>
          </a:xfrm>
        </p:grpSpPr>
        <p:sp>
          <p:nvSpPr>
            <p:cNvPr id="51" name="Arc 50"/>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2" name="Arc 51"/>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aphicFrame>
        <p:nvGraphicFramePr>
          <p:cNvPr id="53" name="Object 52"/>
          <p:cNvGraphicFramePr>
            <a:graphicFrameLocks noChangeAspect="1"/>
          </p:cNvGraphicFramePr>
          <p:nvPr>
            <p:extLst>
              <p:ext uri="{D42A27DB-BD31-4B8C-83A1-F6EECF244321}">
                <p14:modId xmlns:p14="http://schemas.microsoft.com/office/powerpoint/2010/main" val="1868105641"/>
              </p:ext>
            </p:extLst>
          </p:nvPr>
        </p:nvGraphicFramePr>
        <p:xfrm>
          <a:off x="6599238" y="5962650"/>
          <a:ext cx="3327400" cy="469900"/>
        </p:xfrm>
        <a:graphic>
          <a:graphicData uri="http://schemas.openxmlformats.org/presentationml/2006/ole">
            <mc:AlternateContent xmlns:mc="http://schemas.openxmlformats.org/markup-compatibility/2006">
              <mc:Choice xmlns:v="urn:schemas-microsoft-com:vml" Requires="v">
                <p:oleObj spid="_x0000_s576716" name="Equation" r:id="rId30" imgW="3327120" imgH="469800" progId="Equation.DSMT4">
                  <p:embed/>
                </p:oleObj>
              </mc:Choice>
              <mc:Fallback>
                <p:oleObj name="Equation" r:id="rId30" imgW="3327120" imgH="469800" progId="Equation.DSMT4">
                  <p:embed/>
                  <p:pic>
                    <p:nvPicPr>
                      <p:cNvPr id="0" name=""/>
                      <p:cNvPicPr/>
                      <p:nvPr/>
                    </p:nvPicPr>
                    <p:blipFill>
                      <a:blip r:embed="rId31"/>
                      <a:stretch>
                        <a:fillRect/>
                      </a:stretch>
                    </p:blipFill>
                    <p:spPr>
                      <a:xfrm>
                        <a:off x="6599238" y="5962650"/>
                        <a:ext cx="3327400" cy="469900"/>
                      </a:xfrm>
                      <a:prstGeom prst="rect">
                        <a:avLst/>
                      </a:prstGeom>
                    </p:spPr>
                  </p:pic>
                </p:oleObj>
              </mc:Fallback>
            </mc:AlternateContent>
          </a:graphicData>
        </a:graphic>
      </p:graphicFrame>
      <p:sp>
        <p:nvSpPr>
          <p:cNvPr id="54" name="Rectangle 53"/>
          <p:cNvSpPr/>
          <p:nvPr/>
        </p:nvSpPr>
        <p:spPr>
          <a:xfrm>
            <a:off x="5902928" y="5640312"/>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5" name="Object 54"/>
          <p:cNvGraphicFramePr>
            <a:graphicFrameLocks noChangeAspect="1"/>
          </p:cNvGraphicFramePr>
          <p:nvPr>
            <p:extLst>
              <p:ext uri="{D42A27DB-BD31-4B8C-83A1-F6EECF244321}">
                <p14:modId xmlns:p14="http://schemas.microsoft.com/office/powerpoint/2010/main" val="2156182564"/>
              </p:ext>
            </p:extLst>
          </p:nvPr>
        </p:nvGraphicFramePr>
        <p:xfrm>
          <a:off x="5935663" y="5597525"/>
          <a:ext cx="165100" cy="241300"/>
        </p:xfrm>
        <a:graphic>
          <a:graphicData uri="http://schemas.openxmlformats.org/presentationml/2006/ole">
            <mc:AlternateContent xmlns:mc="http://schemas.openxmlformats.org/markup-compatibility/2006">
              <mc:Choice xmlns:v="urn:schemas-microsoft-com:vml" Requires="v">
                <p:oleObj spid="_x0000_s576717" name="Equation" r:id="rId32" imgW="164880" imgH="241200" progId="Equation.DSMT4">
                  <p:embed/>
                </p:oleObj>
              </mc:Choice>
              <mc:Fallback>
                <p:oleObj name="Equation" r:id="rId32" imgW="164880" imgH="241200" progId="Equation.DSMT4">
                  <p:embed/>
                  <p:pic>
                    <p:nvPicPr>
                      <p:cNvPr id="0" name=""/>
                      <p:cNvPicPr/>
                      <p:nvPr/>
                    </p:nvPicPr>
                    <p:blipFill>
                      <a:blip r:embed="rId33"/>
                      <a:stretch>
                        <a:fillRect/>
                      </a:stretch>
                    </p:blipFill>
                    <p:spPr>
                      <a:xfrm>
                        <a:off x="5935663" y="5597525"/>
                        <a:ext cx="165100" cy="241300"/>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20222C57-82CF-4D8A-8DC1-229C0B8895A7}" type="slidenum">
              <a:rPr lang="en-GB" smtClean="0"/>
              <a:t>126</a:t>
            </a:fld>
            <a:endParaRPr lang="en-GB"/>
          </a:p>
        </p:txBody>
      </p:sp>
    </p:spTree>
    <p:extLst>
      <p:ext uri="{BB962C8B-B14F-4D97-AF65-F5344CB8AC3E}">
        <p14:creationId xmlns:p14="http://schemas.microsoft.com/office/powerpoint/2010/main" val="5017407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a:xfrm>
            <a:off x="838200" y="365125"/>
            <a:ext cx="10515600" cy="1325563"/>
          </a:xfrm>
        </p:spPr>
        <p:txBody>
          <a:bodyPr/>
          <a:lstStyle/>
          <a:p>
            <a:r>
              <a:rPr lang="en-GB" dirty="0">
                <a:solidFill>
                  <a:schemeClr val="bg1"/>
                </a:solidFill>
              </a:rPr>
              <a:t>Successors</a:t>
            </a:r>
          </a:p>
        </p:txBody>
      </p:sp>
      <p:sp>
        <p:nvSpPr>
          <p:cNvPr id="4" name="Content Placeholder 3"/>
          <p:cNvSpPr>
            <a:spLocks noGrp="1"/>
          </p:cNvSpPr>
          <p:nvPr>
            <p:ph idx="1"/>
          </p:nvPr>
        </p:nvSpPr>
        <p:spPr>
          <a:xfrm>
            <a:off x="838200" y="1825625"/>
            <a:ext cx="10515600" cy="4351338"/>
          </a:xfrm>
        </p:spPr>
        <p:txBody>
          <a:bodyPr>
            <a:noAutofit/>
          </a:bodyPr>
          <a:lstStyle/>
          <a:p>
            <a:r>
              <a:rPr lang="en-GB" sz="1800" dirty="0"/>
              <a:t>Successors: </a:t>
            </a:r>
            <a:r>
              <a:rPr lang="en-GB" sz="1800" i="1" dirty="0"/>
              <a:t>j </a:t>
            </a:r>
            <a:r>
              <a:rPr lang="en-GB" sz="1800" dirty="0"/>
              <a:t>is a successor to </a:t>
            </a:r>
            <a:r>
              <a:rPr lang="en-GB" sz="1800" i="1" dirty="0" err="1"/>
              <a:t>i</a:t>
            </a:r>
            <a:r>
              <a:rPr lang="en-GB" sz="1800" i="1" dirty="0"/>
              <a:t> </a:t>
            </a:r>
            <a:r>
              <a:rPr lang="en-GB" sz="1800" dirty="0"/>
              <a:t>if </a:t>
            </a:r>
            <a:r>
              <a:rPr lang="en-GB" sz="1800" i="1" dirty="0" err="1"/>
              <a:t>i</a:t>
            </a:r>
            <a:r>
              <a:rPr lang="en-GB" sz="1800" i="1" dirty="0"/>
              <a:t> </a:t>
            </a:r>
            <a:r>
              <a:rPr lang="en-GB" sz="1800" dirty="0"/>
              <a:t>is an ancestor to </a:t>
            </a:r>
            <a:r>
              <a:rPr lang="en-GB" sz="1800" i="1" dirty="0"/>
              <a:t>j</a:t>
            </a:r>
          </a:p>
          <a:p>
            <a:pPr lvl="1"/>
            <a:r>
              <a:rPr lang="en-GB" sz="1400" dirty="0"/>
              <a:t>Denote     the set of indices of the </a:t>
            </a:r>
            <a:r>
              <a:rPr lang="en-GB" sz="1400" i="1" dirty="0"/>
              <a:t>successors</a:t>
            </a:r>
            <a:r>
              <a:rPr lang="en-GB" sz="1400" dirty="0"/>
              <a:t> of      on tape</a:t>
            </a:r>
          </a:p>
          <a:p>
            <a:pPr lvl="1"/>
            <a:r>
              <a:rPr lang="en-GB" sz="1400" dirty="0"/>
              <a:t>These are the indices </a:t>
            </a:r>
            <a:r>
              <a:rPr lang="en-GB" sz="1400" i="1" dirty="0"/>
              <a:t>i </a:t>
            </a:r>
            <a:r>
              <a:rPr lang="en-GB" sz="1400" dirty="0"/>
              <a:t>of all functions     , calculated </a:t>
            </a:r>
            <a:r>
              <a:rPr lang="en-GB" sz="1400" b="1" dirty="0">
                <a:solidFill>
                  <a:srgbClr val="FF0000"/>
                </a:solidFill>
              </a:rPr>
              <a:t>after</a:t>
            </a:r>
            <a:r>
              <a:rPr lang="en-GB" sz="1400" dirty="0"/>
              <a:t>     that use     as an argument</a:t>
            </a:r>
          </a:p>
          <a:p>
            <a:pPr lvl="1"/>
            <a:r>
              <a:rPr lang="en-GB" sz="1400" dirty="0"/>
              <a:t>Formally:</a:t>
            </a:r>
          </a:p>
          <a:p>
            <a:pPr lvl="1"/>
            <a:r>
              <a:rPr lang="en-GB" sz="1400" dirty="0"/>
              <a:t>Note that      may contain many indices, although the size of        is 2 or less</a:t>
            </a:r>
          </a:p>
          <a:p>
            <a:pPr lvl="1"/>
            <a:r>
              <a:rPr lang="en-GB" sz="1400" dirty="0"/>
              <a:t>Whereas an empty      reveals an unused input or intermediate result</a:t>
            </a:r>
          </a:p>
          <a:p>
            <a:pPr marL="0" indent="0">
              <a:buNone/>
            </a:pPr>
            <a:endParaRPr lang="en-GB" sz="1800" dirty="0"/>
          </a:p>
          <a:p>
            <a:r>
              <a:rPr lang="en-GB" sz="1800" dirty="0" err="1"/>
              <a:t>Adjoint</a:t>
            </a:r>
            <a:r>
              <a:rPr lang="en-GB" sz="1800" dirty="0"/>
              <a:t> equation</a:t>
            </a:r>
          </a:p>
          <a:p>
            <a:pPr lvl="1"/>
            <a:endParaRPr lang="en-GB" sz="1400" dirty="0"/>
          </a:p>
          <a:p>
            <a:pPr lvl="1"/>
            <a:r>
              <a:rPr lang="en-GB" sz="1400" dirty="0"/>
              <a:t>Denote                          the </a:t>
            </a:r>
            <a:r>
              <a:rPr lang="en-GB" sz="1400" dirty="0" err="1"/>
              <a:t>adjoint</a:t>
            </a:r>
            <a:r>
              <a:rPr lang="en-GB" sz="1400" dirty="0"/>
              <a:t> of</a:t>
            </a:r>
          </a:p>
          <a:p>
            <a:pPr lvl="1"/>
            <a:endParaRPr lang="en-GB" sz="1400" dirty="0"/>
          </a:p>
          <a:p>
            <a:pPr lvl="1"/>
            <a:r>
              <a:rPr lang="en-GB" sz="1400" dirty="0"/>
              <a:t>Then (evidently): </a:t>
            </a:r>
          </a:p>
          <a:p>
            <a:pPr lvl="1"/>
            <a:endParaRPr lang="en-GB" sz="1400" dirty="0"/>
          </a:p>
          <a:p>
            <a:pPr lvl="1"/>
            <a:r>
              <a:rPr lang="en-GB" sz="1400" dirty="0"/>
              <a:t>And in a direct application of the chain rule:                       because                            and we recall that all the           are all on tape</a:t>
            </a:r>
          </a:p>
          <a:p>
            <a:pPr lvl="1"/>
            <a:endParaRPr lang="en-GB" sz="1400" dirty="0"/>
          </a:p>
          <a:p>
            <a:pPr lvl="1"/>
            <a:endParaRPr lang="en-GB" sz="1400" dirty="0"/>
          </a:p>
          <a:p>
            <a:pPr marL="0" indent="0">
              <a:buNone/>
            </a:pPr>
            <a:endParaRPr lang="en-GB" sz="1800" dirty="0"/>
          </a:p>
          <a:p>
            <a:endParaRPr lang="en-GB" sz="1800" dirty="0"/>
          </a:p>
          <a:p>
            <a:endParaRPr lang="en-GB" sz="1800" dirty="0"/>
          </a:p>
          <a:p>
            <a:pPr marL="0" indent="0">
              <a:buNone/>
            </a:pPr>
            <a:endParaRPr lang="en-GB" sz="1800" dirty="0"/>
          </a:p>
          <a:p>
            <a:endParaRPr lang="en-GB" sz="1800" dirty="0"/>
          </a:p>
        </p:txBody>
      </p:sp>
      <p:graphicFrame>
        <p:nvGraphicFramePr>
          <p:cNvPr id="3" name="Object 2"/>
          <p:cNvGraphicFramePr>
            <a:graphicFrameLocks noChangeAspect="1"/>
          </p:cNvGraphicFramePr>
          <p:nvPr>
            <p:extLst>
              <p:ext uri="{D42A27DB-BD31-4B8C-83A1-F6EECF244321}">
                <p14:modId xmlns:p14="http://schemas.microsoft.com/office/powerpoint/2010/main" val="1428414809"/>
              </p:ext>
            </p:extLst>
          </p:nvPr>
        </p:nvGraphicFramePr>
        <p:xfrm>
          <a:off x="4343134" y="2408238"/>
          <a:ext cx="152400" cy="228600"/>
        </p:xfrm>
        <a:graphic>
          <a:graphicData uri="http://schemas.openxmlformats.org/presentationml/2006/ole">
            <mc:AlternateContent xmlns:mc="http://schemas.openxmlformats.org/markup-compatibility/2006">
              <mc:Choice xmlns:v="urn:schemas-microsoft-com:vml" Requires="v">
                <p:oleObj spid="_x0000_s582794" name="Equation" r:id="rId4" imgW="152280" imgH="228600" progId="Equation.DSMT4">
                  <p:embed/>
                </p:oleObj>
              </mc:Choice>
              <mc:Fallback>
                <p:oleObj name="Equation" r:id="rId4" imgW="152280" imgH="228600" progId="Equation.DSMT4">
                  <p:embed/>
                  <p:pic>
                    <p:nvPicPr>
                      <p:cNvPr id="0" name=""/>
                      <p:cNvPicPr/>
                      <p:nvPr/>
                    </p:nvPicPr>
                    <p:blipFill>
                      <a:blip r:embed="rId5"/>
                      <a:stretch>
                        <a:fillRect/>
                      </a:stretch>
                    </p:blipFill>
                    <p:spPr>
                      <a:xfrm>
                        <a:off x="4343134" y="2408238"/>
                        <a:ext cx="152400" cy="2286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290416157"/>
              </p:ext>
            </p:extLst>
          </p:nvPr>
        </p:nvGraphicFramePr>
        <p:xfrm>
          <a:off x="5081588" y="2164114"/>
          <a:ext cx="165100" cy="241300"/>
        </p:xfrm>
        <a:graphic>
          <a:graphicData uri="http://schemas.openxmlformats.org/presentationml/2006/ole">
            <mc:AlternateContent xmlns:mc="http://schemas.openxmlformats.org/markup-compatibility/2006">
              <mc:Choice xmlns:v="urn:schemas-microsoft-com:vml" Requires="v">
                <p:oleObj spid="_x0000_s582795" name="Equation" r:id="rId6" imgW="164880" imgH="241200" progId="Equation.DSMT4">
                  <p:embed/>
                </p:oleObj>
              </mc:Choice>
              <mc:Fallback>
                <p:oleObj name="Equation" r:id="rId6" imgW="164880" imgH="241200" progId="Equation.DSMT4">
                  <p:embed/>
                  <p:pic>
                    <p:nvPicPr>
                      <p:cNvPr id="0" name=""/>
                      <p:cNvPicPr/>
                      <p:nvPr/>
                    </p:nvPicPr>
                    <p:blipFill>
                      <a:blip r:embed="rId7"/>
                      <a:stretch>
                        <a:fillRect/>
                      </a:stretch>
                    </p:blipFill>
                    <p:spPr>
                      <a:xfrm>
                        <a:off x="5081588" y="2164114"/>
                        <a:ext cx="165100" cy="24130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162848365"/>
              </p:ext>
            </p:extLst>
          </p:nvPr>
        </p:nvGraphicFramePr>
        <p:xfrm>
          <a:off x="2152650" y="2170464"/>
          <a:ext cx="177800" cy="241300"/>
        </p:xfrm>
        <a:graphic>
          <a:graphicData uri="http://schemas.openxmlformats.org/presentationml/2006/ole">
            <mc:AlternateContent xmlns:mc="http://schemas.openxmlformats.org/markup-compatibility/2006">
              <mc:Choice xmlns:v="urn:schemas-microsoft-com:vml" Requires="v">
                <p:oleObj spid="_x0000_s582796" name="Equation" r:id="rId8" imgW="177480" imgH="241200" progId="Equation.DSMT4">
                  <p:embed/>
                </p:oleObj>
              </mc:Choice>
              <mc:Fallback>
                <p:oleObj name="Equation" r:id="rId8" imgW="177480" imgH="241200" progId="Equation.DSMT4">
                  <p:embed/>
                  <p:pic>
                    <p:nvPicPr>
                      <p:cNvPr id="0" name=""/>
                      <p:cNvPicPr/>
                      <p:nvPr/>
                    </p:nvPicPr>
                    <p:blipFill>
                      <a:blip r:embed="rId9"/>
                      <a:stretch>
                        <a:fillRect/>
                      </a:stretch>
                    </p:blipFill>
                    <p:spPr>
                      <a:xfrm>
                        <a:off x="2152650" y="2170464"/>
                        <a:ext cx="177800" cy="241300"/>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256414143"/>
              </p:ext>
            </p:extLst>
          </p:nvPr>
        </p:nvGraphicFramePr>
        <p:xfrm>
          <a:off x="2343150" y="2662238"/>
          <a:ext cx="1155700" cy="254000"/>
        </p:xfrm>
        <a:graphic>
          <a:graphicData uri="http://schemas.openxmlformats.org/presentationml/2006/ole">
            <mc:AlternateContent xmlns:mc="http://schemas.openxmlformats.org/markup-compatibility/2006">
              <mc:Choice xmlns:v="urn:schemas-microsoft-com:vml" Requires="v">
                <p:oleObj spid="_x0000_s582797" name="Equation" r:id="rId10" imgW="1155600" imgH="253800" progId="Equation.DSMT4">
                  <p:embed/>
                </p:oleObj>
              </mc:Choice>
              <mc:Fallback>
                <p:oleObj name="Equation" r:id="rId10" imgW="1155600" imgH="253800" progId="Equation.DSMT4">
                  <p:embed/>
                  <p:pic>
                    <p:nvPicPr>
                      <p:cNvPr id="0" name=""/>
                      <p:cNvPicPr/>
                      <p:nvPr/>
                    </p:nvPicPr>
                    <p:blipFill>
                      <a:blip r:embed="rId11"/>
                      <a:stretch>
                        <a:fillRect/>
                      </a:stretch>
                    </p:blipFill>
                    <p:spPr>
                      <a:xfrm>
                        <a:off x="2343150" y="2662238"/>
                        <a:ext cx="1155700" cy="254000"/>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1502195232"/>
              </p:ext>
            </p:extLst>
          </p:nvPr>
        </p:nvGraphicFramePr>
        <p:xfrm>
          <a:off x="2338023" y="2939318"/>
          <a:ext cx="177800" cy="241300"/>
        </p:xfrm>
        <a:graphic>
          <a:graphicData uri="http://schemas.openxmlformats.org/presentationml/2006/ole">
            <mc:AlternateContent xmlns:mc="http://schemas.openxmlformats.org/markup-compatibility/2006">
              <mc:Choice xmlns:v="urn:schemas-microsoft-com:vml" Requires="v">
                <p:oleObj spid="_x0000_s582798" name="Equation" r:id="rId12" imgW="177480" imgH="241200" progId="Equation.DSMT4">
                  <p:embed/>
                </p:oleObj>
              </mc:Choice>
              <mc:Fallback>
                <p:oleObj name="Equation" r:id="rId12" imgW="177480" imgH="241200" progId="Equation.DSMT4">
                  <p:embed/>
                  <p:pic>
                    <p:nvPicPr>
                      <p:cNvPr id="0" name=""/>
                      <p:cNvPicPr/>
                      <p:nvPr/>
                    </p:nvPicPr>
                    <p:blipFill>
                      <a:blip r:embed="rId13"/>
                      <a:stretch>
                        <a:fillRect/>
                      </a:stretch>
                    </p:blipFill>
                    <p:spPr>
                      <a:xfrm>
                        <a:off x="2338023" y="2939318"/>
                        <a:ext cx="177800" cy="241300"/>
                      </a:xfrm>
                      <a:prstGeom prst="rect">
                        <a:avLst/>
                      </a:prstGeom>
                    </p:spPr>
                  </p:pic>
                </p:oleObj>
              </mc:Fallback>
            </mc:AlternateContent>
          </a:graphicData>
        </a:graphic>
      </p:graphicFrame>
      <p:graphicFrame>
        <p:nvGraphicFramePr>
          <p:cNvPr id="57" name="Object 56"/>
          <p:cNvGraphicFramePr>
            <a:graphicFrameLocks noChangeAspect="1"/>
          </p:cNvGraphicFramePr>
          <p:nvPr>
            <p:extLst>
              <p:ext uri="{D42A27DB-BD31-4B8C-83A1-F6EECF244321}">
                <p14:modId xmlns:p14="http://schemas.microsoft.com/office/powerpoint/2010/main" val="1943521120"/>
              </p:ext>
            </p:extLst>
          </p:nvPr>
        </p:nvGraphicFramePr>
        <p:xfrm>
          <a:off x="3018449" y="3193442"/>
          <a:ext cx="177800" cy="241300"/>
        </p:xfrm>
        <a:graphic>
          <a:graphicData uri="http://schemas.openxmlformats.org/presentationml/2006/ole">
            <mc:AlternateContent xmlns:mc="http://schemas.openxmlformats.org/markup-compatibility/2006">
              <mc:Choice xmlns:v="urn:schemas-microsoft-com:vml" Requires="v">
                <p:oleObj spid="_x0000_s582799" name="Equation" r:id="rId14" imgW="177480" imgH="241200" progId="Equation.DSMT4">
                  <p:embed/>
                </p:oleObj>
              </mc:Choice>
              <mc:Fallback>
                <p:oleObj name="Equation" r:id="rId14" imgW="177480" imgH="241200" progId="Equation.DSMT4">
                  <p:embed/>
                  <p:pic>
                    <p:nvPicPr>
                      <p:cNvPr id="0" name=""/>
                      <p:cNvPicPr/>
                      <p:nvPr/>
                    </p:nvPicPr>
                    <p:blipFill>
                      <a:blip r:embed="rId15"/>
                      <a:stretch>
                        <a:fillRect/>
                      </a:stretch>
                    </p:blipFill>
                    <p:spPr>
                      <a:xfrm>
                        <a:off x="3018449" y="3193442"/>
                        <a:ext cx="177800" cy="241300"/>
                      </a:xfrm>
                      <a:prstGeom prst="rect">
                        <a:avLst/>
                      </a:prstGeom>
                    </p:spPr>
                  </p:pic>
                </p:oleObj>
              </mc:Fallback>
            </mc:AlternateContent>
          </a:graphicData>
        </a:graphic>
      </p:graphicFrame>
      <p:sp>
        <p:nvSpPr>
          <p:cNvPr id="58" name="Rectangle 57"/>
          <p:cNvSpPr/>
          <p:nvPr/>
        </p:nvSpPr>
        <p:spPr>
          <a:xfrm>
            <a:off x="7894801" y="2811636"/>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8110701" y="2811636"/>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p:cNvSpPr/>
          <p:nvPr/>
        </p:nvSpPr>
        <p:spPr>
          <a:xfrm>
            <a:off x="9576924" y="2811633"/>
            <a:ext cx="215900" cy="193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050" dirty="0">
                <a:solidFill>
                  <a:schemeClr val="tx1"/>
                </a:solidFill>
              </a:rPr>
              <a:t>…</a:t>
            </a:r>
          </a:p>
        </p:txBody>
      </p:sp>
      <p:sp>
        <p:nvSpPr>
          <p:cNvPr id="66" name="Rectangle 65"/>
          <p:cNvSpPr/>
          <p:nvPr/>
        </p:nvSpPr>
        <p:spPr>
          <a:xfrm>
            <a:off x="9799498" y="281163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67" name="Rectangle 66"/>
          <p:cNvSpPr/>
          <p:nvPr/>
        </p:nvSpPr>
        <p:spPr>
          <a:xfrm>
            <a:off x="10015398" y="2811633"/>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68" name="Rectangle 67"/>
          <p:cNvSpPr/>
          <p:nvPr/>
        </p:nvSpPr>
        <p:spPr>
          <a:xfrm>
            <a:off x="10218497" y="2811632"/>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p:cNvSpPr/>
          <p:nvPr/>
        </p:nvSpPr>
        <p:spPr>
          <a:xfrm>
            <a:off x="10421596" y="2811631"/>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70" name="Rectangle 69"/>
          <p:cNvSpPr/>
          <p:nvPr/>
        </p:nvSpPr>
        <p:spPr>
          <a:xfrm>
            <a:off x="10637496" y="2811631"/>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71" name="Rectangle 70"/>
          <p:cNvSpPr/>
          <p:nvPr/>
        </p:nvSpPr>
        <p:spPr>
          <a:xfrm>
            <a:off x="10853396" y="2811631"/>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72" name="Rectangle 71"/>
          <p:cNvSpPr/>
          <p:nvPr/>
        </p:nvSpPr>
        <p:spPr>
          <a:xfrm>
            <a:off x="11056495" y="2811630"/>
            <a:ext cx="215900" cy="19355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p:cNvSpPr/>
          <p:nvPr/>
        </p:nvSpPr>
        <p:spPr>
          <a:xfrm>
            <a:off x="8313800" y="2811630"/>
            <a:ext cx="215900" cy="193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050" dirty="0">
                <a:solidFill>
                  <a:schemeClr val="tx1"/>
                </a:solidFill>
              </a:rPr>
              <a:t>…</a:t>
            </a:r>
          </a:p>
        </p:txBody>
      </p:sp>
      <p:graphicFrame>
        <p:nvGraphicFramePr>
          <p:cNvPr id="74" name="Object 73"/>
          <p:cNvGraphicFramePr>
            <a:graphicFrameLocks noChangeAspect="1"/>
          </p:cNvGraphicFramePr>
          <p:nvPr>
            <p:extLst>
              <p:ext uri="{D42A27DB-BD31-4B8C-83A1-F6EECF244321}">
                <p14:modId xmlns:p14="http://schemas.microsoft.com/office/powerpoint/2010/main" val="3399411720"/>
              </p:ext>
            </p:extLst>
          </p:nvPr>
        </p:nvGraphicFramePr>
        <p:xfrm>
          <a:off x="7932738" y="2776538"/>
          <a:ext cx="152400" cy="228600"/>
        </p:xfrm>
        <a:graphic>
          <a:graphicData uri="http://schemas.openxmlformats.org/presentationml/2006/ole">
            <mc:AlternateContent xmlns:mc="http://schemas.openxmlformats.org/markup-compatibility/2006">
              <mc:Choice xmlns:v="urn:schemas-microsoft-com:vml" Requires="v">
                <p:oleObj spid="_x0000_s582800" name="Equation" r:id="rId16" imgW="152280" imgH="228600" progId="Equation.DSMT4">
                  <p:embed/>
                </p:oleObj>
              </mc:Choice>
              <mc:Fallback>
                <p:oleObj name="Equation" r:id="rId16" imgW="152280" imgH="228600" progId="Equation.DSMT4">
                  <p:embed/>
                  <p:pic>
                    <p:nvPicPr>
                      <p:cNvPr id="0" name=""/>
                      <p:cNvPicPr/>
                      <p:nvPr/>
                    </p:nvPicPr>
                    <p:blipFill>
                      <a:blip r:embed="rId17"/>
                      <a:stretch>
                        <a:fillRect/>
                      </a:stretch>
                    </p:blipFill>
                    <p:spPr>
                      <a:xfrm>
                        <a:off x="7932738" y="2776538"/>
                        <a:ext cx="152400" cy="228600"/>
                      </a:xfrm>
                      <a:prstGeom prst="rect">
                        <a:avLst/>
                      </a:prstGeom>
                    </p:spPr>
                  </p:pic>
                </p:oleObj>
              </mc:Fallback>
            </mc:AlternateContent>
          </a:graphicData>
        </a:graphic>
      </p:graphicFrame>
      <p:graphicFrame>
        <p:nvGraphicFramePr>
          <p:cNvPr id="75" name="Object 74"/>
          <p:cNvGraphicFramePr>
            <a:graphicFrameLocks noChangeAspect="1"/>
          </p:cNvGraphicFramePr>
          <p:nvPr>
            <p:extLst>
              <p:ext uri="{D42A27DB-BD31-4B8C-83A1-F6EECF244321}">
                <p14:modId xmlns:p14="http://schemas.microsoft.com/office/powerpoint/2010/main" val="2128760105"/>
              </p:ext>
            </p:extLst>
          </p:nvPr>
        </p:nvGraphicFramePr>
        <p:xfrm>
          <a:off x="8135938" y="2776538"/>
          <a:ext cx="165100" cy="228600"/>
        </p:xfrm>
        <a:graphic>
          <a:graphicData uri="http://schemas.openxmlformats.org/presentationml/2006/ole">
            <mc:AlternateContent xmlns:mc="http://schemas.openxmlformats.org/markup-compatibility/2006">
              <mc:Choice xmlns:v="urn:schemas-microsoft-com:vml" Requires="v">
                <p:oleObj spid="_x0000_s582801" name="Equation" r:id="rId18" imgW="164880" imgH="228600" progId="Equation.DSMT4">
                  <p:embed/>
                </p:oleObj>
              </mc:Choice>
              <mc:Fallback>
                <p:oleObj name="Equation" r:id="rId18" imgW="164880" imgH="228600" progId="Equation.DSMT4">
                  <p:embed/>
                  <p:pic>
                    <p:nvPicPr>
                      <p:cNvPr id="0" name=""/>
                      <p:cNvPicPr/>
                      <p:nvPr/>
                    </p:nvPicPr>
                    <p:blipFill>
                      <a:blip r:embed="rId19"/>
                      <a:stretch>
                        <a:fillRect/>
                      </a:stretch>
                    </p:blipFill>
                    <p:spPr>
                      <a:xfrm>
                        <a:off x="8135938" y="2776538"/>
                        <a:ext cx="165100" cy="228600"/>
                      </a:xfrm>
                      <a:prstGeom prst="rect">
                        <a:avLst/>
                      </a:prstGeom>
                    </p:spPr>
                  </p:pic>
                </p:oleObj>
              </mc:Fallback>
            </mc:AlternateContent>
          </a:graphicData>
        </a:graphic>
      </p:graphicFrame>
      <p:graphicFrame>
        <p:nvGraphicFramePr>
          <p:cNvPr id="79" name="Object 78"/>
          <p:cNvGraphicFramePr>
            <a:graphicFrameLocks noChangeAspect="1"/>
          </p:cNvGraphicFramePr>
          <p:nvPr>
            <p:extLst>
              <p:ext uri="{D42A27DB-BD31-4B8C-83A1-F6EECF244321}">
                <p14:modId xmlns:p14="http://schemas.microsoft.com/office/powerpoint/2010/main" val="59970308"/>
              </p:ext>
            </p:extLst>
          </p:nvPr>
        </p:nvGraphicFramePr>
        <p:xfrm>
          <a:off x="10257190" y="2777001"/>
          <a:ext cx="152400" cy="228600"/>
        </p:xfrm>
        <a:graphic>
          <a:graphicData uri="http://schemas.openxmlformats.org/presentationml/2006/ole">
            <mc:AlternateContent xmlns:mc="http://schemas.openxmlformats.org/markup-compatibility/2006">
              <mc:Choice xmlns:v="urn:schemas-microsoft-com:vml" Requires="v">
                <p:oleObj spid="_x0000_s582802" name="Equation" r:id="rId20" imgW="152280" imgH="228600" progId="Equation.DSMT4">
                  <p:embed/>
                </p:oleObj>
              </mc:Choice>
              <mc:Fallback>
                <p:oleObj name="Equation" r:id="rId20" imgW="152280" imgH="228600" progId="Equation.DSMT4">
                  <p:embed/>
                  <p:pic>
                    <p:nvPicPr>
                      <p:cNvPr id="0" name=""/>
                      <p:cNvPicPr/>
                      <p:nvPr/>
                    </p:nvPicPr>
                    <p:blipFill>
                      <a:blip r:embed="rId21"/>
                      <a:stretch>
                        <a:fillRect/>
                      </a:stretch>
                    </p:blipFill>
                    <p:spPr>
                      <a:xfrm>
                        <a:off x="10257190" y="2777001"/>
                        <a:ext cx="152400" cy="228600"/>
                      </a:xfrm>
                      <a:prstGeom prst="rect">
                        <a:avLst/>
                      </a:prstGeom>
                    </p:spPr>
                  </p:pic>
                </p:oleObj>
              </mc:Fallback>
            </mc:AlternateContent>
          </a:graphicData>
        </a:graphic>
      </p:graphicFrame>
      <p:graphicFrame>
        <p:nvGraphicFramePr>
          <p:cNvPr id="80" name="Object 79"/>
          <p:cNvGraphicFramePr>
            <a:graphicFrameLocks noChangeAspect="1"/>
          </p:cNvGraphicFramePr>
          <p:nvPr>
            <p:extLst>
              <p:ext uri="{D42A27DB-BD31-4B8C-83A1-F6EECF244321}">
                <p14:modId xmlns:p14="http://schemas.microsoft.com/office/powerpoint/2010/main" val="2372348479"/>
              </p:ext>
            </p:extLst>
          </p:nvPr>
        </p:nvGraphicFramePr>
        <p:xfrm>
          <a:off x="11068402" y="2777001"/>
          <a:ext cx="190500" cy="228600"/>
        </p:xfrm>
        <a:graphic>
          <a:graphicData uri="http://schemas.openxmlformats.org/presentationml/2006/ole">
            <mc:AlternateContent xmlns:mc="http://schemas.openxmlformats.org/markup-compatibility/2006">
              <mc:Choice xmlns:v="urn:schemas-microsoft-com:vml" Requires="v">
                <p:oleObj spid="_x0000_s582803" name="Equation" r:id="rId22" imgW="190440" imgH="228600" progId="Equation.DSMT4">
                  <p:embed/>
                </p:oleObj>
              </mc:Choice>
              <mc:Fallback>
                <p:oleObj name="Equation" r:id="rId22" imgW="190440" imgH="228600" progId="Equation.DSMT4">
                  <p:embed/>
                  <p:pic>
                    <p:nvPicPr>
                      <p:cNvPr id="0" name=""/>
                      <p:cNvPicPr/>
                      <p:nvPr/>
                    </p:nvPicPr>
                    <p:blipFill>
                      <a:blip r:embed="rId23"/>
                      <a:stretch>
                        <a:fillRect/>
                      </a:stretch>
                    </p:blipFill>
                    <p:spPr>
                      <a:xfrm>
                        <a:off x="11068402" y="2777001"/>
                        <a:ext cx="190500" cy="228600"/>
                      </a:xfrm>
                      <a:prstGeom prst="rect">
                        <a:avLst/>
                      </a:prstGeom>
                    </p:spPr>
                  </p:pic>
                </p:oleObj>
              </mc:Fallback>
            </mc:AlternateContent>
          </a:graphicData>
        </a:graphic>
      </p:graphicFrame>
      <p:grpSp>
        <p:nvGrpSpPr>
          <p:cNvPr id="86" name="Group 85"/>
          <p:cNvGrpSpPr/>
          <p:nvPr/>
        </p:nvGrpSpPr>
        <p:grpSpPr>
          <a:xfrm flipV="1">
            <a:off x="9501456" y="2823454"/>
            <a:ext cx="827678" cy="344643"/>
            <a:chOff x="15242474" y="2662106"/>
            <a:chExt cx="427512" cy="321324"/>
          </a:xfrm>
        </p:grpSpPr>
        <p:sp>
          <p:nvSpPr>
            <p:cNvPr id="87" name="Arc 86"/>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8" name="Arc 87"/>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89" name="Group 88"/>
          <p:cNvGrpSpPr/>
          <p:nvPr/>
        </p:nvGrpSpPr>
        <p:grpSpPr>
          <a:xfrm flipV="1">
            <a:off x="8812246" y="2655483"/>
            <a:ext cx="1522452" cy="713068"/>
            <a:chOff x="15242474" y="2662106"/>
            <a:chExt cx="427512" cy="321324"/>
          </a:xfrm>
        </p:grpSpPr>
        <p:sp>
          <p:nvSpPr>
            <p:cNvPr id="90" name="Arc 89"/>
            <p:cNvSpPr/>
            <p:nvPr/>
          </p:nvSpPr>
          <p:spPr>
            <a:xfrm>
              <a:off x="15242474" y="2662106"/>
              <a:ext cx="427511" cy="32132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1" name="Arc 90"/>
            <p:cNvSpPr/>
            <p:nvPr/>
          </p:nvSpPr>
          <p:spPr>
            <a:xfrm flipH="1">
              <a:off x="15242475" y="2662106"/>
              <a:ext cx="427511" cy="321324"/>
            </a:xfrm>
            <a:prstGeom prst="arc">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93" name="Rectangle 92"/>
          <p:cNvSpPr/>
          <p:nvPr/>
        </p:nvSpPr>
        <p:spPr>
          <a:xfrm>
            <a:off x="8529698" y="2811627"/>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p:cNvSpPr/>
          <p:nvPr/>
        </p:nvSpPr>
        <p:spPr>
          <a:xfrm>
            <a:off x="8732797" y="281162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p:cNvSpPr/>
          <p:nvPr/>
        </p:nvSpPr>
        <p:spPr>
          <a:xfrm>
            <a:off x="8948697" y="281162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p:cNvSpPr/>
          <p:nvPr/>
        </p:nvSpPr>
        <p:spPr>
          <a:xfrm>
            <a:off x="9164597" y="281162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graphicFrame>
        <p:nvGraphicFramePr>
          <p:cNvPr id="97" name="Object 96"/>
          <p:cNvGraphicFramePr>
            <a:graphicFrameLocks noChangeAspect="1"/>
          </p:cNvGraphicFramePr>
          <p:nvPr>
            <p:extLst>
              <p:ext uri="{D42A27DB-BD31-4B8C-83A1-F6EECF244321}">
                <p14:modId xmlns:p14="http://schemas.microsoft.com/office/powerpoint/2010/main" val="2611217003"/>
              </p:ext>
            </p:extLst>
          </p:nvPr>
        </p:nvGraphicFramePr>
        <p:xfrm>
          <a:off x="8564699" y="2776581"/>
          <a:ext cx="165100" cy="228600"/>
        </p:xfrm>
        <a:graphic>
          <a:graphicData uri="http://schemas.openxmlformats.org/presentationml/2006/ole">
            <mc:AlternateContent xmlns:mc="http://schemas.openxmlformats.org/markup-compatibility/2006">
              <mc:Choice xmlns:v="urn:schemas-microsoft-com:vml" Requires="v">
                <p:oleObj spid="_x0000_s582804" name="Equation" r:id="rId24" imgW="164880" imgH="228600" progId="Equation.DSMT4">
                  <p:embed/>
                </p:oleObj>
              </mc:Choice>
              <mc:Fallback>
                <p:oleObj name="Equation" r:id="rId24" imgW="164880" imgH="228600" progId="Equation.DSMT4">
                  <p:embed/>
                  <p:pic>
                    <p:nvPicPr>
                      <p:cNvPr id="0" name=""/>
                      <p:cNvPicPr/>
                      <p:nvPr/>
                    </p:nvPicPr>
                    <p:blipFill>
                      <a:blip r:embed="rId25"/>
                      <a:stretch>
                        <a:fillRect/>
                      </a:stretch>
                    </p:blipFill>
                    <p:spPr>
                      <a:xfrm>
                        <a:off x="8564699" y="2776581"/>
                        <a:ext cx="165100" cy="228600"/>
                      </a:xfrm>
                      <a:prstGeom prst="rect">
                        <a:avLst/>
                      </a:prstGeom>
                    </p:spPr>
                  </p:pic>
                </p:oleObj>
              </mc:Fallback>
            </mc:AlternateContent>
          </a:graphicData>
        </a:graphic>
      </p:graphicFrame>
      <p:graphicFrame>
        <p:nvGraphicFramePr>
          <p:cNvPr id="98" name="Object 97"/>
          <p:cNvGraphicFramePr>
            <a:graphicFrameLocks noChangeAspect="1"/>
          </p:cNvGraphicFramePr>
          <p:nvPr>
            <p:extLst>
              <p:ext uri="{D42A27DB-BD31-4B8C-83A1-F6EECF244321}">
                <p14:modId xmlns:p14="http://schemas.microsoft.com/office/powerpoint/2010/main" val="1180542619"/>
              </p:ext>
            </p:extLst>
          </p:nvPr>
        </p:nvGraphicFramePr>
        <p:xfrm>
          <a:off x="8743360" y="2816625"/>
          <a:ext cx="190350" cy="171450"/>
        </p:xfrm>
        <a:graphic>
          <a:graphicData uri="http://schemas.openxmlformats.org/presentationml/2006/ole">
            <mc:AlternateContent xmlns:mc="http://schemas.openxmlformats.org/markup-compatibility/2006">
              <mc:Choice xmlns:v="urn:schemas-microsoft-com:vml" Requires="v">
                <p:oleObj spid="_x0000_s582805" name="Equation" r:id="rId26" imgW="253800" imgH="228600" progId="Equation.DSMT4">
                  <p:embed/>
                </p:oleObj>
              </mc:Choice>
              <mc:Fallback>
                <p:oleObj name="Equation" r:id="rId26" imgW="253800" imgH="228600" progId="Equation.DSMT4">
                  <p:embed/>
                  <p:pic>
                    <p:nvPicPr>
                      <p:cNvPr id="0" name=""/>
                      <p:cNvPicPr/>
                      <p:nvPr/>
                    </p:nvPicPr>
                    <p:blipFill>
                      <a:blip r:embed="rId27"/>
                      <a:stretch>
                        <a:fillRect/>
                      </a:stretch>
                    </p:blipFill>
                    <p:spPr>
                      <a:xfrm>
                        <a:off x="8743360" y="2816625"/>
                        <a:ext cx="190350" cy="171450"/>
                      </a:xfrm>
                      <a:prstGeom prst="rect">
                        <a:avLst/>
                      </a:prstGeom>
                    </p:spPr>
                  </p:pic>
                </p:oleObj>
              </mc:Fallback>
            </mc:AlternateContent>
          </a:graphicData>
        </a:graphic>
      </p:graphicFrame>
      <p:graphicFrame>
        <p:nvGraphicFramePr>
          <p:cNvPr id="99" name="Object 98"/>
          <p:cNvGraphicFramePr>
            <a:graphicFrameLocks noChangeAspect="1"/>
          </p:cNvGraphicFramePr>
          <p:nvPr>
            <p:extLst>
              <p:ext uri="{D42A27DB-BD31-4B8C-83A1-F6EECF244321}">
                <p14:modId xmlns:p14="http://schemas.microsoft.com/office/powerpoint/2010/main" val="2998081445"/>
              </p:ext>
            </p:extLst>
          </p:nvPr>
        </p:nvGraphicFramePr>
        <p:xfrm>
          <a:off x="8964963" y="2816680"/>
          <a:ext cx="200025" cy="171450"/>
        </p:xfrm>
        <a:graphic>
          <a:graphicData uri="http://schemas.openxmlformats.org/presentationml/2006/ole">
            <mc:AlternateContent xmlns:mc="http://schemas.openxmlformats.org/markup-compatibility/2006">
              <mc:Choice xmlns:v="urn:schemas-microsoft-com:vml" Requires="v">
                <p:oleObj spid="_x0000_s582806" name="Equation" r:id="rId28" imgW="266400" imgH="228600" progId="Equation.DSMT4">
                  <p:embed/>
                </p:oleObj>
              </mc:Choice>
              <mc:Fallback>
                <p:oleObj name="Equation" r:id="rId28" imgW="266400" imgH="228600" progId="Equation.DSMT4">
                  <p:embed/>
                  <p:pic>
                    <p:nvPicPr>
                      <p:cNvPr id="0" name=""/>
                      <p:cNvPicPr/>
                      <p:nvPr/>
                    </p:nvPicPr>
                    <p:blipFill>
                      <a:blip r:embed="rId29"/>
                      <a:stretch>
                        <a:fillRect/>
                      </a:stretch>
                    </p:blipFill>
                    <p:spPr>
                      <a:xfrm>
                        <a:off x="8964963" y="2816680"/>
                        <a:ext cx="200025" cy="171450"/>
                      </a:xfrm>
                      <a:prstGeom prst="rect">
                        <a:avLst/>
                      </a:prstGeom>
                    </p:spPr>
                  </p:pic>
                </p:oleObj>
              </mc:Fallback>
            </mc:AlternateContent>
          </a:graphicData>
        </a:graphic>
      </p:graphicFrame>
      <p:sp>
        <p:nvSpPr>
          <p:cNvPr id="100" name="Rectangle 99"/>
          <p:cNvSpPr/>
          <p:nvPr/>
        </p:nvSpPr>
        <p:spPr>
          <a:xfrm>
            <a:off x="9376404" y="2816457"/>
            <a:ext cx="215900" cy="18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1" name="Object 100"/>
          <p:cNvGraphicFramePr>
            <a:graphicFrameLocks noChangeAspect="1"/>
          </p:cNvGraphicFramePr>
          <p:nvPr>
            <p:extLst>
              <p:ext uri="{D42A27DB-BD31-4B8C-83A1-F6EECF244321}">
                <p14:modId xmlns:p14="http://schemas.microsoft.com/office/powerpoint/2010/main" val="2209474278"/>
              </p:ext>
            </p:extLst>
          </p:nvPr>
        </p:nvGraphicFramePr>
        <p:xfrm>
          <a:off x="9409139" y="2769244"/>
          <a:ext cx="165100" cy="241300"/>
        </p:xfrm>
        <a:graphic>
          <a:graphicData uri="http://schemas.openxmlformats.org/presentationml/2006/ole">
            <mc:AlternateContent xmlns:mc="http://schemas.openxmlformats.org/markup-compatibility/2006">
              <mc:Choice xmlns:v="urn:schemas-microsoft-com:vml" Requires="v">
                <p:oleObj spid="_x0000_s582807" name="Equation" r:id="rId30" imgW="164880" imgH="241200" progId="Equation.DSMT4">
                  <p:embed/>
                </p:oleObj>
              </mc:Choice>
              <mc:Fallback>
                <p:oleObj name="Equation" r:id="rId30" imgW="164880" imgH="241200" progId="Equation.DSMT4">
                  <p:embed/>
                  <p:pic>
                    <p:nvPicPr>
                      <p:cNvPr id="0" name=""/>
                      <p:cNvPicPr/>
                      <p:nvPr/>
                    </p:nvPicPr>
                    <p:blipFill>
                      <a:blip r:embed="rId31"/>
                      <a:stretch>
                        <a:fillRect/>
                      </a:stretch>
                    </p:blipFill>
                    <p:spPr>
                      <a:xfrm>
                        <a:off x="9409139" y="2769244"/>
                        <a:ext cx="165100" cy="241300"/>
                      </a:xfrm>
                      <a:prstGeom prst="rect">
                        <a:avLst/>
                      </a:prstGeom>
                    </p:spPr>
                  </p:pic>
                </p:oleObj>
              </mc:Fallback>
            </mc:AlternateContent>
          </a:graphicData>
        </a:graphic>
      </p:graphicFrame>
      <p:grpSp>
        <p:nvGrpSpPr>
          <p:cNvPr id="102" name="Group 101"/>
          <p:cNvGrpSpPr/>
          <p:nvPr/>
        </p:nvGrpSpPr>
        <p:grpSpPr>
          <a:xfrm flipH="1">
            <a:off x="9500346" y="2520546"/>
            <a:ext cx="827678" cy="571421"/>
            <a:chOff x="15242474" y="2662106"/>
            <a:chExt cx="427512" cy="321324"/>
          </a:xfrm>
        </p:grpSpPr>
        <p:sp>
          <p:nvSpPr>
            <p:cNvPr id="103" name="Arc 102"/>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Arc 103"/>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05" name="Group 104"/>
          <p:cNvGrpSpPr/>
          <p:nvPr/>
        </p:nvGrpSpPr>
        <p:grpSpPr>
          <a:xfrm flipH="1">
            <a:off x="9485888" y="2634351"/>
            <a:ext cx="423137" cy="344643"/>
            <a:chOff x="15242474" y="2662106"/>
            <a:chExt cx="427512" cy="321324"/>
          </a:xfrm>
        </p:grpSpPr>
        <p:sp>
          <p:nvSpPr>
            <p:cNvPr id="106" name="Arc 105"/>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7" name="Arc 106"/>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08" name="Group 107"/>
          <p:cNvGrpSpPr/>
          <p:nvPr/>
        </p:nvGrpSpPr>
        <p:grpSpPr>
          <a:xfrm flipH="1">
            <a:off x="9498128" y="2428331"/>
            <a:ext cx="1255564" cy="739766"/>
            <a:chOff x="15242474" y="2662106"/>
            <a:chExt cx="427512" cy="321324"/>
          </a:xfrm>
        </p:grpSpPr>
        <p:sp>
          <p:nvSpPr>
            <p:cNvPr id="109" name="Arc 108"/>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0" name="Arc 109"/>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11" name="Group 110"/>
          <p:cNvGrpSpPr/>
          <p:nvPr/>
        </p:nvGrpSpPr>
        <p:grpSpPr>
          <a:xfrm flipH="1">
            <a:off x="9503690" y="2210941"/>
            <a:ext cx="1652077" cy="1214750"/>
            <a:chOff x="15242474" y="2662106"/>
            <a:chExt cx="427512" cy="321324"/>
          </a:xfrm>
        </p:grpSpPr>
        <p:sp>
          <p:nvSpPr>
            <p:cNvPr id="112" name="Arc 111"/>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3" name="Arc 112"/>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aphicFrame>
        <p:nvGraphicFramePr>
          <p:cNvPr id="6" name="Object 5"/>
          <p:cNvGraphicFramePr>
            <a:graphicFrameLocks noChangeAspect="1"/>
          </p:cNvGraphicFramePr>
          <p:nvPr>
            <p:extLst>
              <p:ext uri="{D42A27DB-BD31-4B8C-83A1-F6EECF244321}">
                <p14:modId xmlns:p14="http://schemas.microsoft.com/office/powerpoint/2010/main" val="2894468476"/>
              </p:ext>
            </p:extLst>
          </p:nvPr>
        </p:nvGraphicFramePr>
        <p:xfrm>
          <a:off x="10264383" y="3044477"/>
          <a:ext cx="165100" cy="228600"/>
        </p:xfrm>
        <a:graphic>
          <a:graphicData uri="http://schemas.openxmlformats.org/presentationml/2006/ole">
            <mc:AlternateContent xmlns:mc="http://schemas.openxmlformats.org/markup-compatibility/2006">
              <mc:Choice xmlns:v="urn:schemas-microsoft-com:vml" Requires="v">
                <p:oleObj spid="_x0000_s582808" name="Equation" r:id="rId32" imgW="164880" imgH="228600" progId="Equation.DSMT4">
                  <p:embed/>
                </p:oleObj>
              </mc:Choice>
              <mc:Fallback>
                <p:oleObj name="Equation" r:id="rId32" imgW="164880" imgH="228600" progId="Equation.DSMT4">
                  <p:embed/>
                  <p:pic>
                    <p:nvPicPr>
                      <p:cNvPr id="0" name=""/>
                      <p:cNvPicPr/>
                      <p:nvPr/>
                    </p:nvPicPr>
                    <p:blipFill>
                      <a:blip r:embed="rId33"/>
                      <a:stretch>
                        <a:fillRect/>
                      </a:stretch>
                    </p:blipFill>
                    <p:spPr>
                      <a:xfrm>
                        <a:off x="10264383" y="3044477"/>
                        <a:ext cx="165100" cy="228600"/>
                      </a:xfrm>
                      <a:prstGeom prst="rect">
                        <a:avLst/>
                      </a:prstGeom>
                    </p:spPr>
                  </p:pic>
                </p:oleObj>
              </mc:Fallback>
            </mc:AlternateContent>
          </a:graphicData>
        </a:graphic>
      </p:graphicFrame>
      <p:graphicFrame>
        <p:nvGraphicFramePr>
          <p:cNvPr id="114" name="Object 113"/>
          <p:cNvGraphicFramePr>
            <a:graphicFrameLocks noChangeAspect="1"/>
          </p:cNvGraphicFramePr>
          <p:nvPr>
            <p:extLst>
              <p:ext uri="{D42A27DB-BD31-4B8C-83A1-F6EECF244321}">
                <p14:modId xmlns:p14="http://schemas.microsoft.com/office/powerpoint/2010/main" val="1950170981"/>
              </p:ext>
            </p:extLst>
          </p:nvPr>
        </p:nvGraphicFramePr>
        <p:xfrm>
          <a:off x="9589347" y="2143652"/>
          <a:ext cx="177800" cy="241300"/>
        </p:xfrm>
        <a:graphic>
          <a:graphicData uri="http://schemas.openxmlformats.org/presentationml/2006/ole">
            <mc:AlternateContent xmlns:mc="http://schemas.openxmlformats.org/markup-compatibility/2006">
              <mc:Choice xmlns:v="urn:schemas-microsoft-com:vml" Requires="v">
                <p:oleObj spid="_x0000_s582809" name="Equation" r:id="rId34" imgW="177480" imgH="241200" progId="Equation.DSMT4">
                  <p:embed/>
                </p:oleObj>
              </mc:Choice>
              <mc:Fallback>
                <p:oleObj name="Equation" r:id="rId34" imgW="177480" imgH="241200" progId="Equation.DSMT4">
                  <p:embed/>
                  <p:pic>
                    <p:nvPicPr>
                      <p:cNvPr id="0" name=""/>
                      <p:cNvPicPr/>
                      <p:nvPr/>
                    </p:nvPicPr>
                    <p:blipFill>
                      <a:blip r:embed="rId35"/>
                      <a:stretch>
                        <a:fillRect/>
                      </a:stretch>
                    </p:blipFill>
                    <p:spPr>
                      <a:xfrm>
                        <a:off x="9589347" y="2143652"/>
                        <a:ext cx="177800" cy="241300"/>
                      </a:xfrm>
                      <a:prstGeom prst="rect">
                        <a:avLst/>
                      </a:prstGeom>
                    </p:spPr>
                  </p:pic>
                </p:oleObj>
              </mc:Fallback>
            </mc:AlternateContent>
          </a:graphicData>
        </a:graphic>
      </p:graphicFrame>
      <p:graphicFrame>
        <p:nvGraphicFramePr>
          <p:cNvPr id="115" name="Object 114"/>
          <p:cNvGraphicFramePr>
            <a:graphicFrameLocks noChangeAspect="1"/>
          </p:cNvGraphicFramePr>
          <p:nvPr>
            <p:extLst>
              <p:ext uri="{D42A27DB-BD31-4B8C-83A1-F6EECF244321}">
                <p14:modId xmlns:p14="http://schemas.microsoft.com/office/powerpoint/2010/main" val="2652593239"/>
              </p:ext>
            </p:extLst>
          </p:nvPr>
        </p:nvGraphicFramePr>
        <p:xfrm>
          <a:off x="5754769" y="2416939"/>
          <a:ext cx="165100" cy="241300"/>
        </p:xfrm>
        <a:graphic>
          <a:graphicData uri="http://schemas.openxmlformats.org/presentationml/2006/ole">
            <mc:AlternateContent xmlns:mc="http://schemas.openxmlformats.org/markup-compatibility/2006">
              <mc:Choice xmlns:v="urn:schemas-microsoft-com:vml" Requires="v">
                <p:oleObj spid="_x0000_s582810" name="Equation" r:id="rId36" imgW="164880" imgH="241200" progId="Equation.DSMT4">
                  <p:embed/>
                </p:oleObj>
              </mc:Choice>
              <mc:Fallback>
                <p:oleObj name="Equation" r:id="rId36" imgW="164880" imgH="241200" progId="Equation.DSMT4">
                  <p:embed/>
                  <p:pic>
                    <p:nvPicPr>
                      <p:cNvPr id="0" name=""/>
                      <p:cNvPicPr/>
                      <p:nvPr/>
                    </p:nvPicPr>
                    <p:blipFill>
                      <a:blip r:embed="rId37"/>
                      <a:stretch>
                        <a:fillRect/>
                      </a:stretch>
                    </p:blipFill>
                    <p:spPr>
                      <a:xfrm>
                        <a:off x="5754769" y="2416939"/>
                        <a:ext cx="165100" cy="241300"/>
                      </a:xfrm>
                      <a:prstGeom prst="rect">
                        <a:avLst/>
                      </a:prstGeom>
                    </p:spPr>
                  </p:pic>
                </p:oleObj>
              </mc:Fallback>
            </mc:AlternateContent>
          </a:graphicData>
        </a:graphic>
      </p:graphicFrame>
      <p:graphicFrame>
        <p:nvGraphicFramePr>
          <p:cNvPr id="116" name="Object 115"/>
          <p:cNvGraphicFramePr>
            <a:graphicFrameLocks noChangeAspect="1"/>
          </p:cNvGraphicFramePr>
          <p:nvPr>
            <p:extLst>
              <p:ext uri="{D42A27DB-BD31-4B8C-83A1-F6EECF244321}">
                <p14:modId xmlns:p14="http://schemas.microsoft.com/office/powerpoint/2010/main" val="3166832798"/>
              </p:ext>
            </p:extLst>
          </p:nvPr>
        </p:nvGraphicFramePr>
        <p:xfrm>
          <a:off x="6549256" y="2411413"/>
          <a:ext cx="165100" cy="241300"/>
        </p:xfrm>
        <a:graphic>
          <a:graphicData uri="http://schemas.openxmlformats.org/presentationml/2006/ole">
            <mc:AlternateContent xmlns:mc="http://schemas.openxmlformats.org/markup-compatibility/2006">
              <mc:Choice xmlns:v="urn:schemas-microsoft-com:vml" Requires="v">
                <p:oleObj spid="_x0000_s582811" name="Equation" r:id="rId38" imgW="164880" imgH="241200" progId="Equation.DSMT4">
                  <p:embed/>
                </p:oleObj>
              </mc:Choice>
              <mc:Fallback>
                <p:oleObj name="Equation" r:id="rId38" imgW="164880" imgH="241200" progId="Equation.DSMT4">
                  <p:embed/>
                  <p:pic>
                    <p:nvPicPr>
                      <p:cNvPr id="0" name=""/>
                      <p:cNvPicPr/>
                      <p:nvPr/>
                    </p:nvPicPr>
                    <p:blipFill>
                      <a:blip r:embed="rId39"/>
                      <a:stretch>
                        <a:fillRect/>
                      </a:stretch>
                    </p:blipFill>
                    <p:spPr>
                      <a:xfrm>
                        <a:off x="6549256" y="2411413"/>
                        <a:ext cx="165100" cy="241300"/>
                      </a:xfrm>
                      <a:prstGeom prst="rect">
                        <a:avLst/>
                      </a:prstGeom>
                    </p:spPr>
                  </p:pic>
                </p:oleObj>
              </mc:Fallback>
            </mc:AlternateContent>
          </a:graphicData>
        </a:graphic>
      </p:graphicFrame>
      <p:graphicFrame>
        <p:nvGraphicFramePr>
          <p:cNvPr id="117" name="Object 116"/>
          <p:cNvGraphicFramePr>
            <a:graphicFrameLocks noChangeAspect="1"/>
          </p:cNvGraphicFramePr>
          <p:nvPr>
            <p:extLst>
              <p:ext uri="{D42A27DB-BD31-4B8C-83A1-F6EECF244321}">
                <p14:modId xmlns:p14="http://schemas.microsoft.com/office/powerpoint/2010/main" val="3461455048"/>
              </p:ext>
            </p:extLst>
          </p:nvPr>
        </p:nvGraphicFramePr>
        <p:xfrm>
          <a:off x="2198486" y="4362845"/>
          <a:ext cx="927100" cy="431800"/>
        </p:xfrm>
        <a:graphic>
          <a:graphicData uri="http://schemas.openxmlformats.org/presentationml/2006/ole">
            <mc:AlternateContent xmlns:mc="http://schemas.openxmlformats.org/markup-compatibility/2006">
              <mc:Choice xmlns:v="urn:schemas-microsoft-com:vml" Requires="v">
                <p:oleObj spid="_x0000_s582812" name="Equation" r:id="rId40" imgW="927000" imgH="431640" progId="Equation.DSMT4">
                  <p:embed/>
                </p:oleObj>
              </mc:Choice>
              <mc:Fallback>
                <p:oleObj name="Equation" r:id="rId40" imgW="927000" imgH="431640" progId="Equation.DSMT4">
                  <p:embed/>
                  <p:pic>
                    <p:nvPicPr>
                      <p:cNvPr id="0" name=""/>
                      <p:cNvPicPr/>
                      <p:nvPr/>
                    </p:nvPicPr>
                    <p:blipFill>
                      <a:blip r:embed="rId41"/>
                      <a:stretch>
                        <a:fillRect/>
                      </a:stretch>
                    </p:blipFill>
                    <p:spPr>
                      <a:xfrm>
                        <a:off x="2198486" y="4362845"/>
                        <a:ext cx="927100" cy="431800"/>
                      </a:xfrm>
                      <a:prstGeom prst="rect">
                        <a:avLst/>
                      </a:prstGeom>
                    </p:spPr>
                  </p:pic>
                </p:oleObj>
              </mc:Fallback>
            </mc:AlternateContent>
          </a:graphicData>
        </a:graphic>
      </p:graphicFrame>
      <p:graphicFrame>
        <p:nvGraphicFramePr>
          <p:cNvPr id="118" name="Object 117"/>
          <p:cNvGraphicFramePr>
            <a:graphicFrameLocks noChangeAspect="1"/>
          </p:cNvGraphicFramePr>
          <p:nvPr>
            <p:extLst>
              <p:ext uri="{D42A27DB-BD31-4B8C-83A1-F6EECF244321}">
                <p14:modId xmlns:p14="http://schemas.microsoft.com/office/powerpoint/2010/main" val="43295633"/>
              </p:ext>
            </p:extLst>
          </p:nvPr>
        </p:nvGraphicFramePr>
        <p:xfrm>
          <a:off x="4232891" y="4447265"/>
          <a:ext cx="152400" cy="228600"/>
        </p:xfrm>
        <a:graphic>
          <a:graphicData uri="http://schemas.openxmlformats.org/presentationml/2006/ole">
            <mc:AlternateContent xmlns:mc="http://schemas.openxmlformats.org/markup-compatibility/2006">
              <mc:Choice xmlns:v="urn:schemas-microsoft-com:vml" Requires="v">
                <p:oleObj spid="_x0000_s582813" name="Equation" r:id="rId42" imgW="152280" imgH="228600" progId="Equation.DSMT4">
                  <p:embed/>
                </p:oleObj>
              </mc:Choice>
              <mc:Fallback>
                <p:oleObj name="Equation" r:id="rId42" imgW="152280" imgH="228600" progId="Equation.DSMT4">
                  <p:embed/>
                  <p:pic>
                    <p:nvPicPr>
                      <p:cNvPr id="0" name=""/>
                      <p:cNvPicPr/>
                      <p:nvPr/>
                    </p:nvPicPr>
                    <p:blipFill>
                      <a:blip r:embed="rId43"/>
                      <a:stretch>
                        <a:fillRect/>
                      </a:stretch>
                    </p:blipFill>
                    <p:spPr>
                      <a:xfrm>
                        <a:off x="4232891" y="4447265"/>
                        <a:ext cx="152400" cy="228600"/>
                      </a:xfrm>
                      <a:prstGeom prst="rect">
                        <a:avLst/>
                      </a:prstGeom>
                    </p:spPr>
                  </p:pic>
                </p:oleObj>
              </mc:Fallback>
            </mc:AlternateContent>
          </a:graphicData>
        </a:graphic>
      </p:graphicFrame>
      <p:graphicFrame>
        <p:nvGraphicFramePr>
          <p:cNvPr id="119" name="Object 118"/>
          <p:cNvGraphicFramePr>
            <a:graphicFrameLocks noChangeAspect="1"/>
          </p:cNvGraphicFramePr>
          <p:nvPr>
            <p:extLst>
              <p:ext uri="{D42A27DB-BD31-4B8C-83A1-F6EECF244321}">
                <p14:modId xmlns:p14="http://schemas.microsoft.com/office/powerpoint/2010/main" val="1442234603"/>
              </p:ext>
            </p:extLst>
          </p:nvPr>
        </p:nvGraphicFramePr>
        <p:xfrm>
          <a:off x="2878839" y="4953406"/>
          <a:ext cx="406400" cy="228600"/>
        </p:xfrm>
        <a:graphic>
          <a:graphicData uri="http://schemas.openxmlformats.org/presentationml/2006/ole">
            <mc:AlternateContent xmlns:mc="http://schemas.openxmlformats.org/markup-compatibility/2006">
              <mc:Choice xmlns:v="urn:schemas-microsoft-com:vml" Requires="v">
                <p:oleObj spid="_x0000_s582814" name="Equation" r:id="rId44" imgW="406080" imgH="228600" progId="Equation.DSMT4">
                  <p:embed/>
                </p:oleObj>
              </mc:Choice>
              <mc:Fallback>
                <p:oleObj name="Equation" r:id="rId44" imgW="406080" imgH="228600" progId="Equation.DSMT4">
                  <p:embed/>
                  <p:pic>
                    <p:nvPicPr>
                      <p:cNvPr id="0" name=""/>
                      <p:cNvPicPr/>
                      <p:nvPr/>
                    </p:nvPicPr>
                    <p:blipFill>
                      <a:blip r:embed="rId45"/>
                      <a:stretch>
                        <a:fillRect/>
                      </a:stretch>
                    </p:blipFill>
                    <p:spPr>
                      <a:xfrm>
                        <a:off x="2878839" y="4953406"/>
                        <a:ext cx="406400" cy="228600"/>
                      </a:xfrm>
                      <a:prstGeom prst="rect">
                        <a:avLst/>
                      </a:prstGeom>
                    </p:spPr>
                  </p:pic>
                </p:oleObj>
              </mc:Fallback>
            </mc:AlternateContent>
          </a:graphicData>
        </a:graphic>
      </p:graphicFrame>
      <p:graphicFrame>
        <p:nvGraphicFramePr>
          <p:cNvPr id="120" name="Object 119"/>
          <p:cNvGraphicFramePr>
            <a:graphicFrameLocks noChangeAspect="1"/>
          </p:cNvGraphicFramePr>
          <p:nvPr>
            <p:extLst>
              <p:ext uri="{D42A27DB-BD31-4B8C-83A1-F6EECF244321}">
                <p14:modId xmlns:p14="http://schemas.microsoft.com/office/powerpoint/2010/main" val="3110887490"/>
              </p:ext>
            </p:extLst>
          </p:nvPr>
        </p:nvGraphicFramePr>
        <p:xfrm>
          <a:off x="4797425" y="5381625"/>
          <a:ext cx="838200" cy="457200"/>
        </p:xfrm>
        <a:graphic>
          <a:graphicData uri="http://schemas.openxmlformats.org/presentationml/2006/ole">
            <mc:AlternateContent xmlns:mc="http://schemas.openxmlformats.org/markup-compatibility/2006">
              <mc:Choice xmlns:v="urn:schemas-microsoft-com:vml" Requires="v">
                <p:oleObj spid="_x0000_s582815" name="Equation" r:id="rId46" imgW="838080" imgH="457200" progId="Equation.DSMT4">
                  <p:embed/>
                </p:oleObj>
              </mc:Choice>
              <mc:Fallback>
                <p:oleObj name="Equation" r:id="rId46" imgW="838080" imgH="457200" progId="Equation.DSMT4">
                  <p:embed/>
                  <p:pic>
                    <p:nvPicPr>
                      <p:cNvPr id="0" name=""/>
                      <p:cNvPicPr/>
                      <p:nvPr/>
                    </p:nvPicPr>
                    <p:blipFill>
                      <a:blip r:embed="rId47"/>
                      <a:stretch>
                        <a:fillRect/>
                      </a:stretch>
                    </p:blipFill>
                    <p:spPr>
                      <a:xfrm>
                        <a:off x="4797425" y="5381625"/>
                        <a:ext cx="838200" cy="457200"/>
                      </a:xfrm>
                      <a:prstGeom prst="rect">
                        <a:avLst/>
                      </a:prstGeom>
                    </p:spPr>
                  </p:pic>
                </p:oleObj>
              </mc:Fallback>
            </mc:AlternateContent>
          </a:graphicData>
        </a:graphic>
      </p:graphicFrame>
      <p:grpSp>
        <p:nvGrpSpPr>
          <p:cNvPr id="121" name="Group 120"/>
          <p:cNvGrpSpPr/>
          <p:nvPr/>
        </p:nvGrpSpPr>
        <p:grpSpPr>
          <a:xfrm flipV="1">
            <a:off x="9499414" y="2848443"/>
            <a:ext cx="414792" cy="291472"/>
            <a:chOff x="15242474" y="2662106"/>
            <a:chExt cx="427512" cy="321324"/>
          </a:xfrm>
        </p:grpSpPr>
        <p:sp>
          <p:nvSpPr>
            <p:cNvPr id="122" name="Arc 121"/>
            <p:cNvSpPr/>
            <p:nvPr/>
          </p:nvSpPr>
          <p:spPr>
            <a:xfrm>
              <a:off x="15242474" y="2662106"/>
              <a:ext cx="427511" cy="321324"/>
            </a:xfrm>
            <a:prstGeom prst="arc">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3" name="Arc 122"/>
            <p:cNvSpPr/>
            <p:nvPr/>
          </p:nvSpPr>
          <p:spPr>
            <a:xfrm flipH="1">
              <a:off x="15242475" y="2662106"/>
              <a:ext cx="427511" cy="321324"/>
            </a:xfrm>
            <a:prstGeom prst="arc">
              <a:avLst/>
            </a:prstGeom>
            <a:ln>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4" name="Group 123"/>
          <p:cNvGrpSpPr/>
          <p:nvPr/>
        </p:nvGrpSpPr>
        <p:grpSpPr>
          <a:xfrm flipV="1">
            <a:off x="9519525" y="2602342"/>
            <a:ext cx="1247888" cy="785034"/>
            <a:chOff x="15242474" y="2662106"/>
            <a:chExt cx="427512" cy="321324"/>
          </a:xfrm>
        </p:grpSpPr>
        <p:sp>
          <p:nvSpPr>
            <p:cNvPr id="125" name="Arc 124"/>
            <p:cNvSpPr/>
            <p:nvPr/>
          </p:nvSpPr>
          <p:spPr>
            <a:xfrm>
              <a:off x="15242474" y="2662106"/>
              <a:ext cx="427511" cy="321324"/>
            </a:xfrm>
            <a:prstGeom prst="arc">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6" name="Arc 125"/>
            <p:cNvSpPr/>
            <p:nvPr/>
          </p:nvSpPr>
          <p:spPr>
            <a:xfrm flipH="1">
              <a:off x="15242475" y="2662106"/>
              <a:ext cx="427511" cy="321324"/>
            </a:xfrm>
            <a:prstGeom prst="arc">
              <a:avLst/>
            </a:prstGeom>
            <a:ln>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27" name="Group 126"/>
          <p:cNvGrpSpPr/>
          <p:nvPr/>
        </p:nvGrpSpPr>
        <p:grpSpPr>
          <a:xfrm flipV="1">
            <a:off x="9512851" y="2384952"/>
            <a:ext cx="1653916" cy="1258129"/>
            <a:chOff x="15242474" y="2662106"/>
            <a:chExt cx="427512" cy="321324"/>
          </a:xfrm>
        </p:grpSpPr>
        <p:sp>
          <p:nvSpPr>
            <p:cNvPr id="128" name="Arc 127"/>
            <p:cNvSpPr/>
            <p:nvPr/>
          </p:nvSpPr>
          <p:spPr>
            <a:xfrm>
              <a:off x="15242474" y="2662106"/>
              <a:ext cx="427511" cy="321324"/>
            </a:xfrm>
            <a:prstGeom prst="arc">
              <a:avLst/>
            </a:prstGeom>
            <a:ln>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9" name="Arc 128"/>
            <p:cNvSpPr/>
            <p:nvPr/>
          </p:nvSpPr>
          <p:spPr>
            <a:xfrm flipH="1">
              <a:off x="15242475" y="2662106"/>
              <a:ext cx="427511" cy="321324"/>
            </a:xfrm>
            <a:prstGeom prst="arc">
              <a:avLst/>
            </a:prstGeom>
            <a:ln>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aphicFrame>
        <p:nvGraphicFramePr>
          <p:cNvPr id="130" name="Object 129"/>
          <p:cNvGraphicFramePr>
            <a:graphicFrameLocks noChangeAspect="1"/>
          </p:cNvGraphicFramePr>
          <p:nvPr>
            <p:extLst>
              <p:ext uri="{D42A27DB-BD31-4B8C-83A1-F6EECF244321}">
                <p14:modId xmlns:p14="http://schemas.microsoft.com/office/powerpoint/2010/main" val="989870482"/>
              </p:ext>
            </p:extLst>
          </p:nvPr>
        </p:nvGraphicFramePr>
        <p:xfrm>
          <a:off x="6311317" y="5381625"/>
          <a:ext cx="1066800" cy="457200"/>
        </p:xfrm>
        <a:graphic>
          <a:graphicData uri="http://schemas.openxmlformats.org/presentationml/2006/ole">
            <mc:AlternateContent xmlns:mc="http://schemas.openxmlformats.org/markup-compatibility/2006">
              <mc:Choice xmlns:v="urn:schemas-microsoft-com:vml" Requires="v">
                <p:oleObj spid="_x0000_s582816" name="Equation" r:id="rId48" imgW="1066680" imgH="457200" progId="Equation.DSMT4">
                  <p:embed/>
                </p:oleObj>
              </mc:Choice>
              <mc:Fallback>
                <p:oleObj name="Equation" r:id="rId48" imgW="1066680" imgH="457200" progId="Equation.DSMT4">
                  <p:embed/>
                  <p:pic>
                    <p:nvPicPr>
                      <p:cNvPr id="0" name=""/>
                      <p:cNvPicPr/>
                      <p:nvPr/>
                    </p:nvPicPr>
                    <p:blipFill>
                      <a:blip r:embed="rId49"/>
                      <a:stretch>
                        <a:fillRect/>
                      </a:stretch>
                    </p:blipFill>
                    <p:spPr>
                      <a:xfrm>
                        <a:off x="6311317" y="5381625"/>
                        <a:ext cx="1066800" cy="457200"/>
                      </a:xfrm>
                      <a:prstGeom prst="rect">
                        <a:avLst/>
                      </a:prstGeom>
                    </p:spPr>
                  </p:pic>
                </p:oleObj>
              </mc:Fallback>
            </mc:AlternateContent>
          </a:graphicData>
        </a:graphic>
      </p:graphicFrame>
      <p:graphicFrame>
        <p:nvGraphicFramePr>
          <p:cNvPr id="131" name="Object 130"/>
          <p:cNvGraphicFramePr>
            <a:graphicFrameLocks noChangeAspect="1"/>
          </p:cNvGraphicFramePr>
          <p:nvPr>
            <p:extLst>
              <p:ext uri="{D42A27DB-BD31-4B8C-83A1-F6EECF244321}">
                <p14:modId xmlns:p14="http://schemas.microsoft.com/office/powerpoint/2010/main" val="4102228851"/>
              </p:ext>
            </p:extLst>
          </p:nvPr>
        </p:nvGraphicFramePr>
        <p:xfrm>
          <a:off x="9254412" y="5394325"/>
          <a:ext cx="266700" cy="444500"/>
        </p:xfrm>
        <a:graphic>
          <a:graphicData uri="http://schemas.openxmlformats.org/presentationml/2006/ole">
            <mc:AlternateContent xmlns:mc="http://schemas.openxmlformats.org/markup-compatibility/2006">
              <mc:Choice xmlns:v="urn:schemas-microsoft-com:vml" Requires="v">
                <p:oleObj spid="_x0000_s582817" name="Equation" r:id="rId50" imgW="266400" imgH="444240" progId="Equation.DSMT4">
                  <p:embed/>
                </p:oleObj>
              </mc:Choice>
              <mc:Fallback>
                <p:oleObj name="Equation" r:id="rId50" imgW="266400" imgH="444240" progId="Equation.DSMT4">
                  <p:embed/>
                  <p:pic>
                    <p:nvPicPr>
                      <p:cNvPr id="0" name=""/>
                      <p:cNvPicPr/>
                      <p:nvPr/>
                    </p:nvPicPr>
                    <p:blipFill>
                      <a:blip r:embed="rId51"/>
                      <a:stretch>
                        <a:fillRect/>
                      </a:stretch>
                    </p:blipFill>
                    <p:spPr>
                      <a:xfrm>
                        <a:off x="9254412" y="5394325"/>
                        <a:ext cx="266700" cy="444500"/>
                      </a:xfrm>
                      <a:prstGeom prst="rect">
                        <a:avLst/>
                      </a:prstGeom>
                    </p:spPr>
                  </p:pic>
                </p:oleObj>
              </mc:Fallback>
            </mc:AlternateContent>
          </a:graphicData>
        </a:graphic>
      </p:graphicFrame>
      <p:sp>
        <p:nvSpPr>
          <p:cNvPr id="5" name="Slide Number Placeholder 4"/>
          <p:cNvSpPr>
            <a:spLocks noGrp="1"/>
          </p:cNvSpPr>
          <p:nvPr>
            <p:ph type="sldNum" sz="quarter" idx="12"/>
          </p:nvPr>
        </p:nvSpPr>
        <p:spPr/>
        <p:txBody>
          <a:bodyPr/>
          <a:lstStyle/>
          <a:p>
            <a:fld id="{20222C57-82CF-4D8A-8DC1-229C0B8895A7}" type="slidenum">
              <a:rPr lang="en-GB" smtClean="0"/>
              <a:t>127</a:t>
            </a:fld>
            <a:endParaRPr lang="en-GB"/>
          </a:p>
        </p:txBody>
      </p:sp>
      <p:graphicFrame>
        <p:nvGraphicFramePr>
          <p:cNvPr id="76" name="Object 75">
            <a:extLst>
              <a:ext uri="{FF2B5EF4-FFF2-40B4-BE49-F238E27FC236}">
                <a16:creationId xmlns="" xmlns:a16="http://schemas.microsoft.com/office/drawing/2014/main" id="{E19328B9-3E19-4CF8-B7B9-0E9A94BA19F5}"/>
              </a:ext>
            </a:extLst>
          </p:cNvPr>
          <p:cNvGraphicFramePr>
            <a:graphicFrameLocks noChangeAspect="1"/>
          </p:cNvGraphicFramePr>
          <p:nvPr>
            <p:extLst>
              <p:ext uri="{D42A27DB-BD31-4B8C-83A1-F6EECF244321}">
                <p14:modId xmlns:p14="http://schemas.microsoft.com/office/powerpoint/2010/main" val="1098377236"/>
              </p:ext>
            </p:extLst>
          </p:nvPr>
        </p:nvGraphicFramePr>
        <p:xfrm>
          <a:off x="5992813" y="2924175"/>
          <a:ext cx="165100" cy="228600"/>
        </p:xfrm>
        <a:graphic>
          <a:graphicData uri="http://schemas.openxmlformats.org/presentationml/2006/ole">
            <mc:AlternateContent xmlns:mc="http://schemas.openxmlformats.org/markup-compatibility/2006">
              <mc:Choice xmlns:v="urn:schemas-microsoft-com:vml" Requires="v">
                <p:oleObj spid="_x0000_s582818" name="Equation" r:id="rId52" imgW="164880" imgH="228600" progId="Equation.DSMT4">
                  <p:embed/>
                </p:oleObj>
              </mc:Choice>
              <mc:Fallback>
                <p:oleObj name="Equation" r:id="rId52" imgW="164880" imgH="228600" progId="Equation.DSMT4">
                  <p:embed/>
                  <p:pic>
                    <p:nvPicPr>
                      <p:cNvPr id="57" name="Object 56"/>
                      <p:cNvPicPr/>
                      <p:nvPr/>
                    </p:nvPicPr>
                    <p:blipFill>
                      <a:blip r:embed="rId53"/>
                      <a:stretch>
                        <a:fillRect/>
                      </a:stretch>
                    </p:blipFill>
                    <p:spPr>
                      <a:xfrm>
                        <a:off x="5992813" y="2924175"/>
                        <a:ext cx="165100" cy="228600"/>
                      </a:xfrm>
                      <a:prstGeom prst="rect">
                        <a:avLst/>
                      </a:prstGeom>
                    </p:spPr>
                  </p:pic>
                </p:oleObj>
              </mc:Fallback>
            </mc:AlternateContent>
          </a:graphicData>
        </a:graphic>
      </p:graphicFrame>
    </p:spTree>
    <p:extLst>
      <p:ext uri="{BB962C8B-B14F-4D97-AF65-F5344CB8AC3E}">
        <p14:creationId xmlns:p14="http://schemas.microsoft.com/office/powerpoint/2010/main" val="27780351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Adjoint accumulation V1</a:t>
            </a:r>
          </a:p>
        </p:txBody>
      </p:sp>
      <p:sp>
        <p:nvSpPr>
          <p:cNvPr id="4" name="Content Placeholder 3"/>
          <p:cNvSpPr>
            <a:spLocks noGrp="1"/>
          </p:cNvSpPr>
          <p:nvPr>
            <p:ph idx="1"/>
          </p:nvPr>
        </p:nvSpPr>
        <p:spPr>
          <a:xfrm>
            <a:off x="838200" y="1825624"/>
            <a:ext cx="10515600" cy="4784725"/>
          </a:xfrm>
        </p:spPr>
        <p:txBody>
          <a:bodyPr>
            <a:noAutofit/>
          </a:bodyPr>
          <a:lstStyle/>
          <a:p>
            <a:r>
              <a:rPr lang="en-GB" sz="1800" dirty="0" err="1"/>
              <a:t>Adjoints</a:t>
            </a:r>
            <a:r>
              <a:rPr lang="en-GB" sz="1800" dirty="0"/>
              <a:t> therefore satisfy a backward recursion</a:t>
            </a:r>
          </a:p>
          <a:p>
            <a:pPr marL="457200" lvl="1" indent="0">
              <a:buNone/>
            </a:pPr>
            <a:r>
              <a:rPr lang="en-GB" sz="1400" dirty="0"/>
              <a:t>      </a:t>
            </a:r>
          </a:p>
          <a:p>
            <a:pPr lvl="1"/>
            <a:r>
              <a:rPr lang="en-GB" sz="1400" dirty="0"/>
              <a:t>The last </a:t>
            </a:r>
            <a:r>
              <a:rPr lang="en-GB" sz="1400" dirty="0" err="1"/>
              <a:t>adjoint</a:t>
            </a:r>
            <a:r>
              <a:rPr lang="en-GB" sz="1400" dirty="0"/>
              <a:t>             is given</a:t>
            </a:r>
          </a:p>
          <a:p>
            <a:pPr lvl="1"/>
            <a:endParaRPr lang="en-GB" sz="1400" dirty="0"/>
          </a:p>
          <a:p>
            <a:pPr lvl="1"/>
            <a:r>
              <a:rPr lang="en-GB" sz="1400" dirty="0"/>
              <a:t>All other adjoints are a weighted sum  of future adjoints: for all</a:t>
            </a:r>
            <a:r>
              <a:rPr lang="en-GB" sz="1400" i="1" dirty="0"/>
              <a:t> j </a:t>
            </a:r>
          </a:p>
          <a:p>
            <a:pPr marL="0" indent="0">
              <a:buNone/>
            </a:pPr>
            <a:endParaRPr lang="en-GB" sz="1800" dirty="0"/>
          </a:p>
          <a:p>
            <a:r>
              <a:rPr lang="en-GB" sz="1800" dirty="0"/>
              <a:t>Hence, the following (flawed) algorithm:</a:t>
            </a:r>
          </a:p>
          <a:p>
            <a:endParaRPr lang="en-GB" sz="1400" dirty="0"/>
          </a:p>
          <a:p>
            <a:pPr marL="457200" lvl="1" indent="0">
              <a:buNone/>
            </a:pPr>
            <a:r>
              <a:rPr lang="en-GB" sz="1400" dirty="0"/>
              <a:t>Starting with            , compute for every </a:t>
            </a:r>
            <a:r>
              <a:rPr lang="en-GB" sz="1400" i="1" dirty="0"/>
              <a:t>j</a:t>
            </a:r>
            <a:r>
              <a:rPr lang="en-GB" sz="1400" dirty="0"/>
              <a:t>, in the reverse order, from </a:t>
            </a:r>
            <a:r>
              <a:rPr lang="en-GB" sz="1400" i="1" dirty="0"/>
              <a:t>N-1 </a:t>
            </a:r>
            <a:r>
              <a:rPr lang="en-GB" sz="1400" dirty="0"/>
              <a:t>to </a:t>
            </a:r>
            <a:r>
              <a:rPr lang="en-GB" sz="1400" i="1" dirty="0"/>
              <a:t>1</a:t>
            </a:r>
            <a:r>
              <a:rPr lang="en-GB" sz="1400" dirty="0"/>
              <a:t>: </a:t>
            </a:r>
          </a:p>
          <a:p>
            <a:pPr lvl="1"/>
            <a:endParaRPr lang="en-GB" sz="1400" dirty="0"/>
          </a:p>
          <a:p>
            <a:pPr marL="457200" lvl="1" indent="0">
              <a:buNone/>
            </a:pPr>
            <a:r>
              <a:rPr lang="en-GB" sz="1400" dirty="0"/>
              <a:t>				Summing over the successors of </a:t>
            </a:r>
            <a:r>
              <a:rPr lang="en-GB" sz="1400" i="1" dirty="0" err="1"/>
              <a:t>xj</a:t>
            </a:r>
            <a:r>
              <a:rPr lang="en-GB" sz="1400" dirty="0"/>
              <a:t>:</a:t>
            </a:r>
          </a:p>
          <a:p>
            <a:endParaRPr lang="en-GB" sz="1800" dirty="0"/>
          </a:p>
          <a:p>
            <a:r>
              <a:rPr lang="en-GB" sz="1800" dirty="0"/>
              <a:t>Problems:</a:t>
            </a:r>
          </a:p>
          <a:p>
            <a:pPr lvl="1"/>
            <a:r>
              <a:rPr lang="en-GB" sz="1400" dirty="0"/>
              <a:t>Complexity: a node may have many successors to sum over</a:t>
            </a:r>
          </a:p>
          <a:p>
            <a:pPr lvl="1"/>
            <a:r>
              <a:rPr lang="en-GB" sz="1400" dirty="0"/>
              <a:t>Impracticality: ancestors don’t store their successors, it is the successors who store their (up to 2) ancestors and partial derivatives</a:t>
            </a:r>
          </a:p>
          <a:p>
            <a:pPr marL="0" indent="0">
              <a:buNone/>
            </a:pPr>
            <a:endParaRPr lang="en-GB" sz="1800" dirty="0"/>
          </a:p>
          <a:p>
            <a:pPr lvl="1"/>
            <a:endParaRPr lang="en-GB" sz="1400" dirty="0"/>
          </a:p>
          <a:p>
            <a:pPr marL="0" indent="0">
              <a:buNone/>
            </a:pPr>
            <a:endParaRPr lang="en-GB" sz="1800" dirty="0"/>
          </a:p>
          <a:p>
            <a:endParaRPr lang="en-GB" sz="1800" dirty="0"/>
          </a:p>
          <a:p>
            <a:endParaRPr lang="en-GB" sz="1800" dirty="0"/>
          </a:p>
          <a:p>
            <a:pPr marL="0" indent="0">
              <a:buNone/>
            </a:pPr>
            <a:endParaRPr lang="en-GB" sz="1800" dirty="0"/>
          </a:p>
          <a:p>
            <a:endParaRPr lang="en-GB" sz="1800" dirty="0"/>
          </a:p>
        </p:txBody>
      </p:sp>
      <p:graphicFrame>
        <p:nvGraphicFramePr>
          <p:cNvPr id="76" name="Object 75"/>
          <p:cNvGraphicFramePr>
            <a:graphicFrameLocks noChangeAspect="1"/>
          </p:cNvGraphicFramePr>
          <p:nvPr>
            <p:extLst>
              <p:ext uri="{D42A27DB-BD31-4B8C-83A1-F6EECF244321}">
                <p14:modId xmlns:p14="http://schemas.microsoft.com/office/powerpoint/2010/main" val="259484157"/>
              </p:ext>
            </p:extLst>
          </p:nvPr>
        </p:nvGraphicFramePr>
        <p:xfrm>
          <a:off x="2772042" y="2425254"/>
          <a:ext cx="406400" cy="228600"/>
        </p:xfrm>
        <a:graphic>
          <a:graphicData uri="http://schemas.openxmlformats.org/presentationml/2006/ole">
            <mc:AlternateContent xmlns:mc="http://schemas.openxmlformats.org/markup-compatibility/2006">
              <mc:Choice xmlns:v="urn:schemas-microsoft-com:vml" Requires="v">
                <p:oleObj spid="_x0000_s574701" name="Equation" r:id="rId4" imgW="406080" imgH="228600" progId="Equation.DSMT4">
                  <p:embed/>
                </p:oleObj>
              </mc:Choice>
              <mc:Fallback>
                <p:oleObj name="Equation" r:id="rId4" imgW="406080" imgH="228600" progId="Equation.DSMT4">
                  <p:embed/>
                  <p:pic>
                    <p:nvPicPr>
                      <p:cNvPr id="0" name=""/>
                      <p:cNvPicPr/>
                      <p:nvPr/>
                    </p:nvPicPr>
                    <p:blipFill>
                      <a:blip r:embed="rId5"/>
                      <a:stretch>
                        <a:fillRect/>
                      </a:stretch>
                    </p:blipFill>
                    <p:spPr>
                      <a:xfrm>
                        <a:off x="2772042" y="2425254"/>
                        <a:ext cx="406400" cy="2286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128</a:t>
            </a:fld>
            <a:endParaRPr lang="en-GB"/>
          </a:p>
        </p:txBody>
      </p:sp>
      <p:graphicFrame>
        <p:nvGraphicFramePr>
          <p:cNvPr id="12" name="Object 11">
            <a:extLst>
              <a:ext uri="{FF2B5EF4-FFF2-40B4-BE49-F238E27FC236}">
                <a16:creationId xmlns="" xmlns:a16="http://schemas.microsoft.com/office/drawing/2014/main" id="{D6833237-6ADB-45F8-BFC6-78D2550E0E15}"/>
              </a:ext>
            </a:extLst>
          </p:cNvPr>
          <p:cNvGraphicFramePr>
            <a:graphicFrameLocks noChangeAspect="1"/>
          </p:cNvGraphicFramePr>
          <p:nvPr>
            <p:extLst>
              <p:ext uri="{D42A27DB-BD31-4B8C-83A1-F6EECF244321}">
                <p14:modId xmlns:p14="http://schemas.microsoft.com/office/powerpoint/2010/main" val="1443089263"/>
              </p:ext>
            </p:extLst>
          </p:nvPr>
        </p:nvGraphicFramePr>
        <p:xfrm>
          <a:off x="6421437" y="2840380"/>
          <a:ext cx="838200" cy="457200"/>
        </p:xfrm>
        <a:graphic>
          <a:graphicData uri="http://schemas.openxmlformats.org/presentationml/2006/ole">
            <mc:AlternateContent xmlns:mc="http://schemas.openxmlformats.org/markup-compatibility/2006">
              <mc:Choice xmlns:v="urn:schemas-microsoft-com:vml" Requires="v">
                <p:oleObj spid="_x0000_s574702" name="Equation" r:id="rId6" imgW="838080" imgH="457200" progId="Equation.DSMT4">
                  <p:embed/>
                </p:oleObj>
              </mc:Choice>
              <mc:Fallback>
                <p:oleObj name="Equation" r:id="rId6" imgW="838080" imgH="457200" progId="Equation.DSMT4">
                  <p:embed/>
                  <p:pic>
                    <p:nvPicPr>
                      <p:cNvPr id="120" name="Object 119"/>
                      <p:cNvPicPr/>
                      <p:nvPr/>
                    </p:nvPicPr>
                    <p:blipFill>
                      <a:blip r:embed="rId7"/>
                      <a:stretch>
                        <a:fillRect/>
                      </a:stretch>
                    </p:blipFill>
                    <p:spPr>
                      <a:xfrm>
                        <a:off x="6421437" y="2840380"/>
                        <a:ext cx="838200" cy="457200"/>
                      </a:xfrm>
                      <a:prstGeom prst="rect">
                        <a:avLst/>
                      </a:prstGeom>
                    </p:spPr>
                  </p:pic>
                </p:oleObj>
              </mc:Fallback>
            </mc:AlternateContent>
          </a:graphicData>
        </a:graphic>
      </p:graphicFrame>
      <p:graphicFrame>
        <p:nvGraphicFramePr>
          <p:cNvPr id="13" name="Object 12">
            <a:extLst>
              <a:ext uri="{FF2B5EF4-FFF2-40B4-BE49-F238E27FC236}">
                <a16:creationId xmlns="" xmlns:a16="http://schemas.microsoft.com/office/drawing/2014/main" id="{47FF2B06-E03E-48F9-BD26-9AF094C616D1}"/>
              </a:ext>
            </a:extLst>
          </p:cNvPr>
          <p:cNvGraphicFramePr>
            <a:graphicFrameLocks noChangeAspect="1"/>
          </p:cNvGraphicFramePr>
          <p:nvPr>
            <p:extLst>
              <p:ext uri="{D42A27DB-BD31-4B8C-83A1-F6EECF244321}">
                <p14:modId xmlns:p14="http://schemas.microsoft.com/office/powerpoint/2010/main" val="803524219"/>
              </p:ext>
            </p:extLst>
          </p:nvPr>
        </p:nvGraphicFramePr>
        <p:xfrm>
          <a:off x="2367225" y="4244529"/>
          <a:ext cx="406400" cy="228600"/>
        </p:xfrm>
        <a:graphic>
          <a:graphicData uri="http://schemas.openxmlformats.org/presentationml/2006/ole">
            <mc:AlternateContent xmlns:mc="http://schemas.openxmlformats.org/markup-compatibility/2006">
              <mc:Choice xmlns:v="urn:schemas-microsoft-com:vml" Requires="v">
                <p:oleObj spid="_x0000_s574703" name="Equation" r:id="rId8" imgW="406080" imgH="228600" progId="Equation.DSMT4">
                  <p:embed/>
                </p:oleObj>
              </mc:Choice>
              <mc:Fallback>
                <p:oleObj name="Equation" r:id="rId8" imgW="406080" imgH="228600" progId="Equation.DSMT4">
                  <p:embed/>
                  <p:pic>
                    <p:nvPicPr>
                      <p:cNvPr id="76" name="Object 75"/>
                      <p:cNvPicPr/>
                      <p:nvPr/>
                    </p:nvPicPr>
                    <p:blipFill>
                      <a:blip r:embed="rId5"/>
                      <a:stretch>
                        <a:fillRect/>
                      </a:stretch>
                    </p:blipFill>
                    <p:spPr>
                      <a:xfrm>
                        <a:off x="2367225" y="4244529"/>
                        <a:ext cx="406400" cy="228600"/>
                      </a:xfrm>
                      <a:prstGeom prst="rect">
                        <a:avLst/>
                      </a:prstGeom>
                    </p:spPr>
                  </p:pic>
                </p:oleObj>
              </mc:Fallback>
            </mc:AlternateContent>
          </a:graphicData>
        </a:graphic>
      </p:graphicFrame>
      <p:graphicFrame>
        <p:nvGraphicFramePr>
          <p:cNvPr id="14" name="Object 13">
            <a:extLst>
              <a:ext uri="{FF2B5EF4-FFF2-40B4-BE49-F238E27FC236}">
                <a16:creationId xmlns="" xmlns:a16="http://schemas.microsoft.com/office/drawing/2014/main" id="{04610D9F-ABEB-4D59-92A7-709FB0752151}"/>
              </a:ext>
            </a:extLst>
          </p:cNvPr>
          <p:cNvGraphicFramePr>
            <a:graphicFrameLocks noChangeAspect="1"/>
          </p:cNvGraphicFramePr>
          <p:nvPr>
            <p:extLst>
              <p:ext uri="{D42A27DB-BD31-4B8C-83A1-F6EECF244321}">
                <p14:modId xmlns:p14="http://schemas.microsoft.com/office/powerpoint/2010/main" val="1040443388"/>
              </p:ext>
            </p:extLst>
          </p:nvPr>
        </p:nvGraphicFramePr>
        <p:xfrm>
          <a:off x="7007578" y="4159301"/>
          <a:ext cx="838200" cy="457200"/>
        </p:xfrm>
        <a:graphic>
          <a:graphicData uri="http://schemas.openxmlformats.org/presentationml/2006/ole">
            <mc:AlternateContent xmlns:mc="http://schemas.openxmlformats.org/markup-compatibility/2006">
              <mc:Choice xmlns:v="urn:schemas-microsoft-com:vml" Requires="v">
                <p:oleObj spid="_x0000_s574704" name="Equation" r:id="rId9" imgW="838080" imgH="457200" progId="Equation.DSMT4">
                  <p:embed/>
                </p:oleObj>
              </mc:Choice>
              <mc:Fallback>
                <p:oleObj name="Equation" r:id="rId9" imgW="838080" imgH="457200" progId="Equation.DSMT4">
                  <p:embed/>
                  <p:pic>
                    <p:nvPicPr>
                      <p:cNvPr id="12" name="Object 11">
                        <a:extLst>
                          <a:ext uri="{FF2B5EF4-FFF2-40B4-BE49-F238E27FC236}">
                            <a16:creationId xmlns="" xmlns:a16="http://schemas.microsoft.com/office/drawing/2014/main" id="{D6833237-6ADB-45F8-BFC6-78D2550E0E15}"/>
                          </a:ext>
                        </a:extLst>
                      </p:cNvPr>
                      <p:cNvPicPr/>
                      <p:nvPr/>
                    </p:nvPicPr>
                    <p:blipFill>
                      <a:blip r:embed="rId7"/>
                      <a:stretch>
                        <a:fillRect/>
                      </a:stretch>
                    </p:blipFill>
                    <p:spPr>
                      <a:xfrm>
                        <a:off x="7007578" y="4159301"/>
                        <a:ext cx="838200" cy="457200"/>
                      </a:xfrm>
                      <a:prstGeom prst="rect">
                        <a:avLst/>
                      </a:prstGeom>
                    </p:spPr>
                  </p:pic>
                </p:oleObj>
              </mc:Fallback>
            </mc:AlternateContent>
          </a:graphicData>
        </a:graphic>
      </p:graphicFrame>
      <p:sp>
        <p:nvSpPr>
          <p:cNvPr id="15" name="Rectangle 14">
            <a:extLst>
              <a:ext uri="{FF2B5EF4-FFF2-40B4-BE49-F238E27FC236}">
                <a16:creationId xmlns="" xmlns:a16="http://schemas.microsoft.com/office/drawing/2014/main" id="{96636AAF-0D61-4D11-8777-7565829DDADB}"/>
              </a:ext>
            </a:extLst>
          </p:cNvPr>
          <p:cNvSpPr/>
          <p:nvPr/>
        </p:nvSpPr>
        <p:spPr>
          <a:xfrm>
            <a:off x="7342351" y="4764261"/>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 xmlns:a16="http://schemas.microsoft.com/office/drawing/2014/main" id="{E00BDE54-1E1C-4BBF-94CB-4396439101DF}"/>
              </a:ext>
            </a:extLst>
          </p:cNvPr>
          <p:cNvSpPr/>
          <p:nvPr/>
        </p:nvSpPr>
        <p:spPr>
          <a:xfrm>
            <a:off x="7558251" y="4764261"/>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 xmlns:a16="http://schemas.microsoft.com/office/drawing/2014/main" id="{48D1DFB0-E4B2-428E-B7ED-93C961A90C42}"/>
              </a:ext>
            </a:extLst>
          </p:cNvPr>
          <p:cNvSpPr/>
          <p:nvPr/>
        </p:nvSpPr>
        <p:spPr>
          <a:xfrm>
            <a:off x="9024474" y="4764258"/>
            <a:ext cx="215900" cy="193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050" dirty="0">
                <a:solidFill>
                  <a:schemeClr val="tx1"/>
                </a:solidFill>
              </a:rPr>
              <a:t>…</a:t>
            </a:r>
          </a:p>
        </p:txBody>
      </p:sp>
      <p:sp>
        <p:nvSpPr>
          <p:cNvPr id="18" name="Rectangle 17">
            <a:extLst>
              <a:ext uri="{FF2B5EF4-FFF2-40B4-BE49-F238E27FC236}">
                <a16:creationId xmlns="" xmlns:a16="http://schemas.microsoft.com/office/drawing/2014/main" id="{0CCA1A67-280F-44F7-8164-467FAC80E08B}"/>
              </a:ext>
            </a:extLst>
          </p:cNvPr>
          <p:cNvSpPr/>
          <p:nvPr/>
        </p:nvSpPr>
        <p:spPr>
          <a:xfrm>
            <a:off x="9247048" y="4764258"/>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19" name="Rectangle 18">
            <a:extLst>
              <a:ext uri="{FF2B5EF4-FFF2-40B4-BE49-F238E27FC236}">
                <a16:creationId xmlns="" xmlns:a16="http://schemas.microsoft.com/office/drawing/2014/main" id="{18B4723F-1831-4EB7-BB48-973CEE9A3A46}"/>
              </a:ext>
            </a:extLst>
          </p:cNvPr>
          <p:cNvSpPr/>
          <p:nvPr/>
        </p:nvSpPr>
        <p:spPr>
          <a:xfrm>
            <a:off x="9462948" y="4764258"/>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0" name="Rectangle 19">
            <a:extLst>
              <a:ext uri="{FF2B5EF4-FFF2-40B4-BE49-F238E27FC236}">
                <a16:creationId xmlns="" xmlns:a16="http://schemas.microsoft.com/office/drawing/2014/main" id="{883A1C20-0C33-4C0F-B33D-043AF492453A}"/>
              </a:ext>
            </a:extLst>
          </p:cNvPr>
          <p:cNvSpPr/>
          <p:nvPr/>
        </p:nvSpPr>
        <p:spPr>
          <a:xfrm>
            <a:off x="9666047" y="4764257"/>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FA86243D-883E-43EB-8875-0787D3F3A263}"/>
              </a:ext>
            </a:extLst>
          </p:cNvPr>
          <p:cNvSpPr/>
          <p:nvPr/>
        </p:nvSpPr>
        <p:spPr>
          <a:xfrm>
            <a:off x="9869146" y="476425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2" name="Rectangle 21">
            <a:extLst>
              <a:ext uri="{FF2B5EF4-FFF2-40B4-BE49-F238E27FC236}">
                <a16:creationId xmlns="" xmlns:a16="http://schemas.microsoft.com/office/drawing/2014/main" id="{E2F216B0-559A-4581-9210-6EC8B4FD35D9}"/>
              </a:ext>
            </a:extLst>
          </p:cNvPr>
          <p:cNvSpPr/>
          <p:nvPr/>
        </p:nvSpPr>
        <p:spPr>
          <a:xfrm>
            <a:off x="10085046" y="476425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3" name="Rectangle 22">
            <a:extLst>
              <a:ext uri="{FF2B5EF4-FFF2-40B4-BE49-F238E27FC236}">
                <a16:creationId xmlns="" xmlns:a16="http://schemas.microsoft.com/office/drawing/2014/main" id="{8072F849-C8BB-4414-8671-EA7C9E51EDB2}"/>
              </a:ext>
            </a:extLst>
          </p:cNvPr>
          <p:cNvSpPr/>
          <p:nvPr/>
        </p:nvSpPr>
        <p:spPr>
          <a:xfrm>
            <a:off x="10300946" y="476425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4" name="Rectangle 23">
            <a:extLst>
              <a:ext uri="{FF2B5EF4-FFF2-40B4-BE49-F238E27FC236}">
                <a16:creationId xmlns="" xmlns:a16="http://schemas.microsoft.com/office/drawing/2014/main" id="{724F5053-E148-4457-A7A1-24E2BAA90E09}"/>
              </a:ext>
            </a:extLst>
          </p:cNvPr>
          <p:cNvSpPr/>
          <p:nvPr/>
        </p:nvSpPr>
        <p:spPr>
          <a:xfrm>
            <a:off x="10504045" y="4764255"/>
            <a:ext cx="215900" cy="19355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 xmlns:a16="http://schemas.microsoft.com/office/drawing/2014/main" id="{945A3EFD-6C6A-4A23-A8D1-23B2131C6CFD}"/>
              </a:ext>
            </a:extLst>
          </p:cNvPr>
          <p:cNvSpPr/>
          <p:nvPr/>
        </p:nvSpPr>
        <p:spPr>
          <a:xfrm>
            <a:off x="7761350" y="4764255"/>
            <a:ext cx="215900" cy="193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050" dirty="0">
                <a:solidFill>
                  <a:schemeClr val="tx1"/>
                </a:solidFill>
              </a:rPr>
              <a:t>…</a:t>
            </a:r>
          </a:p>
        </p:txBody>
      </p:sp>
      <p:graphicFrame>
        <p:nvGraphicFramePr>
          <p:cNvPr id="26" name="Object 25">
            <a:extLst>
              <a:ext uri="{FF2B5EF4-FFF2-40B4-BE49-F238E27FC236}">
                <a16:creationId xmlns="" xmlns:a16="http://schemas.microsoft.com/office/drawing/2014/main" id="{F800FC9D-3421-437A-A539-BB4916B0A2CD}"/>
              </a:ext>
            </a:extLst>
          </p:cNvPr>
          <p:cNvGraphicFramePr>
            <a:graphicFrameLocks noChangeAspect="1"/>
          </p:cNvGraphicFramePr>
          <p:nvPr>
            <p:extLst>
              <p:ext uri="{D42A27DB-BD31-4B8C-83A1-F6EECF244321}">
                <p14:modId xmlns:p14="http://schemas.microsoft.com/office/powerpoint/2010/main" val="1556236453"/>
              </p:ext>
            </p:extLst>
          </p:nvPr>
        </p:nvGraphicFramePr>
        <p:xfrm>
          <a:off x="7380288" y="4729163"/>
          <a:ext cx="152400" cy="228600"/>
        </p:xfrm>
        <a:graphic>
          <a:graphicData uri="http://schemas.openxmlformats.org/presentationml/2006/ole">
            <mc:AlternateContent xmlns:mc="http://schemas.openxmlformats.org/markup-compatibility/2006">
              <mc:Choice xmlns:v="urn:schemas-microsoft-com:vml" Requires="v">
                <p:oleObj spid="_x0000_s574705" name="Equation" r:id="rId10" imgW="152280" imgH="228600" progId="Equation.DSMT4">
                  <p:embed/>
                </p:oleObj>
              </mc:Choice>
              <mc:Fallback>
                <p:oleObj name="Equation" r:id="rId10" imgW="152280" imgH="228600" progId="Equation.DSMT4">
                  <p:embed/>
                  <p:pic>
                    <p:nvPicPr>
                      <p:cNvPr id="74" name="Object 73"/>
                      <p:cNvPicPr/>
                      <p:nvPr/>
                    </p:nvPicPr>
                    <p:blipFill>
                      <a:blip r:embed="rId11"/>
                      <a:stretch>
                        <a:fillRect/>
                      </a:stretch>
                    </p:blipFill>
                    <p:spPr>
                      <a:xfrm>
                        <a:off x="7380288" y="4729163"/>
                        <a:ext cx="152400" cy="228600"/>
                      </a:xfrm>
                      <a:prstGeom prst="rect">
                        <a:avLst/>
                      </a:prstGeom>
                    </p:spPr>
                  </p:pic>
                </p:oleObj>
              </mc:Fallback>
            </mc:AlternateContent>
          </a:graphicData>
        </a:graphic>
      </p:graphicFrame>
      <p:graphicFrame>
        <p:nvGraphicFramePr>
          <p:cNvPr id="27" name="Object 26">
            <a:extLst>
              <a:ext uri="{FF2B5EF4-FFF2-40B4-BE49-F238E27FC236}">
                <a16:creationId xmlns="" xmlns:a16="http://schemas.microsoft.com/office/drawing/2014/main" id="{C291D78C-A65B-4B54-B709-5D11FDF42D93}"/>
              </a:ext>
            </a:extLst>
          </p:cNvPr>
          <p:cNvGraphicFramePr>
            <a:graphicFrameLocks noChangeAspect="1"/>
          </p:cNvGraphicFramePr>
          <p:nvPr>
            <p:extLst>
              <p:ext uri="{D42A27DB-BD31-4B8C-83A1-F6EECF244321}">
                <p14:modId xmlns:p14="http://schemas.microsoft.com/office/powerpoint/2010/main" val="762895255"/>
              </p:ext>
            </p:extLst>
          </p:nvPr>
        </p:nvGraphicFramePr>
        <p:xfrm>
          <a:off x="7583488" y="4729163"/>
          <a:ext cx="165100" cy="228600"/>
        </p:xfrm>
        <a:graphic>
          <a:graphicData uri="http://schemas.openxmlformats.org/presentationml/2006/ole">
            <mc:AlternateContent xmlns:mc="http://schemas.openxmlformats.org/markup-compatibility/2006">
              <mc:Choice xmlns:v="urn:schemas-microsoft-com:vml" Requires="v">
                <p:oleObj spid="_x0000_s574706" name="Equation" r:id="rId12" imgW="164880" imgH="228600" progId="Equation.DSMT4">
                  <p:embed/>
                </p:oleObj>
              </mc:Choice>
              <mc:Fallback>
                <p:oleObj name="Equation" r:id="rId12" imgW="164880" imgH="228600" progId="Equation.DSMT4">
                  <p:embed/>
                  <p:pic>
                    <p:nvPicPr>
                      <p:cNvPr id="75" name="Object 74"/>
                      <p:cNvPicPr/>
                      <p:nvPr/>
                    </p:nvPicPr>
                    <p:blipFill>
                      <a:blip r:embed="rId13"/>
                      <a:stretch>
                        <a:fillRect/>
                      </a:stretch>
                    </p:blipFill>
                    <p:spPr>
                      <a:xfrm>
                        <a:off x="7583488" y="4729163"/>
                        <a:ext cx="165100" cy="228600"/>
                      </a:xfrm>
                      <a:prstGeom prst="rect">
                        <a:avLst/>
                      </a:prstGeom>
                    </p:spPr>
                  </p:pic>
                </p:oleObj>
              </mc:Fallback>
            </mc:AlternateContent>
          </a:graphicData>
        </a:graphic>
      </p:graphicFrame>
      <p:graphicFrame>
        <p:nvGraphicFramePr>
          <p:cNvPr id="28" name="Object 27">
            <a:extLst>
              <a:ext uri="{FF2B5EF4-FFF2-40B4-BE49-F238E27FC236}">
                <a16:creationId xmlns="" xmlns:a16="http://schemas.microsoft.com/office/drawing/2014/main" id="{AD8A62F6-86E2-44B3-AC1E-8BECC5254B6A}"/>
              </a:ext>
            </a:extLst>
          </p:cNvPr>
          <p:cNvGraphicFramePr>
            <a:graphicFrameLocks noChangeAspect="1"/>
          </p:cNvGraphicFramePr>
          <p:nvPr>
            <p:extLst>
              <p:ext uri="{D42A27DB-BD31-4B8C-83A1-F6EECF244321}">
                <p14:modId xmlns:p14="http://schemas.microsoft.com/office/powerpoint/2010/main" val="2889715494"/>
              </p:ext>
            </p:extLst>
          </p:nvPr>
        </p:nvGraphicFramePr>
        <p:xfrm>
          <a:off x="9704740" y="4729626"/>
          <a:ext cx="152400" cy="228600"/>
        </p:xfrm>
        <a:graphic>
          <a:graphicData uri="http://schemas.openxmlformats.org/presentationml/2006/ole">
            <mc:AlternateContent xmlns:mc="http://schemas.openxmlformats.org/markup-compatibility/2006">
              <mc:Choice xmlns:v="urn:schemas-microsoft-com:vml" Requires="v">
                <p:oleObj spid="_x0000_s574707" name="Equation" r:id="rId14" imgW="152280" imgH="228600" progId="Equation.DSMT4">
                  <p:embed/>
                </p:oleObj>
              </mc:Choice>
              <mc:Fallback>
                <p:oleObj name="Equation" r:id="rId14" imgW="152280" imgH="228600" progId="Equation.DSMT4">
                  <p:embed/>
                  <p:pic>
                    <p:nvPicPr>
                      <p:cNvPr id="79" name="Object 78"/>
                      <p:cNvPicPr/>
                      <p:nvPr/>
                    </p:nvPicPr>
                    <p:blipFill>
                      <a:blip r:embed="rId15"/>
                      <a:stretch>
                        <a:fillRect/>
                      </a:stretch>
                    </p:blipFill>
                    <p:spPr>
                      <a:xfrm>
                        <a:off x="9704740" y="4729626"/>
                        <a:ext cx="152400" cy="228600"/>
                      </a:xfrm>
                      <a:prstGeom prst="rect">
                        <a:avLst/>
                      </a:prstGeom>
                    </p:spPr>
                  </p:pic>
                </p:oleObj>
              </mc:Fallback>
            </mc:AlternateContent>
          </a:graphicData>
        </a:graphic>
      </p:graphicFrame>
      <p:graphicFrame>
        <p:nvGraphicFramePr>
          <p:cNvPr id="29" name="Object 28">
            <a:extLst>
              <a:ext uri="{FF2B5EF4-FFF2-40B4-BE49-F238E27FC236}">
                <a16:creationId xmlns="" xmlns:a16="http://schemas.microsoft.com/office/drawing/2014/main" id="{DE0A8E41-CC67-45CB-AF02-E4B38B91E862}"/>
              </a:ext>
            </a:extLst>
          </p:cNvPr>
          <p:cNvGraphicFramePr>
            <a:graphicFrameLocks noChangeAspect="1"/>
          </p:cNvGraphicFramePr>
          <p:nvPr>
            <p:extLst>
              <p:ext uri="{D42A27DB-BD31-4B8C-83A1-F6EECF244321}">
                <p14:modId xmlns:p14="http://schemas.microsoft.com/office/powerpoint/2010/main" val="2512611590"/>
              </p:ext>
            </p:extLst>
          </p:nvPr>
        </p:nvGraphicFramePr>
        <p:xfrm>
          <a:off x="10515952" y="4729626"/>
          <a:ext cx="190500" cy="228600"/>
        </p:xfrm>
        <a:graphic>
          <a:graphicData uri="http://schemas.openxmlformats.org/presentationml/2006/ole">
            <mc:AlternateContent xmlns:mc="http://schemas.openxmlformats.org/markup-compatibility/2006">
              <mc:Choice xmlns:v="urn:schemas-microsoft-com:vml" Requires="v">
                <p:oleObj spid="_x0000_s574708" name="Equation" r:id="rId16" imgW="190440" imgH="228600" progId="Equation.DSMT4">
                  <p:embed/>
                </p:oleObj>
              </mc:Choice>
              <mc:Fallback>
                <p:oleObj name="Equation" r:id="rId16" imgW="190440" imgH="228600" progId="Equation.DSMT4">
                  <p:embed/>
                  <p:pic>
                    <p:nvPicPr>
                      <p:cNvPr id="80" name="Object 79"/>
                      <p:cNvPicPr/>
                      <p:nvPr/>
                    </p:nvPicPr>
                    <p:blipFill>
                      <a:blip r:embed="rId17"/>
                      <a:stretch>
                        <a:fillRect/>
                      </a:stretch>
                    </p:blipFill>
                    <p:spPr>
                      <a:xfrm>
                        <a:off x="10515952" y="4729626"/>
                        <a:ext cx="190500" cy="228600"/>
                      </a:xfrm>
                      <a:prstGeom prst="rect">
                        <a:avLst/>
                      </a:prstGeom>
                    </p:spPr>
                  </p:pic>
                </p:oleObj>
              </mc:Fallback>
            </mc:AlternateContent>
          </a:graphicData>
        </a:graphic>
      </p:graphicFrame>
      <p:sp>
        <p:nvSpPr>
          <p:cNvPr id="36" name="Rectangle 35">
            <a:extLst>
              <a:ext uri="{FF2B5EF4-FFF2-40B4-BE49-F238E27FC236}">
                <a16:creationId xmlns="" xmlns:a16="http://schemas.microsoft.com/office/drawing/2014/main" id="{3CAD2AF3-763B-4EC3-A01D-F97BF7B2274D}"/>
              </a:ext>
            </a:extLst>
          </p:cNvPr>
          <p:cNvSpPr/>
          <p:nvPr/>
        </p:nvSpPr>
        <p:spPr>
          <a:xfrm>
            <a:off x="7977248" y="4764252"/>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 xmlns:a16="http://schemas.microsoft.com/office/drawing/2014/main" id="{E7425E36-0DF4-4587-84A9-234331928FCC}"/>
              </a:ext>
            </a:extLst>
          </p:cNvPr>
          <p:cNvSpPr/>
          <p:nvPr/>
        </p:nvSpPr>
        <p:spPr>
          <a:xfrm>
            <a:off x="8180347" y="4764251"/>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 xmlns:a16="http://schemas.microsoft.com/office/drawing/2014/main" id="{289AF7F8-C458-4657-A935-FB3B3ABC7AE1}"/>
              </a:ext>
            </a:extLst>
          </p:cNvPr>
          <p:cNvSpPr/>
          <p:nvPr/>
        </p:nvSpPr>
        <p:spPr>
          <a:xfrm>
            <a:off x="8396247" y="4764251"/>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 xmlns:a16="http://schemas.microsoft.com/office/drawing/2014/main" id="{0618B604-33B6-44CC-9B19-0B2A5619D6F8}"/>
              </a:ext>
            </a:extLst>
          </p:cNvPr>
          <p:cNvSpPr/>
          <p:nvPr/>
        </p:nvSpPr>
        <p:spPr>
          <a:xfrm>
            <a:off x="8612147" y="4764251"/>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graphicFrame>
        <p:nvGraphicFramePr>
          <p:cNvPr id="40" name="Object 39">
            <a:extLst>
              <a:ext uri="{FF2B5EF4-FFF2-40B4-BE49-F238E27FC236}">
                <a16:creationId xmlns="" xmlns:a16="http://schemas.microsoft.com/office/drawing/2014/main" id="{F33CFA9E-1DBB-4C57-BFC2-A3A4D2C22F75}"/>
              </a:ext>
            </a:extLst>
          </p:cNvPr>
          <p:cNvGraphicFramePr>
            <a:graphicFrameLocks noChangeAspect="1"/>
          </p:cNvGraphicFramePr>
          <p:nvPr>
            <p:extLst>
              <p:ext uri="{D42A27DB-BD31-4B8C-83A1-F6EECF244321}">
                <p14:modId xmlns:p14="http://schemas.microsoft.com/office/powerpoint/2010/main" val="2149163847"/>
              </p:ext>
            </p:extLst>
          </p:nvPr>
        </p:nvGraphicFramePr>
        <p:xfrm>
          <a:off x="8012249" y="4729206"/>
          <a:ext cx="165100" cy="228600"/>
        </p:xfrm>
        <a:graphic>
          <a:graphicData uri="http://schemas.openxmlformats.org/presentationml/2006/ole">
            <mc:AlternateContent xmlns:mc="http://schemas.openxmlformats.org/markup-compatibility/2006">
              <mc:Choice xmlns:v="urn:schemas-microsoft-com:vml" Requires="v">
                <p:oleObj spid="_x0000_s574709" name="Equation" r:id="rId18" imgW="164880" imgH="228600" progId="Equation.DSMT4">
                  <p:embed/>
                </p:oleObj>
              </mc:Choice>
              <mc:Fallback>
                <p:oleObj name="Equation" r:id="rId18" imgW="164880" imgH="228600" progId="Equation.DSMT4">
                  <p:embed/>
                  <p:pic>
                    <p:nvPicPr>
                      <p:cNvPr id="97" name="Object 96"/>
                      <p:cNvPicPr/>
                      <p:nvPr/>
                    </p:nvPicPr>
                    <p:blipFill>
                      <a:blip r:embed="rId19"/>
                      <a:stretch>
                        <a:fillRect/>
                      </a:stretch>
                    </p:blipFill>
                    <p:spPr>
                      <a:xfrm>
                        <a:off x="8012249" y="4729206"/>
                        <a:ext cx="165100" cy="228600"/>
                      </a:xfrm>
                      <a:prstGeom prst="rect">
                        <a:avLst/>
                      </a:prstGeom>
                    </p:spPr>
                  </p:pic>
                </p:oleObj>
              </mc:Fallback>
            </mc:AlternateContent>
          </a:graphicData>
        </a:graphic>
      </p:graphicFrame>
      <p:graphicFrame>
        <p:nvGraphicFramePr>
          <p:cNvPr id="41" name="Object 40">
            <a:extLst>
              <a:ext uri="{FF2B5EF4-FFF2-40B4-BE49-F238E27FC236}">
                <a16:creationId xmlns="" xmlns:a16="http://schemas.microsoft.com/office/drawing/2014/main" id="{50398D63-E31F-44BB-B3F6-00CF399B339A}"/>
              </a:ext>
            </a:extLst>
          </p:cNvPr>
          <p:cNvGraphicFramePr>
            <a:graphicFrameLocks noChangeAspect="1"/>
          </p:cNvGraphicFramePr>
          <p:nvPr>
            <p:extLst>
              <p:ext uri="{D42A27DB-BD31-4B8C-83A1-F6EECF244321}">
                <p14:modId xmlns:p14="http://schemas.microsoft.com/office/powerpoint/2010/main" val="3688258350"/>
              </p:ext>
            </p:extLst>
          </p:nvPr>
        </p:nvGraphicFramePr>
        <p:xfrm>
          <a:off x="8190910" y="4769250"/>
          <a:ext cx="190350" cy="171450"/>
        </p:xfrm>
        <a:graphic>
          <a:graphicData uri="http://schemas.openxmlformats.org/presentationml/2006/ole">
            <mc:AlternateContent xmlns:mc="http://schemas.openxmlformats.org/markup-compatibility/2006">
              <mc:Choice xmlns:v="urn:schemas-microsoft-com:vml" Requires="v">
                <p:oleObj spid="_x0000_s574710" name="Equation" r:id="rId20" imgW="253800" imgH="228600" progId="Equation.DSMT4">
                  <p:embed/>
                </p:oleObj>
              </mc:Choice>
              <mc:Fallback>
                <p:oleObj name="Equation" r:id="rId20" imgW="253800" imgH="228600" progId="Equation.DSMT4">
                  <p:embed/>
                  <p:pic>
                    <p:nvPicPr>
                      <p:cNvPr id="98" name="Object 97"/>
                      <p:cNvPicPr/>
                      <p:nvPr/>
                    </p:nvPicPr>
                    <p:blipFill>
                      <a:blip r:embed="rId21"/>
                      <a:stretch>
                        <a:fillRect/>
                      </a:stretch>
                    </p:blipFill>
                    <p:spPr>
                      <a:xfrm>
                        <a:off x="8190910" y="4769250"/>
                        <a:ext cx="190350" cy="171450"/>
                      </a:xfrm>
                      <a:prstGeom prst="rect">
                        <a:avLst/>
                      </a:prstGeom>
                    </p:spPr>
                  </p:pic>
                </p:oleObj>
              </mc:Fallback>
            </mc:AlternateContent>
          </a:graphicData>
        </a:graphic>
      </p:graphicFrame>
      <p:graphicFrame>
        <p:nvGraphicFramePr>
          <p:cNvPr id="42" name="Object 41">
            <a:extLst>
              <a:ext uri="{FF2B5EF4-FFF2-40B4-BE49-F238E27FC236}">
                <a16:creationId xmlns="" xmlns:a16="http://schemas.microsoft.com/office/drawing/2014/main" id="{A2DFB9C0-D058-4CF3-9D2A-5093AA330AA7}"/>
              </a:ext>
            </a:extLst>
          </p:cNvPr>
          <p:cNvGraphicFramePr>
            <a:graphicFrameLocks noChangeAspect="1"/>
          </p:cNvGraphicFramePr>
          <p:nvPr>
            <p:extLst>
              <p:ext uri="{D42A27DB-BD31-4B8C-83A1-F6EECF244321}">
                <p14:modId xmlns:p14="http://schemas.microsoft.com/office/powerpoint/2010/main" val="3261575394"/>
              </p:ext>
            </p:extLst>
          </p:nvPr>
        </p:nvGraphicFramePr>
        <p:xfrm>
          <a:off x="8412513" y="4769305"/>
          <a:ext cx="200025" cy="171450"/>
        </p:xfrm>
        <a:graphic>
          <a:graphicData uri="http://schemas.openxmlformats.org/presentationml/2006/ole">
            <mc:AlternateContent xmlns:mc="http://schemas.openxmlformats.org/markup-compatibility/2006">
              <mc:Choice xmlns:v="urn:schemas-microsoft-com:vml" Requires="v">
                <p:oleObj spid="_x0000_s574711" name="Equation" r:id="rId22" imgW="266400" imgH="228600" progId="Equation.DSMT4">
                  <p:embed/>
                </p:oleObj>
              </mc:Choice>
              <mc:Fallback>
                <p:oleObj name="Equation" r:id="rId22" imgW="266400" imgH="228600" progId="Equation.DSMT4">
                  <p:embed/>
                  <p:pic>
                    <p:nvPicPr>
                      <p:cNvPr id="99" name="Object 98"/>
                      <p:cNvPicPr/>
                      <p:nvPr/>
                    </p:nvPicPr>
                    <p:blipFill>
                      <a:blip r:embed="rId23"/>
                      <a:stretch>
                        <a:fillRect/>
                      </a:stretch>
                    </p:blipFill>
                    <p:spPr>
                      <a:xfrm>
                        <a:off x="8412513" y="4769305"/>
                        <a:ext cx="200025" cy="171450"/>
                      </a:xfrm>
                      <a:prstGeom prst="rect">
                        <a:avLst/>
                      </a:prstGeom>
                    </p:spPr>
                  </p:pic>
                </p:oleObj>
              </mc:Fallback>
            </mc:AlternateContent>
          </a:graphicData>
        </a:graphic>
      </p:graphicFrame>
      <p:sp>
        <p:nvSpPr>
          <p:cNvPr id="43" name="Rectangle 42">
            <a:extLst>
              <a:ext uri="{FF2B5EF4-FFF2-40B4-BE49-F238E27FC236}">
                <a16:creationId xmlns="" xmlns:a16="http://schemas.microsoft.com/office/drawing/2014/main" id="{02B42252-2A4A-4A50-B43C-39037F11A521}"/>
              </a:ext>
            </a:extLst>
          </p:cNvPr>
          <p:cNvSpPr/>
          <p:nvPr/>
        </p:nvSpPr>
        <p:spPr>
          <a:xfrm>
            <a:off x="8823954" y="4769082"/>
            <a:ext cx="215900" cy="18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4" name="Object 43">
            <a:extLst>
              <a:ext uri="{FF2B5EF4-FFF2-40B4-BE49-F238E27FC236}">
                <a16:creationId xmlns="" xmlns:a16="http://schemas.microsoft.com/office/drawing/2014/main" id="{F4F08F8E-BB06-490C-9D1D-D2607334AF31}"/>
              </a:ext>
            </a:extLst>
          </p:cNvPr>
          <p:cNvGraphicFramePr>
            <a:graphicFrameLocks noChangeAspect="1"/>
          </p:cNvGraphicFramePr>
          <p:nvPr>
            <p:extLst>
              <p:ext uri="{D42A27DB-BD31-4B8C-83A1-F6EECF244321}">
                <p14:modId xmlns:p14="http://schemas.microsoft.com/office/powerpoint/2010/main" val="89552688"/>
              </p:ext>
            </p:extLst>
          </p:nvPr>
        </p:nvGraphicFramePr>
        <p:xfrm>
          <a:off x="8856689" y="4721869"/>
          <a:ext cx="165100" cy="241300"/>
        </p:xfrm>
        <a:graphic>
          <a:graphicData uri="http://schemas.openxmlformats.org/presentationml/2006/ole">
            <mc:AlternateContent xmlns:mc="http://schemas.openxmlformats.org/markup-compatibility/2006">
              <mc:Choice xmlns:v="urn:schemas-microsoft-com:vml" Requires="v">
                <p:oleObj spid="_x0000_s574712" name="Equation" r:id="rId24" imgW="164880" imgH="241200" progId="Equation.DSMT4">
                  <p:embed/>
                </p:oleObj>
              </mc:Choice>
              <mc:Fallback>
                <p:oleObj name="Equation" r:id="rId24" imgW="164880" imgH="241200" progId="Equation.DSMT4">
                  <p:embed/>
                  <p:pic>
                    <p:nvPicPr>
                      <p:cNvPr id="101" name="Object 100"/>
                      <p:cNvPicPr/>
                      <p:nvPr/>
                    </p:nvPicPr>
                    <p:blipFill>
                      <a:blip r:embed="rId25"/>
                      <a:stretch>
                        <a:fillRect/>
                      </a:stretch>
                    </p:blipFill>
                    <p:spPr>
                      <a:xfrm>
                        <a:off x="8856689" y="4721869"/>
                        <a:ext cx="165100" cy="241300"/>
                      </a:xfrm>
                      <a:prstGeom prst="rect">
                        <a:avLst/>
                      </a:prstGeom>
                    </p:spPr>
                  </p:pic>
                </p:oleObj>
              </mc:Fallback>
            </mc:AlternateContent>
          </a:graphicData>
        </a:graphic>
      </p:graphicFrame>
      <p:grpSp>
        <p:nvGrpSpPr>
          <p:cNvPr id="45" name="Group 44">
            <a:extLst>
              <a:ext uri="{FF2B5EF4-FFF2-40B4-BE49-F238E27FC236}">
                <a16:creationId xmlns="" xmlns:a16="http://schemas.microsoft.com/office/drawing/2014/main" id="{9185F6B0-8B35-4B18-B00B-415F9FF81B74}"/>
              </a:ext>
            </a:extLst>
          </p:cNvPr>
          <p:cNvGrpSpPr/>
          <p:nvPr/>
        </p:nvGrpSpPr>
        <p:grpSpPr>
          <a:xfrm flipH="1">
            <a:off x="8947896" y="4473171"/>
            <a:ext cx="827678" cy="571421"/>
            <a:chOff x="15242474" y="2662106"/>
            <a:chExt cx="427512" cy="321324"/>
          </a:xfrm>
        </p:grpSpPr>
        <p:sp>
          <p:nvSpPr>
            <p:cNvPr id="46" name="Arc 45">
              <a:extLst>
                <a:ext uri="{FF2B5EF4-FFF2-40B4-BE49-F238E27FC236}">
                  <a16:creationId xmlns="" xmlns:a16="http://schemas.microsoft.com/office/drawing/2014/main" id="{B287C786-D9C1-433A-B228-9C277DDDDCD7}"/>
                </a:ext>
              </a:extLst>
            </p:cNvPr>
            <p:cNvSpPr/>
            <p:nvPr/>
          </p:nvSpPr>
          <p:spPr>
            <a:xfrm>
              <a:off x="15242474" y="2662106"/>
              <a:ext cx="427511" cy="321324"/>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Arc 46">
              <a:extLst>
                <a:ext uri="{FF2B5EF4-FFF2-40B4-BE49-F238E27FC236}">
                  <a16:creationId xmlns="" xmlns:a16="http://schemas.microsoft.com/office/drawing/2014/main" id="{312FC532-8A64-43C6-9C5A-ED59D4BD6460}"/>
                </a:ext>
              </a:extLst>
            </p:cNvPr>
            <p:cNvSpPr/>
            <p:nvPr/>
          </p:nvSpPr>
          <p:spPr>
            <a:xfrm flipH="1">
              <a:off x="15242475" y="2662106"/>
              <a:ext cx="427511" cy="321324"/>
            </a:xfrm>
            <a:prstGeom prst="arc">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48" name="Group 47">
            <a:extLst>
              <a:ext uri="{FF2B5EF4-FFF2-40B4-BE49-F238E27FC236}">
                <a16:creationId xmlns="" xmlns:a16="http://schemas.microsoft.com/office/drawing/2014/main" id="{9638BDD0-515D-4863-B7EE-4535C1188722}"/>
              </a:ext>
            </a:extLst>
          </p:cNvPr>
          <p:cNvGrpSpPr/>
          <p:nvPr/>
        </p:nvGrpSpPr>
        <p:grpSpPr>
          <a:xfrm flipH="1">
            <a:off x="8933438" y="4586976"/>
            <a:ext cx="423137" cy="344643"/>
            <a:chOff x="15242474" y="2662106"/>
            <a:chExt cx="427512" cy="321324"/>
          </a:xfrm>
        </p:grpSpPr>
        <p:sp>
          <p:nvSpPr>
            <p:cNvPr id="49" name="Arc 48">
              <a:extLst>
                <a:ext uri="{FF2B5EF4-FFF2-40B4-BE49-F238E27FC236}">
                  <a16:creationId xmlns="" xmlns:a16="http://schemas.microsoft.com/office/drawing/2014/main" id="{3BD6AEC7-62E7-4562-9F90-7DC964391815}"/>
                </a:ext>
              </a:extLst>
            </p:cNvPr>
            <p:cNvSpPr/>
            <p:nvPr/>
          </p:nvSpPr>
          <p:spPr>
            <a:xfrm>
              <a:off x="15242474" y="2662106"/>
              <a:ext cx="427511" cy="321324"/>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 name="Arc 49">
              <a:extLst>
                <a:ext uri="{FF2B5EF4-FFF2-40B4-BE49-F238E27FC236}">
                  <a16:creationId xmlns="" xmlns:a16="http://schemas.microsoft.com/office/drawing/2014/main" id="{7D731CBC-7812-428D-9C95-11B72EFA56D8}"/>
                </a:ext>
              </a:extLst>
            </p:cNvPr>
            <p:cNvSpPr/>
            <p:nvPr/>
          </p:nvSpPr>
          <p:spPr>
            <a:xfrm flipH="1">
              <a:off x="15242475" y="2662106"/>
              <a:ext cx="427511" cy="321324"/>
            </a:xfrm>
            <a:prstGeom prst="arc">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1" name="Group 50">
            <a:extLst>
              <a:ext uri="{FF2B5EF4-FFF2-40B4-BE49-F238E27FC236}">
                <a16:creationId xmlns="" xmlns:a16="http://schemas.microsoft.com/office/drawing/2014/main" id="{1A950502-680C-4730-8613-481FED82C869}"/>
              </a:ext>
            </a:extLst>
          </p:cNvPr>
          <p:cNvGrpSpPr/>
          <p:nvPr/>
        </p:nvGrpSpPr>
        <p:grpSpPr>
          <a:xfrm flipH="1">
            <a:off x="8945678" y="4380956"/>
            <a:ext cx="1255564" cy="739766"/>
            <a:chOff x="15242474" y="2662106"/>
            <a:chExt cx="427512" cy="321324"/>
          </a:xfrm>
        </p:grpSpPr>
        <p:sp>
          <p:nvSpPr>
            <p:cNvPr id="52" name="Arc 51">
              <a:extLst>
                <a:ext uri="{FF2B5EF4-FFF2-40B4-BE49-F238E27FC236}">
                  <a16:creationId xmlns="" xmlns:a16="http://schemas.microsoft.com/office/drawing/2014/main" id="{83ABA82E-7ED9-4F66-AD0B-C078C817F81A}"/>
                </a:ext>
              </a:extLst>
            </p:cNvPr>
            <p:cNvSpPr/>
            <p:nvPr/>
          </p:nvSpPr>
          <p:spPr>
            <a:xfrm>
              <a:off x="15242474" y="2662106"/>
              <a:ext cx="427511" cy="321324"/>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3" name="Arc 52">
              <a:extLst>
                <a:ext uri="{FF2B5EF4-FFF2-40B4-BE49-F238E27FC236}">
                  <a16:creationId xmlns="" xmlns:a16="http://schemas.microsoft.com/office/drawing/2014/main" id="{4B43FADC-E3C6-4F93-9A5E-34686E0B8218}"/>
                </a:ext>
              </a:extLst>
            </p:cNvPr>
            <p:cNvSpPr/>
            <p:nvPr/>
          </p:nvSpPr>
          <p:spPr>
            <a:xfrm flipH="1">
              <a:off x="15242475" y="2662106"/>
              <a:ext cx="427511" cy="321324"/>
            </a:xfrm>
            <a:prstGeom prst="arc">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54" name="Group 53">
            <a:extLst>
              <a:ext uri="{FF2B5EF4-FFF2-40B4-BE49-F238E27FC236}">
                <a16:creationId xmlns="" xmlns:a16="http://schemas.microsoft.com/office/drawing/2014/main" id="{985E6567-00CA-4F7E-8179-6455CDC6BC36}"/>
              </a:ext>
            </a:extLst>
          </p:cNvPr>
          <p:cNvGrpSpPr/>
          <p:nvPr/>
        </p:nvGrpSpPr>
        <p:grpSpPr>
          <a:xfrm flipH="1">
            <a:off x="8951240" y="4163566"/>
            <a:ext cx="1652077" cy="1214750"/>
            <a:chOff x="15242474" y="2662106"/>
            <a:chExt cx="427512" cy="321324"/>
          </a:xfrm>
        </p:grpSpPr>
        <p:sp>
          <p:nvSpPr>
            <p:cNvPr id="55" name="Arc 54">
              <a:extLst>
                <a:ext uri="{FF2B5EF4-FFF2-40B4-BE49-F238E27FC236}">
                  <a16:creationId xmlns="" xmlns:a16="http://schemas.microsoft.com/office/drawing/2014/main" id="{4071C3F3-E81C-47E7-B39E-A4F4D99FD182}"/>
                </a:ext>
              </a:extLst>
            </p:cNvPr>
            <p:cNvSpPr/>
            <p:nvPr/>
          </p:nvSpPr>
          <p:spPr>
            <a:xfrm>
              <a:off x="15242474" y="2662106"/>
              <a:ext cx="427511" cy="321324"/>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6" name="Arc 55">
              <a:extLst>
                <a:ext uri="{FF2B5EF4-FFF2-40B4-BE49-F238E27FC236}">
                  <a16:creationId xmlns="" xmlns:a16="http://schemas.microsoft.com/office/drawing/2014/main" id="{B088AA0E-CFC3-4A2B-884B-FDB985DB9153}"/>
                </a:ext>
              </a:extLst>
            </p:cNvPr>
            <p:cNvSpPr/>
            <p:nvPr/>
          </p:nvSpPr>
          <p:spPr>
            <a:xfrm flipH="1">
              <a:off x="15242475" y="2662106"/>
              <a:ext cx="427511" cy="321324"/>
            </a:xfrm>
            <a:prstGeom prst="arc">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aphicFrame>
        <p:nvGraphicFramePr>
          <p:cNvPr id="58" name="Object 57">
            <a:extLst>
              <a:ext uri="{FF2B5EF4-FFF2-40B4-BE49-F238E27FC236}">
                <a16:creationId xmlns="" xmlns:a16="http://schemas.microsoft.com/office/drawing/2014/main" id="{2EAF6F03-BB5D-46AA-AC34-D83ECE5CC698}"/>
              </a:ext>
            </a:extLst>
          </p:cNvPr>
          <p:cNvGraphicFramePr>
            <a:graphicFrameLocks noChangeAspect="1"/>
          </p:cNvGraphicFramePr>
          <p:nvPr>
            <p:extLst>
              <p:ext uri="{D42A27DB-BD31-4B8C-83A1-F6EECF244321}">
                <p14:modId xmlns:p14="http://schemas.microsoft.com/office/powerpoint/2010/main" val="3767142471"/>
              </p:ext>
            </p:extLst>
          </p:nvPr>
        </p:nvGraphicFramePr>
        <p:xfrm>
          <a:off x="10491967" y="4162036"/>
          <a:ext cx="177800" cy="241300"/>
        </p:xfrm>
        <a:graphic>
          <a:graphicData uri="http://schemas.openxmlformats.org/presentationml/2006/ole">
            <mc:AlternateContent xmlns:mc="http://schemas.openxmlformats.org/markup-compatibility/2006">
              <mc:Choice xmlns:v="urn:schemas-microsoft-com:vml" Requires="v">
                <p:oleObj spid="_x0000_s574713" name="Equation" r:id="rId26" imgW="177480" imgH="241200" progId="Equation.DSMT4">
                  <p:embed/>
                </p:oleObj>
              </mc:Choice>
              <mc:Fallback>
                <p:oleObj name="Equation" r:id="rId26" imgW="177480" imgH="241200" progId="Equation.DSMT4">
                  <p:embed/>
                  <p:pic>
                    <p:nvPicPr>
                      <p:cNvPr id="114" name="Object 113"/>
                      <p:cNvPicPr/>
                      <p:nvPr/>
                    </p:nvPicPr>
                    <p:blipFill>
                      <a:blip r:embed="rId27"/>
                      <a:stretch>
                        <a:fillRect/>
                      </a:stretch>
                    </p:blipFill>
                    <p:spPr>
                      <a:xfrm>
                        <a:off x="10491967" y="4162036"/>
                        <a:ext cx="177800" cy="241300"/>
                      </a:xfrm>
                      <a:prstGeom prst="rect">
                        <a:avLst/>
                      </a:prstGeom>
                    </p:spPr>
                  </p:pic>
                </p:oleObj>
              </mc:Fallback>
            </mc:AlternateContent>
          </a:graphicData>
        </a:graphic>
      </p:graphicFrame>
      <p:grpSp>
        <p:nvGrpSpPr>
          <p:cNvPr id="9" name="Group 8">
            <a:extLst>
              <a:ext uri="{FF2B5EF4-FFF2-40B4-BE49-F238E27FC236}">
                <a16:creationId xmlns="" xmlns:a16="http://schemas.microsoft.com/office/drawing/2014/main" id="{0C1192CC-67D2-4CF0-8AC5-01C385FD94F3}"/>
              </a:ext>
            </a:extLst>
          </p:cNvPr>
          <p:cNvGrpSpPr/>
          <p:nvPr/>
        </p:nvGrpSpPr>
        <p:grpSpPr>
          <a:xfrm>
            <a:off x="8973243" y="4387901"/>
            <a:ext cx="1669879" cy="1214750"/>
            <a:chOff x="9085838" y="4315966"/>
            <a:chExt cx="1669879" cy="1214750"/>
          </a:xfrm>
        </p:grpSpPr>
        <p:grpSp>
          <p:nvGrpSpPr>
            <p:cNvPr id="69" name="Group 68">
              <a:extLst>
                <a:ext uri="{FF2B5EF4-FFF2-40B4-BE49-F238E27FC236}">
                  <a16:creationId xmlns="" xmlns:a16="http://schemas.microsoft.com/office/drawing/2014/main" id="{23E1260D-AC7D-4407-93A0-D8C98E6958A0}"/>
                </a:ext>
              </a:extLst>
            </p:cNvPr>
            <p:cNvGrpSpPr/>
            <p:nvPr/>
          </p:nvGrpSpPr>
          <p:grpSpPr>
            <a:xfrm flipV="1">
              <a:off x="9100296" y="4625571"/>
              <a:ext cx="827678" cy="571421"/>
              <a:chOff x="15242474" y="2662106"/>
              <a:chExt cx="427512" cy="321324"/>
            </a:xfrm>
          </p:grpSpPr>
          <p:sp>
            <p:nvSpPr>
              <p:cNvPr id="70" name="Arc 69">
                <a:extLst>
                  <a:ext uri="{FF2B5EF4-FFF2-40B4-BE49-F238E27FC236}">
                    <a16:creationId xmlns="" xmlns:a16="http://schemas.microsoft.com/office/drawing/2014/main" id="{24EB9B15-E83B-4330-95D4-67E3DB2A3F25}"/>
                  </a:ext>
                </a:extLst>
              </p:cNvPr>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1" name="Arc 70">
                <a:extLst>
                  <a:ext uri="{FF2B5EF4-FFF2-40B4-BE49-F238E27FC236}">
                    <a16:creationId xmlns="" xmlns:a16="http://schemas.microsoft.com/office/drawing/2014/main" id="{C6AB493D-B988-4EA4-BA64-9215FC658F29}"/>
                  </a:ext>
                </a:extLst>
              </p:cNvPr>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72" name="Group 71">
              <a:extLst>
                <a:ext uri="{FF2B5EF4-FFF2-40B4-BE49-F238E27FC236}">
                  <a16:creationId xmlns="" xmlns:a16="http://schemas.microsoft.com/office/drawing/2014/main" id="{BECBE454-9F59-4137-A6DE-62B8C01A4394}"/>
                </a:ext>
              </a:extLst>
            </p:cNvPr>
            <p:cNvGrpSpPr/>
            <p:nvPr/>
          </p:nvGrpSpPr>
          <p:grpSpPr>
            <a:xfrm flipV="1">
              <a:off x="9085838" y="4739376"/>
              <a:ext cx="423137" cy="344643"/>
              <a:chOff x="15242474" y="2662106"/>
              <a:chExt cx="427512" cy="321324"/>
            </a:xfrm>
          </p:grpSpPr>
          <p:sp>
            <p:nvSpPr>
              <p:cNvPr id="73" name="Arc 72">
                <a:extLst>
                  <a:ext uri="{FF2B5EF4-FFF2-40B4-BE49-F238E27FC236}">
                    <a16:creationId xmlns="" xmlns:a16="http://schemas.microsoft.com/office/drawing/2014/main" id="{0D5CB892-F263-4F4C-8243-B5048D4190AE}"/>
                  </a:ext>
                </a:extLst>
              </p:cNvPr>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4" name="Arc 73">
                <a:extLst>
                  <a:ext uri="{FF2B5EF4-FFF2-40B4-BE49-F238E27FC236}">
                    <a16:creationId xmlns="" xmlns:a16="http://schemas.microsoft.com/office/drawing/2014/main" id="{9D28A87C-F3F8-4A86-9A41-5309EE4DF6E7}"/>
                  </a:ext>
                </a:extLst>
              </p:cNvPr>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75" name="Group 74">
              <a:extLst>
                <a:ext uri="{FF2B5EF4-FFF2-40B4-BE49-F238E27FC236}">
                  <a16:creationId xmlns="" xmlns:a16="http://schemas.microsoft.com/office/drawing/2014/main" id="{8DEDD0C3-20E6-466A-9647-0EE7A38D75D6}"/>
                </a:ext>
              </a:extLst>
            </p:cNvPr>
            <p:cNvGrpSpPr/>
            <p:nvPr/>
          </p:nvGrpSpPr>
          <p:grpSpPr>
            <a:xfrm flipV="1">
              <a:off x="9098078" y="4533356"/>
              <a:ext cx="1255564" cy="739766"/>
              <a:chOff x="15242474" y="2662106"/>
              <a:chExt cx="427512" cy="321324"/>
            </a:xfrm>
          </p:grpSpPr>
          <p:sp>
            <p:nvSpPr>
              <p:cNvPr id="79" name="Arc 78">
                <a:extLst>
                  <a:ext uri="{FF2B5EF4-FFF2-40B4-BE49-F238E27FC236}">
                    <a16:creationId xmlns="" xmlns:a16="http://schemas.microsoft.com/office/drawing/2014/main" id="{8DD9CDD3-5660-47A0-B719-EE3B09C744A2}"/>
                  </a:ext>
                </a:extLst>
              </p:cNvPr>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0" name="Arc 79">
                <a:extLst>
                  <a:ext uri="{FF2B5EF4-FFF2-40B4-BE49-F238E27FC236}">
                    <a16:creationId xmlns="" xmlns:a16="http://schemas.microsoft.com/office/drawing/2014/main" id="{C97DA2FB-F61A-4749-9CE0-AD6655FB3935}"/>
                  </a:ext>
                </a:extLst>
              </p:cNvPr>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82" name="Group 81">
              <a:extLst>
                <a:ext uri="{FF2B5EF4-FFF2-40B4-BE49-F238E27FC236}">
                  <a16:creationId xmlns="" xmlns:a16="http://schemas.microsoft.com/office/drawing/2014/main" id="{6D206870-1395-47B9-B175-4B6D6FD37D02}"/>
                </a:ext>
              </a:extLst>
            </p:cNvPr>
            <p:cNvGrpSpPr/>
            <p:nvPr/>
          </p:nvGrpSpPr>
          <p:grpSpPr>
            <a:xfrm flipV="1">
              <a:off x="9103640" y="4315966"/>
              <a:ext cx="1652077" cy="1214750"/>
              <a:chOff x="15242474" y="2662106"/>
              <a:chExt cx="427512" cy="321324"/>
            </a:xfrm>
          </p:grpSpPr>
          <p:sp>
            <p:nvSpPr>
              <p:cNvPr id="83" name="Arc 82">
                <a:extLst>
                  <a:ext uri="{FF2B5EF4-FFF2-40B4-BE49-F238E27FC236}">
                    <a16:creationId xmlns="" xmlns:a16="http://schemas.microsoft.com/office/drawing/2014/main" id="{6252548A-B115-4AB4-BAF5-D3451745BFCD}"/>
                  </a:ext>
                </a:extLst>
              </p:cNvPr>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4" name="Arc 83">
                <a:extLst>
                  <a:ext uri="{FF2B5EF4-FFF2-40B4-BE49-F238E27FC236}">
                    <a16:creationId xmlns="" xmlns:a16="http://schemas.microsoft.com/office/drawing/2014/main" id="{437A627D-D7E3-4B52-88F8-4084E8343489}"/>
                  </a:ext>
                </a:extLst>
              </p:cNvPr>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graphicFrame>
        <p:nvGraphicFramePr>
          <p:cNvPr id="85" name="Object 84">
            <a:extLst>
              <a:ext uri="{FF2B5EF4-FFF2-40B4-BE49-F238E27FC236}">
                <a16:creationId xmlns="" xmlns:a16="http://schemas.microsoft.com/office/drawing/2014/main" id="{A3B4315B-F6C9-4B19-8F7C-CB75117C0687}"/>
              </a:ext>
            </a:extLst>
          </p:cNvPr>
          <p:cNvGraphicFramePr>
            <a:graphicFrameLocks noChangeAspect="1"/>
          </p:cNvGraphicFramePr>
          <p:nvPr>
            <p:extLst>
              <p:ext uri="{D42A27DB-BD31-4B8C-83A1-F6EECF244321}">
                <p14:modId xmlns:p14="http://schemas.microsoft.com/office/powerpoint/2010/main" val="2051621094"/>
              </p:ext>
            </p:extLst>
          </p:nvPr>
        </p:nvGraphicFramePr>
        <p:xfrm>
          <a:off x="8155459" y="5158244"/>
          <a:ext cx="838200" cy="457200"/>
        </p:xfrm>
        <a:graphic>
          <a:graphicData uri="http://schemas.openxmlformats.org/presentationml/2006/ole">
            <mc:AlternateContent xmlns:mc="http://schemas.openxmlformats.org/markup-compatibility/2006">
              <mc:Choice xmlns:v="urn:schemas-microsoft-com:vml" Requires="v">
                <p:oleObj spid="_x0000_s574714" name="Equation" r:id="rId28" imgW="838080" imgH="457200" progId="Equation.DSMT4">
                  <p:embed/>
                </p:oleObj>
              </mc:Choice>
              <mc:Fallback>
                <p:oleObj name="Equation" r:id="rId28" imgW="838080" imgH="457200" progId="Equation.DSMT4">
                  <p:embed/>
                  <p:pic>
                    <p:nvPicPr>
                      <p:cNvPr id="14" name="Object 13">
                        <a:extLst>
                          <a:ext uri="{FF2B5EF4-FFF2-40B4-BE49-F238E27FC236}">
                            <a16:creationId xmlns="" xmlns:a16="http://schemas.microsoft.com/office/drawing/2014/main" id="{04610D9F-ABEB-4D59-92A7-709FB0752151}"/>
                          </a:ext>
                        </a:extLst>
                      </p:cNvPr>
                      <p:cNvPicPr/>
                      <p:nvPr/>
                    </p:nvPicPr>
                    <p:blipFill>
                      <a:blip r:embed="rId7"/>
                      <a:stretch>
                        <a:fillRect/>
                      </a:stretch>
                    </p:blipFill>
                    <p:spPr>
                      <a:xfrm>
                        <a:off x="8155459" y="5158244"/>
                        <a:ext cx="838200" cy="457200"/>
                      </a:xfrm>
                      <a:prstGeom prst="rect">
                        <a:avLst/>
                      </a:prstGeom>
                    </p:spPr>
                  </p:pic>
                </p:oleObj>
              </mc:Fallback>
            </mc:AlternateContent>
          </a:graphicData>
        </a:graphic>
      </p:graphicFrame>
      <p:sp>
        <p:nvSpPr>
          <p:cNvPr id="10" name="Arrow: Down 9">
            <a:extLst>
              <a:ext uri="{FF2B5EF4-FFF2-40B4-BE49-F238E27FC236}">
                <a16:creationId xmlns="" xmlns:a16="http://schemas.microsoft.com/office/drawing/2014/main" id="{F052A947-7B57-4571-B98F-924F185E941E}"/>
              </a:ext>
            </a:extLst>
          </p:cNvPr>
          <p:cNvSpPr/>
          <p:nvPr/>
        </p:nvSpPr>
        <p:spPr>
          <a:xfrm>
            <a:off x="8838243" y="4337577"/>
            <a:ext cx="120595" cy="318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C5F18706-2D39-4DBB-8869-673E6A49D35F}"/>
              </a:ext>
            </a:extLst>
          </p:cNvPr>
          <p:cNvSpPr txBox="1"/>
          <p:nvPr/>
        </p:nvSpPr>
        <p:spPr>
          <a:xfrm>
            <a:off x="8129392" y="4090969"/>
            <a:ext cx="1510796" cy="276999"/>
          </a:xfrm>
          <a:prstGeom prst="rect">
            <a:avLst/>
          </a:prstGeom>
          <a:noFill/>
        </p:spPr>
        <p:txBody>
          <a:bodyPr wrap="square" rtlCol="0">
            <a:spAutoFit/>
          </a:bodyPr>
          <a:lstStyle/>
          <a:p>
            <a:pPr algn="ctr"/>
            <a:r>
              <a:rPr lang="en-US" sz="1200" b="1" dirty="0">
                <a:solidFill>
                  <a:schemeClr val="accent1"/>
                </a:solidFill>
              </a:rPr>
              <a:t>current j</a:t>
            </a:r>
          </a:p>
        </p:txBody>
      </p:sp>
    </p:spTree>
    <p:extLst>
      <p:ext uri="{BB962C8B-B14F-4D97-AF65-F5344CB8AC3E}">
        <p14:creationId xmlns:p14="http://schemas.microsoft.com/office/powerpoint/2010/main" val="20171600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Adjoint accumulation V2</a:t>
            </a:r>
          </a:p>
        </p:txBody>
      </p:sp>
      <p:sp>
        <p:nvSpPr>
          <p:cNvPr id="4" name="Content Placeholder 3"/>
          <p:cNvSpPr>
            <a:spLocks noGrp="1"/>
          </p:cNvSpPr>
          <p:nvPr>
            <p:ph idx="1"/>
          </p:nvPr>
        </p:nvSpPr>
        <p:spPr>
          <a:xfrm>
            <a:off x="838200" y="1825624"/>
            <a:ext cx="10515600" cy="4784725"/>
          </a:xfrm>
        </p:spPr>
        <p:txBody>
          <a:bodyPr>
            <a:noAutofit/>
          </a:bodyPr>
          <a:lstStyle/>
          <a:p>
            <a:r>
              <a:rPr lang="en-GB" sz="1800" dirty="0"/>
              <a:t>A more efficient/practical means of computing the same numbers:</a:t>
            </a:r>
          </a:p>
          <a:p>
            <a:pPr marL="457200" lvl="1" indent="0">
              <a:buNone/>
            </a:pPr>
            <a:r>
              <a:rPr lang="en-GB" sz="1400" dirty="0"/>
              <a:t>      </a:t>
            </a:r>
          </a:p>
          <a:p>
            <a:pPr lvl="1"/>
            <a:r>
              <a:rPr lang="en-GB" sz="1400" dirty="0"/>
              <a:t>The last adjoint             is still given</a:t>
            </a:r>
          </a:p>
          <a:p>
            <a:pPr lvl="1"/>
            <a:endParaRPr lang="en-GB" sz="1400" dirty="0"/>
          </a:p>
          <a:p>
            <a:pPr lvl="1"/>
            <a:r>
              <a:rPr lang="en-GB" sz="1400" dirty="0"/>
              <a:t>Initialize all other adjoints to 0</a:t>
            </a:r>
          </a:p>
          <a:p>
            <a:pPr lvl="1"/>
            <a:endParaRPr lang="en-GB" sz="1400" dirty="0"/>
          </a:p>
          <a:p>
            <a:pPr lvl="1"/>
            <a:r>
              <a:rPr lang="en-GB" sz="1400" dirty="0"/>
              <a:t>Traverse tape in the reverse order, as previously, accumulating the sum                          </a:t>
            </a:r>
            <a:r>
              <a:rPr lang="en-GB" sz="1400" b="1" dirty="0"/>
              <a:t>from successors</a:t>
            </a:r>
            <a:endParaRPr lang="en-GB" sz="1400" b="1" i="1" dirty="0"/>
          </a:p>
          <a:p>
            <a:pPr marL="0" indent="0">
              <a:buNone/>
            </a:pPr>
            <a:endParaRPr lang="en-GB" sz="1800" dirty="0"/>
          </a:p>
          <a:p>
            <a:pPr marL="0" indent="0">
              <a:buNone/>
            </a:pPr>
            <a:endParaRPr lang="en-GB" sz="1800" dirty="0"/>
          </a:p>
          <a:p>
            <a:pPr marL="0" indent="0">
              <a:buNone/>
            </a:pPr>
            <a:endParaRPr lang="en-GB" sz="1800" dirty="0"/>
          </a:p>
          <a:p>
            <a:pPr marL="0" indent="0">
              <a:buNone/>
            </a:pPr>
            <a:endParaRPr lang="en-GB" sz="1800" dirty="0"/>
          </a:p>
          <a:p>
            <a:r>
              <a:rPr lang="en-GB" sz="1800" dirty="0"/>
              <a:t>Problems resolved:</a:t>
            </a:r>
          </a:p>
          <a:p>
            <a:pPr lvl="1"/>
            <a:r>
              <a:rPr lang="en-GB" sz="1400" dirty="0"/>
              <a:t>Max complexity 2: a node may have up to 2 ancestors</a:t>
            </a:r>
          </a:p>
          <a:p>
            <a:pPr lvl="1"/>
            <a:r>
              <a:rPr lang="en-GB" sz="1400" dirty="0"/>
              <a:t>Successors who store their ancestors and partial derivatives</a:t>
            </a:r>
          </a:p>
          <a:p>
            <a:pPr marL="0" indent="0">
              <a:buNone/>
            </a:pPr>
            <a:endParaRPr lang="en-GB" sz="1800" dirty="0"/>
          </a:p>
          <a:p>
            <a:pPr lvl="1"/>
            <a:endParaRPr lang="en-GB" sz="1400" dirty="0"/>
          </a:p>
          <a:p>
            <a:pPr marL="0" indent="0">
              <a:buNone/>
            </a:pPr>
            <a:endParaRPr lang="en-GB" sz="1800" dirty="0"/>
          </a:p>
          <a:p>
            <a:endParaRPr lang="en-GB" sz="1800" dirty="0"/>
          </a:p>
          <a:p>
            <a:endParaRPr lang="en-GB" sz="1800" dirty="0"/>
          </a:p>
          <a:p>
            <a:pPr marL="0" indent="0">
              <a:buNone/>
            </a:pPr>
            <a:endParaRPr lang="en-GB" sz="1800" dirty="0"/>
          </a:p>
          <a:p>
            <a:endParaRPr lang="en-GB" sz="1800" dirty="0"/>
          </a:p>
        </p:txBody>
      </p:sp>
      <p:graphicFrame>
        <p:nvGraphicFramePr>
          <p:cNvPr id="76" name="Object 75"/>
          <p:cNvGraphicFramePr>
            <a:graphicFrameLocks noChangeAspect="1"/>
          </p:cNvGraphicFramePr>
          <p:nvPr>
            <p:extLst/>
          </p:nvPr>
        </p:nvGraphicFramePr>
        <p:xfrm>
          <a:off x="2772042" y="2425254"/>
          <a:ext cx="406400" cy="228600"/>
        </p:xfrm>
        <a:graphic>
          <a:graphicData uri="http://schemas.openxmlformats.org/presentationml/2006/ole">
            <mc:AlternateContent xmlns:mc="http://schemas.openxmlformats.org/markup-compatibility/2006">
              <mc:Choice xmlns:v="urn:schemas-microsoft-com:vml" Requires="v">
                <p:oleObj spid="_x0000_s541386" name="Equation" r:id="rId4" imgW="406080" imgH="228600" progId="Equation.DSMT4">
                  <p:embed/>
                </p:oleObj>
              </mc:Choice>
              <mc:Fallback>
                <p:oleObj name="Equation" r:id="rId4" imgW="406080" imgH="228600" progId="Equation.DSMT4">
                  <p:embed/>
                  <p:pic>
                    <p:nvPicPr>
                      <p:cNvPr id="76" name="Object 75"/>
                      <p:cNvPicPr/>
                      <p:nvPr/>
                    </p:nvPicPr>
                    <p:blipFill>
                      <a:blip r:embed="rId5"/>
                      <a:stretch>
                        <a:fillRect/>
                      </a:stretch>
                    </p:blipFill>
                    <p:spPr>
                      <a:xfrm>
                        <a:off x="2772042" y="2425254"/>
                        <a:ext cx="406400" cy="2286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129</a:t>
            </a:fld>
            <a:endParaRPr lang="en-GB"/>
          </a:p>
        </p:txBody>
      </p:sp>
      <p:graphicFrame>
        <p:nvGraphicFramePr>
          <p:cNvPr id="14" name="Object 13">
            <a:extLst>
              <a:ext uri="{FF2B5EF4-FFF2-40B4-BE49-F238E27FC236}">
                <a16:creationId xmlns="" xmlns:a16="http://schemas.microsoft.com/office/drawing/2014/main" id="{04610D9F-ABEB-4D59-92A7-709FB0752151}"/>
              </a:ext>
            </a:extLst>
          </p:cNvPr>
          <p:cNvGraphicFramePr>
            <a:graphicFrameLocks noChangeAspect="1"/>
          </p:cNvGraphicFramePr>
          <p:nvPr>
            <p:extLst>
              <p:ext uri="{D42A27DB-BD31-4B8C-83A1-F6EECF244321}">
                <p14:modId xmlns:p14="http://schemas.microsoft.com/office/powerpoint/2010/main" val="902651036"/>
              </p:ext>
            </p:extLst>
          </p:nvPr>
        </p:nvGraphicFramePr>
        <p:xfrm>
          <a:off x="6827838" y="3349676"/>
          <a:ext cx="838200" cy="457200"/>
        </p:xfrm>
        <a:graphic>
          <a:graphicData uri="http://schemas.openxmlformats.org/presentationml/2006/ole">
            <mc:AlternateContent xmlns:mc="http://schemas.openxmlformats.org/markup-compatibility/2006">
              <mc:Choice xmlns:v="urn:schemas-microsoft-com:vml" Requires="v">
                <p:oleObj spid="_x0000_s541387" name="Equation" r:id="rId6" imgW="838080" imgH="457200" progId="Equation.DSMT4">
                  <p:embed/>
                </p:oleObj>
              </mc:Choice>
              <mc:Fallback>
                <p:oleObj name="Equation" r:id="rId6" imgW="838080" imgH="457200" progId="Equation.DSMT4">
                  <p:embed/>
                  <p:pic>
                    <p:nvPicPr>
                      <p:cNvPr id="14" name="Object 13">
                        <a:extLst>
                          <a:ext uri="{FF2B5EF4-FFF2-40B4-BE49-F238E27FC236}">
                            <a16:creationId xmlns="" xmlns:a16="http://schemas.microsoft.com/office/drawing/2014/main" id="{04610D9F-ABEB-4D59-92A7-709FB0752151}"/>
                          </a:ext>
                        </a:extLst>
                      </p:cNvPr>
                      <p:cNvPicPr/>
                      <p:nvPr/>
                    </p:nvPicPr>
                    <p:blipFill>
                      <a:blip r:embed="rId7"/>
                      <a:stretch>
                        <a:fillRect/>
                      </a:stretch>
                    </p:blipFill>
                    <p:spPr>
                      <a:xfrm>
                        <a:off x="6827838" y="3349676"/>
                        <a:ext cx="838200" cy="457200"/>
                      </a:xfrm>
                      <a:prstGeom prst="rect">
                        <a:avLst/>
                      </a:prstGeom>
                    </p:spPr>
                  </p:pic>
                </p:oleObj>
              </mc:Fallback>
            </mc:AlternateContent>
          </a:graphicData>
        </a:graphic>
      </p:graphicFrame>
      <p:sp>
        <p:nvSpPr>
          <p:cNvPr id="15" name="Rectangle 14">
            <a:extLst>
              <a:ext uri="{FF2B5EF4-FFF2-40B4-BE49-F238E27FC236}">
                <a16:creationId xmlns="" xmlns:a16="http://schemas.microsoft.com/office/drawing/2014/main" id="{96636AAF-0D61-4D11-8777-7565829DDADB}"/>
              </a:ext>
            </a:extLst>
          </p:cNvPr>
          <p:cNvSpPr/>
          <p:nvPr/>
        </p:nvSpPr>
        <p:spPr>
          <a:xfrm>
            <a:off x="3360893" y="4630909"/>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 xmlns:a16="http://schemas.microsoft.com/office/drawing/2014/main" id="{E00BDE54-1E1C-4BBF-94CB-4396439101DF}"/>
              </a:ext>
            </a:extLst>
          </p:cNvPr>
          <p:cNvSpPr/>
          <p:nvPr/>
        </p:nvSpPr>
        <p:spPr>
          <a:xfrm>
            <a:off x="3576793" y="4630909"/>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 xmlns:a16="http://schemas.microsoft.com/office/drawing/2014/main" id="{48D1DFB0-E4B2-428E-B7ED-93C961A90C42}"/>
              </a:ext>
            </a:extLst>
          </p:cNvPr>
          <p:cNvSpPr/>
          <p:nvPr/>
        </p:nvSpPr>
        <p:spPr>
          <a:xfrm>
            <a:off x="5043016" y="4630906"/>
            <a:ext cx="215900" cy="193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050" dirty="0">
                <a:solidFill>
                  <a:schemeClr val="tx1"/>
                </a:solidFill>
              </a:rPr>
              <a:t>…</a:t>
            </a:r>
          </a:p>
        </p:txBody>
      </p:sp>
      <p:sp>
        <p:nvSpPr>
          <p:cNvPr id="18" name="Rectangle 17">
            <a:extLst>
              <a:ext uri="{FF2B5EF4-FFF2-40B4-BE49-F238E27FC236}">
                <a16:creationId xmlns="" xmlns:a16="http://schemas.microsoft.com/office/drawing/2014/main" id="{0CCA1A67-280F-44F7-8164-467FAC80E08B}"/>
              </a:ext>
            </a:extLst>
          </p:cNvPr>
          <p:cNvSpPr/>
          <p:nvPr/>
        </p:nvSpPr>
        <p:spPr>
          <a:xfrm>
            <a:off x="5265590" y="463090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19" name="Rectangle 18">
            <a:extLst>
              <a:ext uri="{FF2B5EF4-FFF2-40B4-BE49-F238E27FC236}">
                <a16:creationId xmlns="" xmlns:a16="http://schemas.microsoft.com/office/drawing/2014/main" id="{18B4723F-1831-4EB7-BB48-973CEE9A3A46}"/>
              </a:ext>
            </a:extLst>
          </p:cNvPr>
          <p:cNvSpPr/>
          <p:nvPr/>
        </p:nvSpPr>
        <p:spPr>
          <a:xfrm>
            <a:off x="5481490" y="4630906"/>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0" name="Rectangle 19">
            <a:extLst>
              <a:ext uri="{FF2B5EF4-FFF2-40B4-BE49-F238E27FC236}">
                <a16:creationId xmlns="" xmlns:a16="http://schemas.microsoft.com/office/drawing/2014/main" id="{883A1C20-0C33-4C0F-B33D-043AF492453A}"/>
              </a:ext>
            </a:extLst>
          </p:cNvPr>
          <p:cNvSpPr/>
          <p:nvPr/>
        </p:nvSpPr>
        <p:spPr>
          <a:xfrm>
            <a:off x="5684589" y="4630905"/>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 xmlns:a16="http://schemas.microsoft.com/office/drawing/2014/main" id="{FA86243D-883E-43EB-8875-0787D3F3A263}"/>
              </a:ext>
            </a:extLst>
          </p:cNvPr>
          <p:cNvSpPr/>
          <p:nvPr/>
        </p:nvSpPr>
        <p:spPr>
          <a:xfrm>
            <a:off x="5887688" y="4630904"/>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2" name="Rectangle 21">
            <a:extLst>
              <a:ext uri="{FF2B5EF4-FFF2-40B4-BE49-F238E27FC236}">
                <a16:creationId xmlns="" xmlns:a16="http://schemas.microsoft.com/office/drawing/2014/main" id="{E2F216B0-559A-4581-9210-6EC8B4FD35D9}"/>
              </a:ext>
            </a:extLst>
          </p:cNvPr>
          <p:cNvSpPr/>
          <p:nvPr/>
        </p:nvSpPr>
        <p:spPr>
          <a:xfrm>
            <a:off x="6103588" y="4630904"/>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3" name="Rectangle 22">
            <a:extLst>
              <a:ext uri="{FF2B5EF4-FFF2-40B4-BE49-F238E27FC236}">
                <a16:creationId xmlns="" xmlns:a16="http://schemas.microsoft.com/office/drawing/2014/main" id="{8072F849-C8BB-4414-8671-EA7C9E51EDB2}"/>
              </a:ext>
            </a:extLst>
          </p:cNvPr>
          <p:cNvSpPr/>
          <p:nvPr/>
        </p:nvSpPr>
        <p:spPr>
          <a:xfrm>
            <a:off x="6319488" y="4630904"/>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sp>
        <p:nvSpPr>
          <p:cNvPr id="24" name="Rectangle 23">
            <a:extLst>
              <a:ext uri="{FF2B5EF4-FFF2-40B4-BE49-F238E27FC236}">
                <a16:creationId xmlns="" xmlns:a16="http://schemas.microsoft.com/office/drawing/2014/main" id="{724F5053-E148-4457-A7A1-24E2BAA90E09}"/>
              </a:ext>
            </a:extLst>
          </p:cNvPr>
          <p:cNvSpPr/>
          <p:nvPr/>
        </p:nvSpPr>
        <p:spPr>
          <a:xfrm>
            <a:off x="6522587" y="4630903"/>
            <a:ext cx="215900" cy="19355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 xmlns:a16="http://schemas.microsoft.com/office/drawing/2014/main" id="{945A3EFD-6C6A-4A23-A8D1-23B2131C6CFD}"/>
              </a:ext>
            </a:extLst>
          </p:cNvPr>
          <p:cNvSpPr/>
          <p:nvPr/>
        </p:nvSpPr>
        <p:spPr>
          <a:xfrm>
            <a:off x="3779892" y="4630903"/>
            <a:ext cx="215900" cy="193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sz="1050" dirty="0">
                <a:solidFill>
                  <a:schemeClr val="tx1"/>
                </a:solidFill>
              </a:rPr>
              <a:t>…</a:t>
            </a:r>
          </a:p>
        </p:txBody>
      </p:sp>
      <p:graphicFrame>
        <p:nvGraphicFramePr>
          <p:cNvPr id="26" name="Object 25">
            <a:extLst>
              <a:ext uri="{FF2B5EF4-FFF2-40B4-BE49-F238E27FC236}">
                <a16:creationId xmlns="" xmlns:a16="http://schemas.microsoft.com/office/drawing/2014/main" id="{F800FC9D-3421-437A-A539-BB4916B0A2CD}"/>
              </a:ext>
            </a:extLst>
          </p:cNvPr>
          <p:cNvGraphicFramePr>
            <a:graphicFrameLocks noChangeAspect="1"/>
          </p:cNvGraphicFramePr>
          <p:nvPr>
            <p:extLst>
              <p:ext uri="{D42A27DB-BD31-4B8C-83A1-F6EECF244321}">
                <p14:modId xmlns:p14="http://schemas.microsoft.com/office/powerpoint/2010/main" val="2621296015"/>
              </p:ext>
            </p:extLst>
          </p:nvPr>
        </p:nvGraphicFramePr>
        <p:xfrm>
          <a:off x="3398830" y="4595811"/>
          <a:ext cx="152400" cy="228600"/>
        </p:xfrm>
        <a:graphic>
          <a:graphicData uri="http://schemas.openxmlformats.org/presentationml/2006/ole">
            <mc:AlternateContent xmlns:mc="http://schemas.openxmlformats.org/markup-compatibility/2006">
              <mc:Choice xmlns:v="urn:schemas-microsoft-com:vml" Requires="v">
                <p:oleObj spid="_x0000_s541388" name="Equation" r:id="rId8" imgW="152280" imgH="228600" progId="Equation.DSMT4">
                  <p:embed/>
                </p:oleObj>
              </mc:Choice>
              <mc:Fallback>
                <p:oleObj name="Equation" r:id="rId8" imgW="152280" imgH="228600" progId="Equation.DSMT4">
                  <p:embed/>
                  <p:pic>
                    <p:nvPicPr>
                      <p:cNvPr id="26" name="Object 25">
                        <a:extLst>
                          <a:ext uri="{FF2B5EF4-FFF2-40B4-BE49-F238E27FC236}">
                            <a16:creationId xmlns="" xmlns:a16="http://schemas.microsoft.com/office/drawing/2014/main" id="{F800FC9D-3421-437A-A539-BB4916B0A2CD}"/>
                          </a:ext>
                        </a:extLst>
                      </p:cNvPr>
                      <p:cNvPicPr/>
                      <p:nvPr/>
                    </p:nvPicPr>
                    <p:blipFill>
                      <a:blip r:embed="rId9"/>
                      <a:stretch>
                        <a:fillRect/>
                      </a:stretch>
                    </p:blipFill>
                    <p:spPr>
                      <a:xfrm>
                        <a:off x="3398830" y="4595811"/>
                        <a:ext cx="152400" cy="228600"/>
                      </a:xfrm>
                      <a:prstGeom prst="rect">
                        <a:avLst/>
                      </a:prstGeom>
                    </p:spPr>
                  </p:pic>
                </p:oleObj>
              </mc:Fallback>
            </mc:AlternateContent>
          </a:graphicData>
        </a:graphic>
      </p:graphicFrame>
      <p:graphicFrame>
        <p:nvGraphicFramePr>
          <p:cNvPr id="27" name="Object 26">
            <a:extLst>
              <a:ext uri="{FF2B5EF4-FFF2-40B4-BE49-F238E27FC236}">
                <a16:creationId xmlns="" xmlns:a16="http://schemas.microsoft.com/office/drawing/2014/main" id="{C291D78C-A65B-4B54-B709-5D11FDF42D93}"/>
              </a:ext>
            </a:extLst>
          </p:cNvPr>
          <p:cNvGraphicFramePr>
            <a:graphicFrameLocks noChangeAspect="1"/>
          </p:cNvGraphicFramePr>
          <p:nvPr>
            <p:extLst>
              <p:ext uri="{D42A27DB-BD31-4B8C-83A1-F6EECF244321}">
                <p14:modId xmlns:p14="http://schemas.microsoft.com/office/powerpoint/2010/main" val="1003394375"/>
              </p:ext>
            </p:extLst>
          </p:nvPr>
        </p:nvGraphicFramePr>
        <p:xfrm>
          <a:off x="3602030" y="4595811"/>
          <a:ext cx="165100" cy="228600"/>
        </p:xfrm>
        <a:graphic>
          <a:graphicData uri="http://schemas.openxmlformats.org/presentationml/2006/ole">
            <mc:AlternateContent xmlns:mc="http://schemas.openxmlformats.org/markup-compatibility/2006">
              <mc:Choice xmlns:v="urn:schemas-microsoft-com:vml" Requires="v">
                <p:oleObj spid="_x0000_s541389" name="Equation" r:id="rId10" imgW="164880" imgH="228600" progId="Equation.DSMT4">
                  <p:embed/>
                </p:oleObj>
              </mc:Choice>
              <mc:Fallback>
                <p:oleObj name="Equation" r:id="rId10" imgW="164880" imgH="228600" progId="Equation.DSMT4">
                  <p:embed/>
                  <p:pic>
                    <p:nvPicPr>
                      <p:cNvPr id="27" name="Object 26">
                        <a:extLst>
                          <a:ext uri="{FF2B5EF4-FFF2-40B4-BE49-F238E27FC236}">
                            <a16:creationId xmlns="" xmlns:a16="http://schemas.microsoft.com/office/drawing/2014/main" id="{C291D78C-A65B-4B54-B709-5D11FDF42D93}"/>
                          </a:ext>
                        </a:extLst>
                      </p:cNvPr>
                      <p:cNvPicPr/>
                      <p:nvPr/>
                    </p:nvPicPr>
                    <p:blipFill>
                      <a:blip r:embed="rId11"/>
                      <a:stretch>
                        <a:fillRect/>
                      </a:stretch>
                    </p:blipFill>
                    <p:spPr>
                      <a:xfrm>
                        <a:off x="3602030" y="4595811"/>
                        <a:ext cx="165100" cy="228600"/>
                      </a:xfrm>
                      <a:prstGeom prst="rect">
                        <a:avLst/>
                      </a:prstGeom>
                    </p:spPr>
                  </p:pic>
                </p:oleObj>
              </mc:Fallback>
            </mc:AlternateContent>
          </a:graphicData>
        </a:graphic>
      </p:graphicFrame>
      <p:graphicFrame>
        <p:nvGraphicFramePr>
          <p:cNvPr id="28" name="Object 27">
            <a:extLst>
              <a:ext uri="{FF2B5EF4-FFF2-40B4-BE49-F238E27FC236}">
                <a16:creationId xmlns="" xmlns:a16="http://schemas.microsoft.com/office/drawing/2014/main" id="{AD8A62F6-86E2-44B3-AC1E-8BECC5254B6A}"/>
              </a:ext>
            </a:extLst>
          </p:cNvPr>
          <p:cNvGraphicFramePr>
            <a:graphicFrameLocks noChangeAspect="1"/>
          </p:cNvGraphicFramePr>
          <p:nvPr>
            <p:extLst>
              <p:ext uri="{D42A27DB-BD31-4B8C-83A1-F6EECF244321}">
                <p14:modId xmlns:p14="http://schemas.microsoft.com/office/powerpoint/2010/main" val="3993136294"/>
              </p:ext>
            </p:extLst>
          </p:nvPr>
        </p:nvGraphicFramePr>
        <p:xfrm>
          <a:off x="5723282" y="4596274"/>
          <a:ext cx="152400" cy="228600"/>
        </p:xfrm>
        <a:graphic>
          <a:graphicData uri="http://schemas.openxmlformats.org/presentationml/2006/ole">
            <mc:AlternateContent xmlns:mc="http://schemas.openxmlformats.org/markup-compatibility/2006">
              <mc:Choice xmlns:v="urn:schemas-microsoft-com:vml" Requires="v">
                <p:oleObj spid="_x0000_s541390" name="Equation" r:id="rId12" imgW="152280" imgH="228600" progId="Equation.DSMT4">
                  <p:embed/>
                </p:oleObj>
              </mc:Choice>
              <mc:Fallback>
                <p:oleObj name="Equation" r:id="rId12" imgW="152280" imgH="228600" progId="Equation.DSMT4">
                  <p:embed/>
                  <p:pic>
                    <p:nvPicPr>
                      <p:cNvPr id="28" name="Object 27">
                        <a:extLst>
                          <a:ext uri="{FF2B5EF4-FFF2-40B4-BE49-F238E27FC236}">
                            <a16:creationId xmlns="" xmlns:a16="http://schemas.microsoft.com/office/drawing/2014/main" id="{AD8A62F6-86E2-44B3-AC1E-8BECC5254B6A}"/>
                          </a:ext>
                        </a:extLst>
                      </p:cNvPr>
                      <p:cNvPicPr/>
                      <p:nvPr/>
                    </p:nvPicPr>
                    <p:blipFill>
                      <a:blip r:embed="rId13"/>
                      <a:stretch>
                        <a:fillRect/>
                      </a:stretch>
                    </p:blipFill>
                    <p:spPr>
                      <a:xfrm>
                        <a:off x="5723282" y="4596274"/>
                        <a:ext cx="152400" cy="228600"/>
                      </a:xfrm>
                      <a:prstGeom prst="rect">
                        <a:avLst/>
                      </a:prstGeom>
                    </p:spPr>
                  </p:pic>
                </p:oleObj>
              </mc:Fallback>
            </mc:AlternateContent>
          </a:graphicData>
        </a:graphic>
      </p:graphicFrame>
      <p:graphicFrame>
        <p:nvGraphicFramePr>
          <p:cNvPr id="29" name="Object 28">
            <a:extLst>
              <a:ext uri="{FF2B5EF4-FFF2-40B4-BE49-F238E27FC236}">
                <a16:creationId xmlns="" xmlns:a16="http://schemas.microsoft.com/office/drawing/2014/main" id="{DE0A8E41-CC67-45CB-AF02-E4B38B91E862}"/>
              </a:ext>
            </a:extLst>
          </p:cNvPr>
          <p:cNvGraphicFramePr>
            <a:graphicFrameLocks noChangeAspect="1"/>
          </p:cNvGraphicFramePr>
          <p:nvPr>
            <p:extLst>
              <p:ext uri="{D42A27DB-BD31-4B8C-83A1-F6EECF244321}">
                <p14:modId xmlns:p14="http://schemas.microsoft.com/office/powerpoint/2010/main" val="1208260521"/>
              </p:ext>
            </p:extLst>
          </p:nvPr>
        </p:nvGraphicFramePr>
        <p:xfrm>
          <a:off x="6534494" y="4596274"/>
          <a:ext cx="190500" cy="228600"/>
        </p:xfrm>
        <a:graphic>
          <a:graphicData uri="http://schemas.openxmlformats.org/presentationml/2006/ole">
            <mc:AlternateContent xmlns:mc="http://schemas.openxmlformats.org/markup-compatibility/2006">
              <mc:Choice xmlns:v="urn:schemas-microsoft-com:vml" Requires="v">
                <p:oleObj spid="_x0000_s541391" name="Equation" r:id="rId14" imgW="190440" imgH="228600" progId="Equation.DSMT4">
                  <p:embed/>
                </p:oleObj>
              </mc:Choice>
              <mc:Fallback>
                <p:oleObj name="Equation" r:id="rId14" imgW="190440" imgH="228600" progId="Equation.DSMT4">
                  <p:embed/>
                  <p:pic>
                    <p:nvPicPr>
                      <p:cNvPr id="29" name="Object 28">
                        <a:extLst>
                          <a:ext uri="{FF2B5EF4-FFF2-40B4-BE49-F238E27FC236}">
                            <a16:creationId xmlns="" xmlns:a16="http://schemas.microsoft.com/office/drawing/2014/main" id="{DE0A8E41-CC67-45CB-AF02-E4B38B91E862}"/>
                          </a:ext>
                        </a:extLst>
                      </p:cNvPr>
                      <p:cNvPicPr/>
                      <p:nvPr/>
                    </p:nvPicPr>
                    <p:blipFill>
                      <a:blip r:embed="rId15"/>
                      <a:stretch>
                        <a:fillRect/>
                      </a:stretch>
                    </p:blipFill>
                    <p:spPr>
                      <a:xfrm>
                        <a:off x="6534494" y="4596274"/>
                        <a:ext cx="190500" cy="228600"/>
                      </a:xfrm>
                      <a:prstGeom prst="rect">
                        <a:avLst/>
                      </a:prstGeom>
                    </p:spPr>
                  </p:pic>
                </p:oleObj>
              </mc:Fallback>
            </mc:AlternateContent>
          </a:graphicData>
        </a:graphic>
      </p:graphicFrame>
      <p:sp>
        <p:nvSpPr>
          <p:cNvPr id="36" name="Rectangle 35">
            <a:extLst>
              <a:ext uri="{FF2B5EF4-FFF2-40B4-BE49-F238E27FC236}">
                <a16:creationId xmlns="" xmlns:a16="http://schemas.microsoft.com/office/drawing/2014/main" id="{3CAD2AF3-763B-4EC3-A01D-F97BF7B2274D}"/>
              </a:ext>
            </a:extLst>
          </p:cNvPr>
          <p:cNvSpPr/>
          <p:nvPr/>
        </p:nvSpPr>
        <p:spPr>
          <a:xfrm>
            <a:off x="3995790" y="4630900"/>
            <a:ext cx="215900" cy="1935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 xmlns:a16="http://schemas.microsoft.com/office/drawing/2014/main" id="{E7425E36-0DF4-4587-84A9-234331928FCC}"/>
              </a:ext>
            </a:extLst>
          </p:cNvPr>
          <p:cNvSpPr/>
          <p:nvPr/>
        </p:nvSpPr>
        <p:spPr>
          <a:xfrm>
            <a:off x="4198889" y="4630899"/>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 xmlns:a16="http://schemas.microsoft.com/office/drawing/2014/main" id="{289AF7F8-C458-4657-A935-FB3B3ABC7AE1}"/>
              </a:ext>
            </a:extLst>
          </p:cNvPr>
          <p:cNvSpPr/>
          <p:nvPr/>
        </p:nvSpPr>
        <p:spPr>
          <a:xfrm>
            <a:off x="4414789" y="4630899"/>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 xmlns:a16="http://schemas.microsoft.com/office/drawing/2014/main" id="{0618B604-33B6-44CC-9B19-0B2A5619D6F8}"/>
              </a:ext>
            </a:extLst>
          </p:cNvPr>
          <p:cNvSpPr/>
          <p:nvPr/>
        </p:nvSpPr>
        <p:spPr>
          <a:xfrm>
            <a:off x="4630689" y="4630899"/>
            <a:ext cx="215900" cy="1935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t>
            </a:r>
          </a:p>
        </p:txBody>
      </p:sp>
      <p:graphicFrame>
        <p:nvGraphicFramePr>
          <p:cNvPr id="40" name="Object 39">
            <a:extLst>
              <a:ext uri="{FF2B5EF4-FFF2-40B4-BE49-F238E27FC236}">
                <a16:creationId xmlns="" xmlns:a16="http://schemas.microsoft.com/office/drawing/2014/main" id="{F33CFA9E-1DBB-4C57-BFC2-A3A4D2C22F75}"/>
              </a:ext>
            </a:extLst>
          </p:cNvPr>
          <p:cNvGraphicFramePr>
            <a:graphicFrameLocks noChangeAspect="1"/>
          </p:cNvGraphicFramePr>
          <p:nvPr>
            <p:extLst>
              <p:ext uri="{D42A27DB-BD31-4B8C-83A1-F6EECF244321}">
                <p14:modId xmlns:p14="http://schemas.microsoft.com/office/powerpoint/2010/main" val="1288537541"/>
              </p:ext>
            </p:extLst>
          </p:nvPr>
        </p:nvGraphicFramePr>
        <p:xfrm>
          <a:off x="4030791" y="4595854"/>
          <a:ext cx="165100" cy="228600"/>
        </p:xfrm>
        <a:graphic>
          <a:graphicData uri="http://schemas.openxmlformats.org/presentationml/2006/ole">
            <mc:AlternateContent xmlns:mc="http://schemas.openxmlformats.org/markup-compatibility/2006">
              <mc:Choice xmlns:v="urn:schemas-microsoft-com:vml" Requires="v">
                <p:oleObj spid="_x0000_s541392" name="Equation" r:id="rId16" imgW="164880" imgH="228600" progId="Equation.DSMT4">
                  <p:embed/>
                </p:oleObj>
              </mc:Choice>
              <mc:Fallback>
                <p:oleObj name="Equation" r:id="rId16" imgW="164880" imgH="228600" progId="Equation.DSMT4">
                  <p:embed/>
                  <p:pic>
                    <p:nvPicPr>
                      <p:cNvPr id="40" name="Object 39">
                        <a:extLst>
                          <a:ext uri="{FF2B5EF4-FFF2-40B4-BE49-F238E27FC236}">
                            <a16:creationId xmlns="" xmlns:a16="http://schemas.microsoft.com/office/drawing/2014/main" id="{F33CFA9E-1DBB-4C57-BFC2-A3A4D2C22F75}"/>
                          </a:ext>
                        </a:extLst>
                      </p:cNvPr>
                      <p:cNvPicPr/>
                      <p:nvPr/>
                    </p:nvPicPr>
                    <p:blipFill>
                      <a:blip r:embed="rId17"/>
                      <a:stretch>
                        <a:fillRect/>
                      </a:stretch>
                    </p:blipFill>
                    <p:spPr>
                      <a:xfrm>
                        <a:off x="4030791" y="4595854"/>
                        <a:ext cx="165100" cy="228600"/>
                      </a:xfrm>
                      <a:prstGeom prst="rect">
                        <a:avLst/>
                      </a:prstGeom>
                    </p:spPr>
                  </p:pic>
                </p:oleObj>
              </mc:Fallback>
            </mc:AlternateContent>
          </a:graphicData>
        </a:graphic>
      </p:graphicFrame>
      <p:graphicFrame>
        <p:nvGraphicFramePr>
          <p:cNvPr id="41" name="Object 40">
            <a:extLst>
              <a:ext uri="{FF2B5EF4-FFF2-40B4-BE49-F238E27FC236}">
                <a16:creationId xmlns="" xmlns:a16="http://schemas.microsoft.com/office/drawing/2014/main" id="{50398D63-E31F-44BB-B3F6-00CF399B339A}"/>
              </a:ext>
            </a:extLst>
          </p:cNvPr>
          <p:cNvGraphicFramePr>
            <a:graphicFrameLocks noChangeAspect="1"/>
          </p:cNvGraphicFramePr>
          <p:nvPr>
            <p:extLst>
              <p:ext uri="{D42A27DB-BD31-4B8C-83A1-F6EECF244321}">
                <p14:modId xmlns:p14="http://schemas.microsoft.com/office/powerpoint/2010/main" val="3019731576"/>
              </p:ext>
            </p:extLst>
          </p:nvPr>
        </p:nvGraphicFramePr>
        <p:xfrm>
          <a:off x="4209452" y="4635898"/>
          <a:ext cx="190350" cy="171450"/>
        </p:xfrm>
        <a:graphic>
          <a:graphicData uri="http://schemas.openxmlformats.org/presentationml/2006/ole">
            <mc:AlternateContent xmlns:mc="http://schemas.openxmlformats.org/markup-compatibility/2006">
              <mc:Choice xmlns:v="urn:schemas-microsoft-com:vml" Requires="v">
                <p:oleObj spid="_x0000_s541393" name="Equation" r:id="rId18" imgW="253800" imgH="228600" progId="Equation.DSMT4">
                  <p:embed/>
                </p:oleObj>
              </mc:Choice>
              <mc:Fallback>
                <p:oleObj name="Equation" r:id="rId18" imgW="253800" imgH="228600" progId="Equation.DSMT4">
                  <p:embed/>
                  <p:pic>
                    <p:nvPicPr>
                      <p:cNvPr id="41" name="Object 40">
                        <a:extLst>
                          <a:ext uri="{FF2B5EF4-FFF2-40B4-BE49-F238E27FC236}">
                            <a16:creationId xmlns="" xmlns:a16="http://schemas.microsoft.com/office/drawing/2014/main" id="{50398D63-E31F-44BB-B3F6-00CF399B339A}"/>
                          </a:ext>
                        </a:extLst>
                      </p:cNvPr>
                      <p:cNvPicPr/>
                      <p:nvPr/>
                    </p:nvPicPr>
                    <p:blipFill>
                      <a:blip r:embed="rId19"/>
                      <a:stretch>
                        <a:fillRect/>
                      </a:stretch>
                    </p:blipFill>
                    <p:spPr>
                      <a:xfrm>
                        <a:off x="4209452" y="4635898"/>
                        <a:ext cx="190350" cy="171450"/>
                      </a:xfrm>
                      <a:prstGeom prst="rect">
                        <a:avLst/>
                      </a:prstGeom>
                    </p:spPr>
                  </p:pic>
                </p:oleObj>
              </mc:Fallback>
            </mc:AlternateContent>
          </a:graphicData>
        </a:graphic>
      </p:graphicFrame>
      <p:graphicFrame>
        <p:nvGraphicFramePr>
          <p:cNvPr id="42" name="Object 41">
            <a:extLst>
              <a:ext uri="{FF2B5EF4-FFF2-40B4-BE49-F238E27FC236}">
                <a16:creationId xmlns="" xmlns:a16="http://schemas.microsoft.com/office/drawing/2014/main" id="{A2DFB9C0-D058-4CF3-9D2A-5093AA330AA7}"/>
              </a:ext>
            </a:extLst>
          </p:cNvPr>
          <p:cNvGraphicFramePr>
            <a:graphicFrameLocks noChangeAspect="1"/>
          </p:cNvGraphicFramePr>
          <p:nvPr>
            <p:extLst>
              <p:ext uri="{D42A27DB-BD31-4B8C-83A1-F6EECF244321}">
                <p14:modId xmlns:p14="http://schemas.microsoft.com/office/powerpoint/2010/main" val="2283405494"/>
              </p:ext>
            </p:extLst>
          </p:nvPr>
        </p:nvGraphicFramePr>
        <p:xfrm>
          <a:off x="4431055" y="4635953"/>
          <a:ext cx="200025" cy="171450"/>
        </p:xfrm>
        <a:graphic>
          <a:graphicData uri="http://schemas.openxmlformats.org/presentationml/2006/ole">
            <mc:AlternateContent xmlns:mc="http://schemas.openxmlformats.org/markup-compatibility/2006">
              <mc:Choice xmlns:v="urn:schemas-microsoft-com:vml" Requires="v">
                <p:oleObj spid="_x0000_s541394" name="Equation" r:id="rId20" imgW="266400" imgH="228600" progId="Equation.DSMT4">
                  <p:embed/>
                </p:oleObj>
              </mc:Choice>
              <mc:Fallback>
                <p:oleObj name="Equation" r:id="rId20" imgW="266400" imgH="228600" progId="Equation.DSMT4">
                  <p:embed/>
                  <p:pic>
                    <p:nvPicPr>
                      <p:cNvPr id="42" name="Object 41">
                        <a:extLst>
                          <a:ext uri="{FF2B5EF4-FFF2-40B4-BE49-F238E27FC236}">
                            <a16:creationId xmlns="" xmlns:a16="http://schemas.microsoft.com/office/drawing/2014/main" id="{A2DFB9C0-D058-4CF3-9D2A-5093AA330AA7}"/>
                          </a:ext>
                        </a:extLst>
                      </p:cNvPr>
                      <p:cNvPicPr/>
                      <p:nvPr/>
                    </p:nvPicPr>
                    <p:blipFill>
                      <a:blip r:embed="rId21"/>
                      <a:stretch>
                        <a:fillRect/>
                      </a:stretch>
                    </p:blipFill>
                    <p:spPr>
                      <a:xfrm>
                        <a:off x="4431055" y="4635953"/>
                        <a:ext cx="200025" cy="171450"/>
                      </a:xfrm>
                      <a:prstGeom prst="rect">
                        <a:avLst/>
                      </a:prstGeom>
                    </p:spPr>
                  </p:pic>
                </p:oleObj>
              </mc:Fallback>
            </mc:AlternateContent>
          </a:graphicData>
        </a:graphic>
      </p:graphicFrame>
      <p:sp>
        <p:nvSpPr>
          <p:cNvPr id="43" name="Rectangle 42">
            <a:extLst>
              <a:ext uri="{FF2B5EF4-FFF2-40B4-BE49-F238E27FC236}">
                <a16:creationId xmlns="" xmlns:a16="http://schemas.microsoft.com/office/drawing/2014/main" id="{02B42252-2A4A-4A50-B43C-39037F11A521}"/>
              </a:ext>
            </a:extLst>
          </p:cNvPr>
          <p:cNvSpPr/>
          <p:nvPr/>
        </p:nvSpPr>
        <p:spPr>
          <a:xfrm>
            <a:off x="4842496" y="4635730"/>
            <a:ext cx="215900" cy="188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4" name="Object 43">
            <a:extLst>
              <a:ext uri="{FF2B5EF4-FFF2-40B4-BE49-F238E27FC236}">
                <a16:creationId xmlns="" xmlns:a16="http://schemas.microsoft.com/office/drawing/2014/main" id="{F4F08F8E-BB06-490C-9D1D-D2607334AF31}"/>
              </a:ext>
            </a:extLst>
          </p:cNvPr>
          <p:cNvGraphicFramePr>
            <a:graphicFrameLocks noChangeAspect="1"/>
          </p:cNvGraphicFramePr>
          <p:nvPr>
            <p:extLst>
              <p:ext uri="{D42A27DB-BD31-4B8C-83A1-F6EECF244321}">
                <p14:modId xmlns:p14="http://schemas.microsoft.com/office/powerpoint/2010/main" val="2719352761"/>
              </p:ext>
            </p:extLst>
          </p:nvPr>
        </p:nvGraphicFramePr>
        <p:xfrm>
          <a:off x="4875231" y="4588517"/>
          <a:ext cx="165100" cy="241300"/>
        </p:xfrm>
        <a:graphic>
          <a:graphicData uri="http://schemas.openxmlformats.org/presentationml/2006/ole">
            <mc:AlternateContent xmlns:mc="http://schemas.openxmlformats.org/markup-compatibility/2006">
              <mc:Choice xmlns:v="urn:schemas-microsoft-com:vml" Requires="v">
                <p:oleObj spid="_x0000_s541395" name="Equation" r:id="rId22" imgW="164880" imgH="241200" progId="Equation.DSMT4">
                  <p:embed/>
                </p:oleObj>
              </mc:Choice>
              <mc:Fallback>
                <p:oleObj name="Equation" r:id="rId22" imgW="164880" imgH="241200" progId="Equation.DSMT4">
                  <p:embed/>
                  <p:pic>
                    <p:nvPicPr>
                      <p:cNvPr id="44" name="Object 43">
                        <a:extLst>
                          <a:ext uri="{FF2B5EF4-FFF2-40B4-BE49-F238E27FC236}">
                            <a16:creationId xmlns="" xmlns:a16="http://schemas.microsoft.com/office/drawing/2014/main" id="{F4F08F8E-BB06-490C-9D1D-D2607334AF31}"/>
                          </a:ext>
                        </a:extLst>
                      </p:cNvPr>
                      <p:cNvPicPr/>
                      <p:nvPr/>
                    </p:nvPicPr>
                    <p:blipFill>
                      <a:blip r:embed="rId23"/>
                      <a:stretch>
                        <a:fillRect/>
                      </a:stretch>
                    </p:blipFill>
                    <p:spPr>
                      <a:xfrm>
                        <a:off x="4875231" y="4588517"/>
                        <a:ext cx="165100" cy="241300"/>
                      </a:xfrm>
                      <a:prstGeom prst="rect">
                        <a:avLst/>
                      </a:prstGeom>
                    </p:spPr>
                  </p:pic>
                </p:oleObj>
              </mc:Fallback>
            </mc:AlternateContent>
          </a:graphicData>
        </a:graphic>
      </p:graphicFrame>
      <p:graphicFrame>
        <p:nvGraphicFramePr>
          <p:cNvPr id="58" name="Object 57">
            <a:extLst>
              <a:ext uri="{FF2B5EF4-FFF2-40B4-BE49-F238E27FC236}">
                <a16:creationId xmlns="" xmlns:a16="http://schemas.microsoft.com/office/drawing/2014/main" id="{2EAF6F03-BB5D-46AA-AC34-D83ECE5CC698}"/>
              </a:ext>
            </a:extLst>
          </p:cNvPr>
          <p:cNvGraphicFramePr>
            <a:graphicFrameLocks noChangeAspect="1"/>
          </p:cNvGraphicFramePr>
          <p:nvPr>
            <p:extLst>
              <p:ext uri="{D42A27DB-BD31-4B8C-83A1-F6EECF244321}">
                <p14:modId xmlns:p14="http://schemas.microsoft.com/office/powerpoint/2010/main" val="2082393237"/>
              </p:ext>
            </p:extLst>
          </p:nvPr>
        </p:nvGraphicFramePr>
        <p:xfrm>
          <a:off x="4640089" y="3971646"/>
          <a:ext cx="850900" cy="254000"/>
        </p:xfrm>
        <a:graphic>
          <a:graphicData uri="http://schemas.openxmlformats.org/presentationml/2006/ole">
            <mc:AlternateContent xmlns:mc="http://schemas.openxmlformats.org/markup-compatibility/2006">
              <mc:Choice xmlns:v="urn:schemas-microsoft-com:vml" Requires="v">
                <p:oleObj spid="_x0000_s541396" name="Equation" r:id="rId24" imgW="850680" imgH="253800" progId="Equation.DSMT4">
                  <p:embed/>
                </p:oleObj>
              </mc:Choice>
              <mc:Fallback>
                <p:oleObj name="Equation" r:id="rId24" imgW="850680" imgH="253800" progId="Equation.DSMT4">
                  <p:embed/>
                  <p:pic>
                    <p:nvPicPr>
                      <p:cNvPr id="58" name="Object 57">
                        <a:extLst>
                          <a:ext uri="{FF2B5EF4-FFF2-40B4-BE49-F238E27FC236}">
                            <a16:creationId xmlns="" xmlns:a16="http://schemas.microsoft.com/office/drawing/2014/main" id="{2EAF6F03-BB5D-46AA-AC34-D83ECE5CC698}"/>
                          </a:ext>
                        </a:extLst>
                      </p:cNvPr>
                      <p:cNvPicPr/>
                      <p:nvPr/>
                    </p:nvPicPr>
                    <p:blipFill>
                      <a:blip r:embed="rId25"/>
                      <a:stretch>
                        <a:fillRect/>
                      </a:stretch>
                    </p:blipFill>
                    <p:spPr>
                      <a:xfrm>
                        <a:off x="4640089" y="3971646"/>
                        <a:ext cx="850900" cy="254000"/>
                      </a:xfrm>
                      <a:prstGeom prst="rect">
                        <a:avLst/>
                      </a:prstGeom>
                    </p:spPr>
                  </p:pic>
                </p:oleObj>
              </mc:Fallback>
            </mc:AlternateContent>
          </a:graphicData>
        </a:graphic>
      </p:graphicFrame>
      <p:graphicFrame>
        <p:nvGraphicFramePr>
          <p:cNvPr id="65" name="Object 64">
            <a:extLst>
              <a:ext uri="{FF2B5EF4-FFF2-40B4-BE49-F238E27FC236}">
                <a16:creationId xmlns="" xmlns:a16="http://schemas.microsoft.com/office/drawing/2014/main" id="{4B4363AA-BC95-4FA7-850D-00F8C533595F}"/>
              </a:ext>
            </a:extLst>
          </p:cNvPr>
          <p:cNvGraphicFramePr>
            <a:graphicFrameLocks noChangeAspect="1"/>
          </p:cNvGraphicFramePr>
          <p:nvPr>
            <p:extLst>
              <p:ext uri="{D42A27DB-BD31-4B8C-83A1-F6EECF244321}">
                <p14:modId xmlns:p14="http://schemas.microsoft.com/office/powerpoint/2010/main" val="1132976056"/>
              </p:ext>
            </p:extLst>
          </p:nvPr>
        </p:nvGraphicFramePr>
        <p:xfrm>
          <a:off x="5693120" y="5044335"/>
          <a:ext cx="2514600" cy="444500"/>
        </p:xfrm>
        <a:graphic>
          <a:graphicData uri="http://schemas.openxmlformats.org/presentationml/2006/ole">
            <mc:AlternateContent xmlns:mc="http://schemas.openxmlformats.org/markup-compatibility/2006">
              <mc:Choice xmlns:v="urn:schemas-microsoft-com:vml" Requires="v">
                <p:oleObj spid="_x0000_s541397" name="Equation" r:id="rId26" imgW="2514600" imgH="444240" progId="Equation.DSMT4">
                  <p:embed/>
                </p:oleObj>
              </mc:Choice>
              <mc:Fallback>
                <p:oleObj name="Equation" r:id="rId26" imgW="2514600" imgH="444240" progId="Equation.DSMT4">
                  <p:embed/>
                  <p:pic>
                    <p:nvPicPr>
                      <p:cNvPr id="14" name="Object 13">
                        <a:extLst>
                          <a:ext uri="{FF2B5EF4-FFF2-40B4-BE49-F238E27FC236}">
                            <a16:creationId xmlns="" xmlns:a16="http://schemas.microsoft.com/office/drawing/2014/main" id="{04610D9F-ABEB-4D59-92A7-709FB0752151}"/>
                          </a:ext>
                        </a:extLst>
                      </p:cNvPr>
                      <p:cNvPicPr/>
                      <p:nvPr/>
                    </p:nvPicPr>
                    <p:blipFill>
                      <a:blip r:embed="rId27"/>
                      <a:stretch>
                        <a:fillRect/>
                      </a:stretch>
                    </p:blipFill>
                    <p:spPr>
                      <a:xfrm>
                        <a:off x="5693120" y="5044335"/>
                        <a:ext cx="2514600" cy="444500"/>
                      </a:xfrm>
                      <a:prstGeom prst="rect">
                        <a:avLst/>
                      </a:prstGeom>
                    </p:spPr>
                  </p:pic>
                </p:oleObj>
              </mc:Fallback>
            </mc:AlternateContent>
          </a:graphicData>
        </a:graphic>
      </p:graphicFrame>
      <p:grpSp>
        <p:nvGrpSpPr>
          <p:cNvPr id="66" name="Group 65">
            <a:extLst>
              <a:ext uri="{FF2B5EF4-FFF2-40B4-BE49-F238E27FC236}">
                <a16:creationId xmlns="" xmlns:a16="http://schemas.microsoft.com/office/drawing/2014/main" id="{BFB68729-4D53-4761-8201-BBFC89DBBAEA}"/>
              </a:ext>
            </a:extLst>
          </p:cNvPr>
          <p:cNvGrpSpPr/>
          <p:nvPr/>
        </p:nvGrpSpPr>
        <p:grpSpPr>
          <a:xfrm flipV="1">
            <a:off x="4968315" y="4676197"/>
            <a:ext cx="827678" cy="344643"/>
            <a:chOff x="15242474" y="2662106"/>
            <a:chExt cx="427512" cy="321324"/>
          </a:xfrm>
        </p:grpSpPr>
        <p:sp>
          <p:nvSpPr>
            <p:cNvPr id="67" name="Arc 66">
              <a:extLst>
                <a:ext uri="{FF2B5EF4-FFF2-40B4-BE49-F238E27FC236}">
                  <a16:creationId xmlns="" xmlns:a16="http://schemas.microsoft.com/office/drawing/2014/main" id="{0F779323-D211-4423-A2BA-9DAB68A72D53}"/>
                </a:ext>
              </a:extLst>
            </p:cNvPr>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8" name="Arc 67">
              <a:extLst>
                <a:ext uri="{FF2B5EF4-FFF2-40B4-BE49-F238E27FC236}">
                  <a16:creationId xmlns="" xmlns:a16="http://schemas.microsoft.com/office/drawing/2014/main" id="{95373C3C-79B1-48F0-ADF1-99DF890E58CB}"/>
                </a:ext>
              </a:extLst>
            </p:cNvPr>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77" name="Group 76">
            <a:extLst>
              <a:ext uri="{FF2B5EF4-FFF2-40B4-BE49-F238E27FC236}">
                <a16:creationId xmlns="" xmlns:a16="http://schemas.microsoft.com/office/drawing/2014/main" id="{E6F67A00-980E-4CC6-9151-C7280AE1B58B}"/>
              </a:ext>
            </a:extLst>
          </p:cNvPr>
          <p:cNvGrpSpPr/>
          <p:nvPr/>
        </p:nvGrpSpPr>
        <p:grpSpPr>
          <a:xfrm flipV="1">
            <a:off x="4279105" y="4508226"/>
            <a:ext cx="1522452" cy="713068"/>
            <a:chOff x="15242474" y="2662106"/>
            <a:chExt cx="427512" cy="321324"/>
          </a:xfrm>
        </p:grpSpPr>
        <p:sp>
          <p:nvSpPr>
            <p:cNvPr id="78" name="Arc 77">
              <a:extLst>
                <a:ext uri="{FF2B5EF4-FFF2-40B4-BE49-F238E27FC236}">
                  <a16:creationId xmlns="" xmlns:a16="http://schemas.microsoft.com/office/drawing/2014/main" id="{757A6D57-9730-413D-B7F7-270A2629935A}"/>
                </a:ext>
              </a:extLst>
            </p:cNvPr>
            <p:cNvSpPr/>
            <p:nvPr/>
          </p:nvSpPr>
          <p:spPr>
            <a:xfrm>
              <a:off x="15242474" y="2662106"/>
              <a:ext cx="427511" cy="3213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Arc 80">
              <a:extLst>
                <a:ext uri="{FF2B5EF4-FFF2-40B4-BE49-F238E27FC236}">
                  <a16:creationId xmlns="" xmlns:a16="http://schemas.microsoft.com/office/drawing/2014/main" id="{3AD7C181-69E1-43FF-82AE-D920048FA103}"/>
                </a:ext>
              </a:extLst>
            </p:cNvPr>
            <p:cNvSpPr/>
            <p:nvPr/>
          </p:nvSpPr>
          <p:spPr>
            <a:xfrm flipH="1">
              <a:off x="15242475" y="2662106"/>
              <a:ext cx="427511" cy="321324"/>
            </a:xfrm>
            <a:prstGeom prst="arc">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86" name="Group 85">
            <a:extLst>
              <a:ext uri="{FF2B5EF4-FFF2-40B4-BE49-F238E27FC236}">
                <a16:creationId xmlns="" xmlns:a16="http://schemas.microsoft.com/office/drawing/2014/main" id="{0BEC6749-F3E8-46E6-A9BF-51CA7E9B14B5}"/>
              </a:ext>
            </a:extLst>
          </p:cNvPr>
          <p:cNvGrpSpPr/>
          <p:nvPr/>
        </p:nvGrpSpPr>
        <p:grpSpPr>
          <a:xfrm>
            <a:off x="4968313" y="4431820"/>
            <a:ext cx="827678" cy="344643"/>
            <a:chOff x="15242474" y="2662106"/>
            <a:chExt cx="427512" cy="321324"/>
          </a:xfrm>
        </p:grpSpPr>
        <p:sp>
          <p:nvSpPr>
            <p:cNvPr id="87" name="Arc 86">
              <a:extLst>
                <a:ext uri="{FF2B5EF4-FFF2-40B4-BE49-F238E27FC236}">
                  <a16:creationId xmlns="" xmlns:a16="http://schemas.microsoft.com/office/drawing/2014/main" id="{5FF38B3C-B0CF-4FC9-B977-2E6A703F753A}"/>
                </a:ext>
              </a:extLst>
            </p:cNvPr>
            <p:cNvSpPr/>
            <p:nvPr/>
          </p:nvSpPr>
          <p:spPr>
            <a:xfrm>
              <a:off x="15242474" y="2662106"/>
              <a:ext cx="427511" cy="321324"/>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8" name="Arc 87">
              <a:extLst>
                <a:ext uri="{FF2B5EF4-FFF2-40B4-BE49-F238E27FC236}">
                  <a16:creationId xmlns="" xmlns:a16="http://schemas.microsoft.com/office/drawing/2014/main" id="{AEAFFE62-1298-410D-96A9-609381D028A2}"/>
                </a:ext>
              </a:extLst>
            </p:cNvPr>
            <p:cNvSpPr/>
            <p:nvPr/>
          </p:nvSpPr>
          <p:spPr>
            <a:xfrm flipH="1">
              <a:off x="15242475" y="2662106"/>
              <a:ext cx="427511" cy="321324"/>
            </a:xfrm>
            <a:prstGeom prst="arc">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89" name="Group 88">
            <a:extLst>
              <a:ext uri="{FF2B5EF4-FFF2-40B4-BE49-F238E27FC236}">
                <a16:creationId xmlns="" xmlns:a16="http://schemas.microsoft.com/office/drawing/2014/main" id="{6204B129-B190-4F57-8208-A7DDE0D6382B}"/>
              </a:ext>
            </a:extLst>
          </p:cNvPr>
          <p:cNvGrpSpPr/>
          <p:nvPr/>
        </p:nvGrpSpPr>
        <p:grpSpPr>
          <a:xfrm>
            <a:off x="4279103" y="4263849"/>
            <a:ext cx="1522452" cy="713068"/>
            <a:chOff x="15242474" y="2662106"/>
            <a:chExt cx="427512" cy="321324"/>
          </a:xfrm>
        </p:grpSpPr>
        <p:sp>
          <p:nvSpPr>
            <p:cNvPr id="90" name="Arc 89">
              <a:extLst>
                <a:ext uri="{FF2B5EF4-FFF2-40B4-BE49-F238E27FC236}">
                  <a16:creationId xmlns="" xmlns:a16="http://schemas.microsoft.com/office/drawing/2014/main" id="{7405B3CC-594B-4675-9DF4-6AE6FB0BDA97}"/>
                </a:ext>
              </a:extLst>
            </p:cNvPr>
            <p:cNvSpPr/>
            <p:nvPr/>
          </p:nvSpPr>
          <p:spPr>
            <a:xfrm>
              <a:off x="15242474" y="2662106"/>
              <a:ext cx="427511" cy="321324"/>
            </a:xfrm>
            <a:prstGeom prst="arc">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1" name="Arc 90">
              <a:extLst>
                <a:ext uri="{FF2B5EF4-FFF2-40B4-BE49-F238E27FC236}">
                  <a16:creationId xmlns="" xmlns:a16="http://schemas.microsoft.com/office/drawing/2014/main" id="{A58C45B7-5BDA-4A67-B57F-673D7485C6F7}"/>
                </a:ext>
              </a:extLst>
            </p:cNvPr>
            <p:cNvSpPr/>
            <p:nvPr/>
          </p:nvSpPr>
          <p:spPr>
            <a:xfrm flipH="1">
              <a:off x="15242475" y="2662106"/>
              <a:ext cx="427511" cy="321324"/>
            </a:xfrm>
            <a:prstGeom prst="arc">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6" name="Arrow: Down 45">
            <a:extLst>
              <a:ext uri="{FF2B5EF4-FFF2-40B4-BE49-F238E27FC236}">
                <a16:creationId xmlns="" xmlns:a16="http://schemas.microsoft.com/office/drawing/2014/main" id="{B5F7A093-BD32-470D-9541-88D99DCFF3A4}"/>
              </a:ext>
            </a:extLst>
          </p:cNvPr>
          <p:cNvSpPr/>
          <p:nvPr/>
        </p:nvSpPr>
        <p:spPr>
          <a:xfrm>
            <a:off x="5733316" y="4176164"/>
            <a:ext cx="120595" cy="3185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 xmlns:a16="http://schemas.microsoft.com/office/drawing/2014/main" id="{F31CC5F1-9BFF-4724-961A-96C237CB39CA}"/>
              </a:ext>
            </a:extLst>
          </p:cNvPr>
          <p:cNvSpPr txBox="1"/>
          <p:nvPr/>
        </p:nvSpPr>
        <p:spPr>
          <a:xfrm>
            <a:off x="5024465" y="3929556"/>
            <a:ext cx="1510796" cy="276999"/>
          </a:xfrm>
          <a:prstGeom prst="rect">
            <a:avLst/>
          </a:prstGeom>
          <a:noFill/>
        </p:spPr>
        <p:txBody>
          <a:bodyPr wrap="square" rtlCol="0">
            <a:spAutoFit/>
          </a:bodyPr>
          <a:lstStyle/>
          <a:p>
            <a:pPr algn="ctr"/>
            <a:r>
              <a:rPr lang="en-US" sz="1200" b="1" dirty="0">
                <a:solidFill>
                  <a:schemeClr val="accent1"/>
                </a:solidFill>
              </a:rPr>
              <a:t>current </a:t>
            </a:r>
            <a:r>
              <a:rPr lang="en-US" sz="1200" b="1" dirty="0" err="1">
                <a:solidFill>
                  <a:schemeClr val="accent1"/>
                </a:solidFill>
              </a:rPr>
              <a:t>i</a:t>
            </a:r>
            <a:endParaRPr lang="en-US" sz="1200" b="1" dirty="0">
              <a:solidFill>
                <a:schemeClr val="accent1"/>
              </a:solidFill>
            </a:endParaRPr>
          </a:p>
        </p:txBody>
      </p:sp>
    </p:spTree>
    <p:extLst>
      <p:ext uri="{BB962C8B-B14F-4D97-AF65-F5344CB8AC3E}">
        <p14:creationId xmlns:p14="http://schemas.microsoft.com/office/powerpoint/2010/main" val="255215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How to achieve speed: cutting edge</a:t>
            </a:r>
            <a:endParaRPr lang="en-GB" dirty="0">
              <a:solidFill>
                <a:schemeClr val="bg1"/>
              </a:solidFill>
            </a:endParaRPr>
          </a:p>
        </p:txBody>
      </p:sp>
      <p:sp>
        <p:nvSpPr>
          <p:cNvPr id="4" name="Content Placeholder 3"/>
          <p:cNvSpPr>
            <a:spLocks noGrp="1"/>
          </p:cNvSpPr>
          <p:nvPr>
            <p:ph idx="1"/>
          </p:nvPr>
        </p:nvSpPr>
        <p:spPr>
          <a:xfrm>
            <a:off x="2346628" y="1825625"/>
            <a:ext cx="9178373" cy="4455036"/>
          </a:xfrm>
        </p:spPr>
        <p:txBody>
          <a:bodyPr>
            <a:normAutofit lnSpcReduction="10000"/>
          </a:bodyPr>
          <a:lstStyle/>
          <a:p>
            <a:pPr marL="342900" indent="-342900">
              <a:buAutoNum type="arabicPeriod" startAt="3"/>
            </a:pPr>
            <a:r>
              <a:rPr lang="en-GB" sz="1600" dirty="0" err="1" smtClean="0"/>
              <a:t>Adjoint</a:t>
            </a:r>
            <a:r>
              <a:rPr lang="en-GB" sz="1600" dirty="0" smtClean="0"/>
              <a:t> Differentiation (AD)</a:t>
            </a:r>
          </a:p>
          <a:p>
            <a:pPr lvl="1"/>
            <a:endParaRPr lang="en-GB" sz="1400" dirty="0" smtClean="0"/>
          </a:p>
          <a:p>
            <a:pPr lvl="1"/>
            <a:r>
              <a:rPr lang="en-GB" sz="1400" dirty="0" smtClean="0"/>
              <a:t>We compute differentials by bumping, repeatedly recalculating value</a:t>
            </a:r>
          </a:p>
          <a:p>
            <a:pPr lvl="1"/>
            <a:r>
              <a:rPr lang="en-GB" sz="1400" dirty="0" smtClean="0"/>
              <a:t>What if we could compute value and </a:t>
            </a:r>
            <a:r>
              <a:rPr lang="en-GB" sz="1400" u="sng" dirty="0" smtClean="0"/>
              <a:t>all</a:t>
            </a:r>
            <a:r>
              <a:rPr lang="en-GB" sz="1400" dirty="0" smtClean="0"/>
              <a:t> differentials, at once, in a time </a:t>
            </a:r>
            <a:r>
              <a:rPr lang="en-GB" sz="1400" i="1" dirty="0" smtClean="0"/>
              <a:t>independent of the number of differentials</a:t>
            </a:r>
            <a:r>
              <a:rPr lang="en-GB" sz="1400" dirty="0" smtClean="0"/>
              <a:t>?</a:t>
            </a:r>
          </a:p>
          <a:p>
            <a:pPr lvl="1"/>
            <a:r>
              <a:rPr lang="en-GB" sz="1400" dirty="0" smtClean="0"/>
              <a:t>We would get full risk for a time similar to </a:t>
            </a:r>
            <a:r>
              <a:rPr lang="en-GB" sz="1400" u="sng" dirty="0" smtClean="0"/>
              <a:t>one</a:t>
            </a:r>
            <a:r>
              <a:rPr lang="en-GB" sz="1400" dirty="0" smtClean="0"/>
              <a:t> computation of the value</a:t>
            </a:r>
          </a:p>
          <a:p>
            <a:pPr lvl="1"/>
            <a:r>
              <a:rPr lang="en-GB" sz="1400" dirty="0" smtClean="0"/>
              <a:t>This is what AD and its automatic instance AAD offer: </a:t>
            </a:r>
            <a:br>
              <a:rPr lang="en-GB" sz="1400" dirty="0" smtClean="0"/>
            </a:br>
            <a:r>
              <a:rPr lang="en-GB" sz="1400" dirty="0" smtClean="0"/>
              <a:t>an </a:t>
            </a:r>
            <a:r>
              <a:rPr lang="en-GB" sz="1400" b="1" i="1" dirty="0" smtClean="0"/>
              <a:t>order of magnitude</a:t>
            </a:r>
            <a:r>
              <a:rPr lang="en-GB" sz="1400" b="1" dirty="0" smtClean="0"/>
              <a:t> </a:t>
            </a:r>
            <a:r>
              <a:rPr lang="en-GB" sz="1400" dirty="0" smtClean="0"/>
              <a:t>improvement in speed, </a:t>
            </a:r>
            <a:br>
              <a:rPr lang="en-GB" sz="1400" dirty="0" smtClean="0"/>
            </a:br>
            <a:r>
              <a:rPr lang="en-GB" sz="1400" dirty="0" smtClean="0"/>
              <a:t>and the most prominent leap in computational finance since finite difference methods (FDM) in the 1990s</a:t>
            </a:r>
          </a:p>
          <a:p>
            <a:pPr lvl="1"/>
            <a:endParaRPr lang="en-GB" sz="1400" dirty="0" smtClean="0"/>
          </a:p>
          <a:p>
            <a:pPr lvl="1"/>
            <a:r>
              <a:rPr lang="en-GB" sz="1400" dirty="0" smtClean="0"/>
              <a:t>Recent addition to finance</a:t>
            </a:r>
          </a:p>
          <a:p>
            <a:pPr lvl="2"/>
            <a:r>
              <a:rPr lang="en-GB" sz="1200" u="sng" dirty="0" smtClean="0"/>
              <a:t>Smoking </a:t>
            </a:r>
            <a:r>
              <a:rPr lang="en-GB" sz="1200" u="sng" dirty="0" err="1" smtClean="0"/>
              <a:t>Adjoints</a:t>
            </a:r>
            <a:r>
              <a:rPr lang="en-GB" sz="1200" dirty="0" smtClean="0"/>
              <a:t> paper by Giles &amp; </a:t>
            </a:r>
            <a:r>
              <a:rPr lang="en-GB" sz="1200" dirty="0" err="1" smtClean="0"/>
              <a:t>Glasserman</a:t>
            </a:r>
            <a:r>
              <a:rPr lang="en-GB" sz="1200" dirty="0" smtClean="0"/>
              <a:t>, 2006</a:t>
            </a:r>
          </a:p>
          <a:p>
            <a:pPr lvl="2"/>
            <a:r>
              <a:rPr lang="en-GB" sz="1200" dirty="0" smtClean="0"/>
              <a:t>Award-winning Bank-wide implementation in Danske Bank, 2015</a:t>
            </a:r>
          </a:p>
          <a:p>
            <a:pPr lvl="1"/>
            <a:endParaRPr lang="en-GB" sz="1400" dirty="0" smtClean="0"/>
          </a:p>
          <a:p>
            <a:pPr lvl="1"/>
            <a:r>
              <a:rPr lang="en-GB" sz="1400" dirty="0" smtClean="0"/>
              <a:t>Similar tech also powers machine learning (where it is called “back-prop”)</a:t>
            </a:r>
          </a:p>
          <a:p>
            <a:pPr lvl="1"/>
            <a:r>
              <a:rPr lang="en-GB" sz="1400" dirty="0" smtClean="0"/>
              <a:t>Not yet well understood or systematically taught in financial programs</a:t>
            </a:r>
          </a:p>
          <a:p>
            <a:pPr lvl="1"/>
            <a:endParaRPr lang="en-GB" sz="1400" dirty="0" smtClean="0"/>
          </a:p>
          <a:p>
            <a:pPr lvl="1"/>
            <a:r>
              <a:rPr lang="en-GB" sz="1400" dirty="0" smtClean="0"/>
              <a:t>AD is the principal focus of this course</a:t>
            </a:r>
          </a:p>
          <a:p>
            <a:pPr lvl="1"/>
            <a:r>
              <a:rPr lang="en-GB" sz="1400" dirty="0"/>
              <a:t>a</a:t>
            </a:r>
            <a:r>
              <a:rPr lang="en-GB" sz="1400" dirty="0" smtClean="0"/>
              <a:t>nd of </a:t>
            </a:r>
            <a:r>
              <a:rPr lang="en-GB" sz="1400" dirty="0" err="1" smtClean="0"/>
              <a:t>Savine’s</a:t>
            </a:r>
            <a:r>
              <a:rPr lang="en-GB" sz="1400" dirty="0" smtClean="0"/>
              <a:t> </a:t>
            </a:r>
            <a:r>
              <a:rPr lang="en-GB" sz="1400" u="sng" dirty="0" smtClean="0"/>
              <a:t>Modern Computational Finance</a:t>
            </a:r>
            <a:endParaRPr lang="en-GB" sz="1400" u="sng" dirty="0"/>
          </a:p>
          <a:p>
            <a:pPr marL="0" indent="0">
              <a:buNone/>
            </a:pPr>
            <a:endParaRPr lang="en-GB" sz="1600" dirty="0" smtClean="0"/>
          </a:p>
          <a:p>
            <a:endParaRPr lang="en-GB" sz="1600" dirty="0" smtClean="0"/>
          </a:p>
          <a:p>
            <a:pPr marL="0" indent="0">
              <a:buNone/>
            </a:pPr>
            <a:endParaRPr lang="en-GB" sz="1400" dirty="0" smtClean="0"/>
          </a:p>
          <a:p>
            <a:endParaRPr lang="en-GB" sz="1400" u="sng" dirty="0" smtClean="0"/>
          </a:p>
          <a:p>
            <a:pPr marL="0" indent="0">
              <a:buNone/>
            </a:pPr>
            <a:endParaRPr lang="en-GB" sz="1400" dirty="0" smtClean="0"/>
          </a:p>
          <a:p>
            <a:endParaRPr lang="en-GB" sz="1400" dirty="0"/>
          </a:p>
          <a:p>
            <a:endParaRPr lang="en-GB" sz="1400" i="1" dirty="0"/>
          </a:p>
        </p:txBody>
      </p:sp>
      <p:sp>
        <p:nvSpPr>
          <p:cNvPr id="3" name="Slide Number Placeholder 2"/>
          <p:cNvSpPr>
            <a:spLocks noGrp="1"/>
          </p:cNvSpPr>
          <p:nvPr>
            <p:ph type="sldNum" sz="quarter" idx="12"/>
          </p:nvPr>
        </p:nvSpPr>
        <p:spPr/>
        <p:txBody>
          <a:bodyPr/>
          <a:lstStyle/>
          <a:p>
            <a:fld id="{20222C57-82CF-4D8A-8DC1-229C0B8895A7}" type="slidenum">
              <a:rPr lang="en-GB" smtClean="0"/>
              <a:t>13</a:t>
            </a:fld>
            <a:endParaRPr lang="en-GB"/>
          </a:p>
        </p:txBody>
      </p:sp>
      <p:sp>
        <p:nvSpPr>
          <p:cNvPr id="5" name="Left Arrow 4"/>
          <p:cNvSpPr/>
          <p:nvPr/>
        </p:nvSpPr>
        <p:spPr>
          <a:xfrm rot="16200000">
            <a:off x="1236525" y="1871217"/>
            <a:ext cx="770738" cy="367095"/>
          </a:xfrm>
          <a:prstGeom prst="leftArrow">
            <a:avLst/>
          </a:prstGeom>
          <a:gradFill flip="none" rotWithShape="1">
            <a:gsLst>
              <a:gs pos="0">
                <a:srgbClr val="FF0000"/>
              </a:gs>
              <a:gs pos="99115">
                <a:srgbClr val="FFFF00"/>
              </a:gs>
              <a:gs pos="100000">
                <a:schemeClr val="accent1">
                  <a:lumMod val="45000"/>
                  <a:lumOff val="5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1134657" y="2489574"/>
            <a:ext cx="974474" cy="369332"/>
          </a:xfrm>
          <a:prstGeom prst="rect">
            <a:avLst/>
          </a:prstGeom>
          <a:noFill/>
        </p:spPr>
        <p:txBody>
          <a:bodyPr wrap="square" rtlCol="0">
            <a:spAutoFit/>
          </a:bodyPr>
          <a:lstStyle/>
          <a:p>
            <a:pPr algn="ctr"/>
            <a:r>
              <a:rPr lang="en-GB" dirty="0" smtClean="0"/>
              <a:t>fastest</a:t>
            </a:r>
            <a:endParaRPr lang="en-GB" dirty="0"/>
          </a:p>
        </p:txBody>
      </p:sp>
    </p:spTree>
    <p:extLst>
      <p:ext uri="{BB962C8B-B14F-4D97-AF65-F5344CB8AC3E}">
        <p14:creationId xmlns:p14="http://schemas.microsoft.com/office/powerpoint/2010/main" val="2399215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Adjoint accumulation algorithm</a:t>
            </a:r>
          </a:p>
        </p:txBody>
      </p:sp>
      <p:sp>
        <p:nvSpPr>
          <p:cNvPr id="4" name="Content Placeholder 3"/>
          <p:cNvSpPr>
            <a:spLocks noGrp="1"/>
          </p:cNvSpPr>
          <p:nvPr>
            <p:ph idx="1"/>
          </p:nvPr>
        </p:nvSpPr>
        <p:spPr/>
        <p:txBody>
          <a:bodyPr>
            <a:noAutofit/>
          </a:bodyPr>
          <a:lstStyle/>
          <a:p>
            <a:pPr marL="342900" indent="-342900">
              <a:buFont typeface="+mj-lt"/>
              <a:buAutoNum type="arabicPeriod"/>
            </a:pPr>
            <a:r>
              <a:rPr lang="en-GB" sz="1800" dirty="0"/>
              <a:t>Initialize all adjoints to 0 and the last adjoint to 1 (this is called </a:t>
            </a:r>
            <a:r>
              <a:rPr lang="en-GB" sz="1800" i="1" dirty="0"/>
              <a:t>seeding </a:t>
            </a:r>
            <a:r>
              <a:rPr lang="en-GB" sz="1800" dirty="0"/>
              <a:t>the tape): </a:t>
            </a:r>
          </a:p>
          <a:p>
            <a:pPr marL="342900" indent="-342900">
              <a:buFont typeface="+mj-lt"/>
              <a:buAutoNum type="arabicPeriod"/>
            </a:pPr>
            <a:endParaRPr lang="en-GB" sz="1800" dirty="0"/>
          </a:p>
          <a:p>
            <a:pPr marL="342900" indent="-342900">
              <a:buFont typeface="+mj-lt"/>
              <a:buAutoNum type="arabicPeriod"/>
            </a:pPr>
            <a:r>
              <a:rPr lang="en-GB" sz="1800" dirty="0"/>
              <a:t>Repeat for </a:t>
            </a:r>
            <a:r>
              <a:rPr lang="en-GB" sz="1800" i="1" dirty="0"/>
              <a:t>i </a:t>
            </a:r>
            <a:r>
              <a:rPr lang="en-GB" sz="1800" dirty="0"/>
              <a:t>iterating backwards from </a:t>
            </a:r>
            <a:r>
              <a:rPr lang="en-GB" sz="1800" i="1" dirty="0"/>
              <a:t>N </a:t>
            </a:r>
            <a:r>
              <a:rPr lang="en-GB" sz="1800" dirty="0"/>
              <a:t>to </a:t>
            </a:r>
            <a:r>
              <a:rPr lang="en-GB" sz="1800" i="1" dirty="0"/>
              <a:t>0:</a:t>
            </a:r>
          </a:p>
          <a:p>
            <a:pPr marL="342900" indent="-342900">
              <a:buFont typeface="+mj-lt"/>
              <a:buAutoNum type="arabicPeriod"/>
            </a:pPr>
            <a:endParaRPr lang="en-GB" sz="1800" dirty="0"/>
          </a:p>
          <a:p>
            <a:pPr marL="342900" indent="-342900">
              <a:buFont typeface="+mj-lt"/>
              <a:buAutoNum type="arabicPeriod"/>
            </a:pPr>
            <a:r>
              <a:rPr lang="en-GB" sz="1800" dirty="0"/>
              <a:t>The differentials of the calculation to its inputs                    are, by definition,</a:t>
            </a:r>
          </a:p>
          <a:p>
            <a:endParaRPr lang="en-GB" sz="1800" dirty="0"/>
          </a:p>
          <a:p>
            <a:r>
              <a:rPr lang="en-GB" sz="1800" dirty="0"/>
              <a:t>This algorithm is called (reverse) </a:t>
            </a:r>
            <a:r>
              <a:rPr lang="en-GB" sz="1800" dirty="0" err="1"/>
              <a:t>adjoint</a:t>
            </a:r>
            <a:r>
              <a:rPr lang="en-GB" sz="1800" dirty="0"/>
              <a:t> propagation</a:t>
            </a:r>
          </a:p>
          <a:p>
            <a:endParaRPr lang="en-GB" sz="1800" dirty="0"/>
          </a:p>
          <a:p>
            <a:r>
              <a:rPr lang="en-GB" sz="1800" dirty="0"/>
              <a:t>AAD is the sum of a recording framework and an implementation of adjoint propagation</a:t>
            </a:r>
          </a:p>
          <a:p>
            <a:pPr marL="0" indent="0">
              <a:buNone/>
            </a:pPr>
            <a:endParaRPr lang="en-GB" sz="1800" dirty="0"/>
          </a:p>
          <a:p>
            <a:pPr lvl="1"/>
            <a:endParaRPr lang="en-GB" sz="1400" dirty="0"/>
          </a:p>
          <a:p>
            <a:pPr marL="0" indent="0">
              <a:buNone/>
            </a:pPr>
            <a:endParaRPr lang="en-GB" sz="1800" dirty="0"/>
          </a:p>
          <a:p>
            <a:endParaRPr lang="en-GB" sz="1800" dirty="0"/>
          </a:p>
          <a:p>
            <a:endParaRPr lang="en-GB" sz="1800" dirty="0"/>
          </a:p>
          <a:p>
            <a:pPr marL="0" indent="0">
              <a:buNone/>
            </a:pPr>
            <a:endParaRPr lang="en-GB" sz="1800" dirty="0"/>
          </a:p>
          <a:p>
            <a:endParaRPr lang="en-GB" sz="1800" dirty="0"/>
          </a:p>
        </p:txBody>
      </p:sp>
      <p:graphicFrame>
        <p:nvGraphicFramePr>
          <p:cNvPr id="5" name="Object 4"/>
          <p:cNvGraphicFramePr>
            <a:graphicFrameLocks noChangeAspect="1"/>
          </p:cNvGraphicFramePr>
          <p:nvPr>
            <p:extLst>
              <p:ext uri="{D42A27DB-BD31-4B8C-83A1-F6EECF244321}">
                <p14:modId xmlns:p14="http://schemas.microsoft.com/office/powerpoint/2010/main" val="1522959196"/>
              </p:ext>
            </p:extLst>
          </p:nvPr>
        </p:nvGraphicFramePr>
        <p:xfrm>
          <a:off x="8897812" y="1870075"/>
          <a:ext cx="584200" cy="241300"/>
        </p:xfrm>
        <a:graphic>
          <a:graphicData uri="http://schemas.openxmlformats.org/presentationml/2006/ole">
            <mc:AlternateContent xmlns:mc="http://schemas.openxmlformats.org/markup-compatibility/2006">
              <mc:Choice xmlns:v="urn:schemas-microsoft-com:vml" Requires="v">
                <p:oleObj spid="_x0000_s414628" name="Equation" r:id="rId4" imgW="583920" imgH="241200" progId="Equation.DSMT4">
                  <p:embed/>
                </p:oleObj>
              </mc:Choice>
              <mc:Fallback>
                <p:oleObj name="Equation" r:id="rId4" imgW="583920" imgH="241200" progId="Equation.DSMT4">
                  <p:embed/>
                  <p:pic>
                    <p:nvPicPr>
                      <p:cNvPr id="5" name="Object 4"/>
                      <p:cNvPicPr/>
                      <p:nvPr/>
                    </p:nvPicPr>
                    <p:blipFill>
                      <a:blip r:embed="rId5"/>
                      <a:stretch>
                        <a:fillRect/>
                      </a:stretch>
                    </p:blipFill>
                    <p:spPr>
                      <a:xfrm>
                        <a:off x="8897812" y="1870075"/>
                        <a:ext cx="584200" cy="241300"/>
                      </a:xfrm>
                      <a:prstGeom prst="rect">
                        <a:avLst/>
                      </a:prstGeom>
                    </p:spPr>
                  </p:pic>
                </p:oleObj>
              </mc:Fallback>
            </mc:AlternateContent>
          </a:graphicData>
        </a:graphic>
      </p:graphicFrame>
      <p:graphicFrame>
        <p:nvGraphicFramePr>
          <p:cNvPr id="78" name="Object 77"/>
          <p:cNvGraphicFramePr>
            <a:graphicFrameLocks noChangeAspect="1"/>
          </p:cNvGraphicFramePr>
          <p:nvPr>
            <p:extLst>
              <p:ext uri="{D42A27DB-BD31-4B8C-83A1-F6EECF244321}">
                <p14:modId xmlns:p14="http://schemas.microsoft.com/office/powerpoint/2010/main" val="2924852066"/>
              </p:ext>
            </p:extLst>
          </p:nvPr>
        </p:nvGraphicFramePr>
        <p:xfrm>
          <a:off x="5562537" y="2552408"/>
          <a:ext cx="1828800" cy="444500"/>
        </p:xfrm>
        <a:graphic>
          <a:graphicData uri="http://schemas.openxmlformats.org/presentationml/2006/ole">
            <mc:AlternateContent xmlns:mc="http://schemas.openxmlformats.org/markup-compatibility/2006">
              <mc:Choice xmlns:v="urn:schemas-microsoft-com:vml" Requires="v">
                <p:oleObj spid="_x0000_s414629" name="Equation" r:id="rId6" imgW="1828800" imgH="444240" progId="Equation.DSMT4">
                  <p:embed/>
                </p:oleObj>
              </mc:Choice>
              <mc:Fallback>
                <p:oleObj name="Equation" r:id="rId6" imgW="1828800" imgH="444240" progId="Equation.DSMT4">
                  <p:embed/>
                  <p:pic>
                    <p:nvPicPr>
                      <p:cNvPr id="78" name="Object 77"/>
                      <p:cNvPicPr/>
                      <p:nvPr/>
                    </p:nvPicPr>
                    <p:blipFill>
                      <a:blip r:embed="rId7"/>
                      <a:stretch>
                        <a:fillRect/>
                      </a:stretch>
                    </p:blipFill>
                    <p:spPr>
                      <a:xfrm>
                        <a:off x="5562537" y="2552408"/>
                        <a:ext cx="1828800" cy="4445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89901891"/>
              </p:ext>
            </p:extLst>
          </p:nvPr>
        </p:nvGraphicFramePr>
        <p:xfrm>
          <a:off x="5778437" y="3383643"/>
          <a:ext cx="698500" cy="228600"/>
        </p:xfrm>
        <a:graphic>
          <a:graphicData uri="http://schemas.openxmlformats.org/presentationml/2006/ole">
            <mc:AlternateContent xmlns:mc="http://schemas.openxmlformats.org/markup-compatibility/2006">
              <mc:Choice xmlns:v="urn:schemas-microsoft-com:vml" Requires="v">
                <p:oleObj spid="_x0000_s414630" name="Equation" r:id="rId8" imgW="698400" imgH="228600" progId="Equation.DSMT4">
                  <p:embed/>
                </p:oleObj>
              </mc:Choice>
              <mc:Fallback>
                <p:oleObj name="Equation" r:id="rId8" imgW="698400" imgH="228600" progId="Equation.DSMT4">
                  <p:embed/>
                  <p:pic>
                    <p:nvPicPr>
                      <p:cNvPr id="8" name="Object 7"/>
                      <p:cNvPicPr/>
                      <p:nvPr/>
                    </p:nvPicPr>
                    <p:blipFill>
                      <a:blip r:embed="rId9"/>
                      <a:stretch>
                        <a:fillRect/>
                      </a:stretch>
                    </p:blipFill>
                    <p:spPr>
                      <a:xfrm>
                        <a:off x="5778437" y="3383643"/>
                        <a:ext cx="698500" cy="228600"/>
                      </a:xfrm>
                      <a:prstGeom prst="rect">
                        <a:avLst/>
                      </a:prstGeom>
                    </p:spPr>
                  </p:pic>
                </p:oleObj>
              </mc:Fallback>
            </mc:AlternateContent>
          </a:graphicData>
        </a:graphic>
      </p:graphicFrame>
      <p:graphicFrame>
        <p:nvGraphicFramePr>
          <p:cNvPr id="81" name="Object 80"/>
          <p:cNvGraphicFramePr>
            <a:graphicFrameLocks noChangeAspect="1"/>
          </p:cNvGraphicFramePr>
          <p:nvPr>
            <p:extLst>
              <p:ext uri="{D42A27DB-BD31-4B8C-83A1-F6EECF244321}">
                <p14:modId xmlns:p14="http://schemas.microsoft.com/office/powerpoint/2010/main" val="1590285447"/>
              </p:ext>
            </p:extLst>
          </p:nvPr>
        </p:nvGraphicFramePr>
        <p:xfrm>
          <a:off x="8406174" y="3380582"/>
          <a:ext cx="698500" cy="228600"/>
        </p:xfrm>
        <a:graphic>
          <a:graphicData uri="http://schemas.openxmlformats.org/presentationml/2006/ole">
            <mc:AlternateContent xmlns:mc="http://schemas.openxmlformats.org/markup-compatibility/2006">
              <mc:Choice xmlns:v="urn:schemas-microsoft-com:vml" Requires="v">
                <p:oleObj spid="_x0000_s414631" name="Equation" r:id="rId10" imgW="698400" imgH="228600" progId="Equation.DSMT4">
                  <p:embed/>
                </p:oleObj>
              </mc:Choice>
              <mc:Fallback>
                <p:oleObj name="Equation" r:id="rId10" imgW="698400" imgH="228600" progId="Equation.DSMT4">
                  <p:embed/>
                  <p:pic>
                    <p:nvPicPr>
                      <p:cNvPr id="81" name="Object 80"/>
                      <p:cNvPicPr/>
                      <p:nvPr/>
                    </p:nvPicPr>
                    <p:blipFill>
                      <a:blip r:embed="rId11"/>
                      <a:stretch>
                        <a:fillRect/>
                      </a:stretch>
                    </p:blipFill>
                    <p:spPr>
                      <a:xfrm>
                        <a:off x="8406174" y="3380582"/>
                        <a:ext cx="698500" cy="2286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130</a:t>
            </a:fld>
            <a:endParaRPr lang="en-GB"/>
          </a:p>
        </p:txBody>
      </p:sp>
    </p:spTree>
    <p:extLst>
      <p:ext uri="{BB962C8B-B14F-4D97-AF65-F5344CB8AC3E}">
        <p14:creationId xmlns:p14="http://schemas.microsoft.com/office/powerpoint/2010/main" val="25970871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Adjoint accumulation code</a:t>
            </a:r>
          </a:p>
        </p:txBody>
      </p:sp>
      <p:sp>
        <p:nvSpPr>
          <p:cNvPr id="6" name="Rectangle 5"/>
          <p:cNvSpPr/>
          <p:nvPr/>
        </p:nvSpPr>
        <p:spPr>
          <a:xfrm>
            <a:off x="1182584" y="1658438"/>
            <a:ext cx="8305801" cy="3631763"/>
          </a:xfrm>
          <a:prstGeom prst="rect">
            <a:avLst/>
          </a:prstGeom>
        </p:spPr>
        <p:txBody>
          <a:bodyPr wrap="square">
            <a:spAutoFit/>
          </a:bodyPr>
          <a:lstStyle/>
          <a:p>
            <a:r>
              <a:rPr lang="en-GB" sz="1000" dirty="0">
                <a:solidFill>
                  <a:srgbClr val="000000"/>
                </a:solidFill>
                <a:latin typeface="Consolas" panose="020B0609020204030204" pitchFamily="49" charset="0"/>
              </a:rPr>
              <a:t>vector&lt;</a:t>
            </a:r>
            <a:r>
              <a:rPr lang="en-GB" sz="1000" dirty="0">
                <a:solidFill>
                  <a:srgbClr val="0000FF"/>
                </a:solidFill>
                <a:latin typeface="Consolas" panose="020B0609020204030204" pitchFamily="49" charset="0"/>
              </a:rPr>
              <a:t>double</a:t>
            </a:r>
            <a:r>
              <a:rPr lang="en-GB" sz="1000" dirty="0">
                <a:solidFill>
                  <a:srgbClr val="000000"/>
                </a:solidFill>
                <a:latin typeface="Consolas" panose="020B0609020204030204" pitchFamily="49" charset="0"/>
              </a:rPr>
              <a:t>&gt; </a:t>
            </a:r>
            <a:r>
              <a:rPr lang="en-GB" sz="1000" dirty="0" err="1">
                <a:solidFill>
                  <a:srgbClr val="000000"/>
                </a:solidFill>
                <a:latin typeface="Consolas" panose="020B0609020204030204" pitchFamily="49" charset="0"/>
              </a:rPr>
              <a:t>calculateAdjoints</a:t>
            </a:r>
            <a:r>
              <a:rPr lang="en-GB" sz="1000" dirty="0">
                <a:solidFill>
                  <a:srgbClr val="000000"/>
                </a:solidFill>
                <a:latin typeface="Consolas" panose="020B0609020204030204" pitchFamily="49" charset="0"/>
              </a:rPr>
              <a:t>(</a:t>
            </a:r>
            <a:r>
              <a:rPr lang="en-GB" sz="1000" dirty="0">
                <a:solidFill>
                  <a:srgbClr val="2B91AF"/>
                </a:solidFill>
                <a:latin typeface="Consolas" panose="020B0609020204030204" pitchFamily="49" charset="0"/>
              </a:rPr>
              <a:t>Number</a:t>
            </a:r>
            <a:r>
              <a:rPr lang="en-GB" sz="1000" dirty="0">
                <a:solidFill>
                  <a:srgbClr val="000000"/>
                </a:solidFill>
                <a:latin typeface="Consolas" panose="020B0609020204030204" pitchFamily="49" charset="0"/>
              </a:rPr>
              <a:t>&amp; </a:t>
            </a:r>
            <a:r>
              <a:rPr lang="en-GB" sz="1000" dirty="0">
                <a:solidFill>
                  <a:srgbClr val="808080"/>
                </a:solidFill>
                <a:latin typeface="Consolas" panose="020B0609020204030204" pitchFamily="49" charset="0"/>
              </a:rPr>
              <a:t>result</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initialization</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vector&lt;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err="1">
                <a:solidFill>
                  <a:srgbClr val="000000"/>
                </a:solidFill>
                <a:latin typeface="Consolas" panose="020B0609020204030204" pitchFamily="49" charset="0"/>
              </a:rPr>
              <a:t>adjoints</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tape.size</a:t>
            </a:r>
            <a:r>
              <a:rPr lang="en-US" sz="1000" dirty="0">
                <a:solidFill>
                  <a:srgbClr val="000000"/>
                </a:solidFill>
                <a:latin typeface="Consolas" panose="020B0609020204030204" pitchFamily="49" charset="0"/>
              </a:rPr>
              <a:t>(), 0.0);  </a:t>
            </a:r>
            <a:r>
              <a:rPr lang="en-US" sz="1000" dirty="0">
                <a:solidFill>
                  <a:srgbClr val="008000"/>
                </a:solidFill>
                <a:latin typeface="Consolas" panose="020B0609020204030204" pitchFamily="49" charset="0"/>
              </a:rPr>
              <a:t>//  initialize all to 0</a:t>
            </a:r>
            <a:endParaRPr lang="en-US" sz="1000" dirty="0">
              <a:solidFill>
                <a:srgbClr val="000000"/>
              </a:solidFill>
              <a:latin typeface="Consolas" panose="020B0609020204030204" pitchFamily="49" charset="0"/>
            </a:endParaRPr>
          </a:p>
          <a:p>
            <a:r>
              <a:rPr lang="pt-BR" sz="1000" dirty="0">
                <a:solidFill>
                  <a:srgbClr val="000000"/>
                </a:solidFill>
                <a:latin typeface="Consolas" panose="020B0609020204030204" pitchFamily="49" charset="0"/>
              </a:rPr>
              <a:t>    </a:t>
            </a:r>
            <a:r>
              <a:rPr lang="pt-BR" sz="1000" dirty="0">
                <a:solidFill>
                  <a:srgbClr val="0000FF"/>
                </a:solidFill>
                <a:latin typeface="Consolas" panose="020B0609020204030204" pitchFamily="49" charset="0"/>
              </a:rPr>
              <a:t>int</a:t>
            </a:r>
            <a:r>
              <a:rPr lang="pt-BR" sz="1000" dirty="0">
                <a:solidFill>
                  <a:srgbClr val="000000"/>
                </a:solidFill>
                <a:latin typeface="Consolas" panose="020B0609020204030204" pitchFamily="49" charset="0"/>
              </a:rPr>
              <a:t> N = </a:t>
            </a:r>
            <a:r>
              <a:rPr lang="pt-BR" sz="1000" dirty="0">
                <a:solidFill>
                  <a:srgbClr val="808080"/>
                </a:solidFill>
                <a:latin typeface="Consolas" panose="020B0609020204030204" pitchFamily="49" charset="0"/>
              </a:rPr>
              <a:t>result</a:t>
            </a:r>
            <a:r>
              <a:rPr lang="pt-BR" sz="1000" dirty="0">
                <a:solidFill>
                  <a:srgbClr val="000000"/>
                </a:solidFill>
                <a:latin typeface="Consolas" panose="020B0609020204030204" pitchFamily="49" charset="0"/>
              </a:rPr>
              <a:t>.idx;                         </a:t>
            </a:r>
            <a:r>
              <a:rPr lang="pt-BR" sz="1000" dirty="0">
                <a:solidFill>
                  <a:srgbClr val="008000"/>
                </a:solidFill>
                <a:latin typeface="Consolas" panose="020B0609020204030204" pitchFamily="49" charset="0"/>
              </a:rPr>
              <a:t>//  find N</a:t>
            </a:r>
            <a:endParaRPr lang="pt-BR"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adjoints</a:t>
            </a:r>
            <a:r>
              <a:rPr lang="en-US" sz="1000" dirty="0">
                <a:solidFill>
                  <a:srgbClr val="000000"/>
                </a:solidFill>
                <a:latin typeface="Consolas" panose="020B0609020204030204" pitchFamily="49" charset="0"/>
              </a:rPr>
              <a:t>[N] = 1.0;                          </a:t>
            </a:r>
            <a:r>
              <a:rPr lang="en-US" sz="1000" dirty="0">
                <a:solidFill>
                  <a:srgbClr val="008000"/>
                </a:solidFill>
                <a:latin typeface="Consolas" panose="020B0609020204030204" pitchFamily="49" charset="0"/>
              </a:rPr>
              <a:t>//  seed </a:t>
            </a:r>
            <a:r>
              <a:rPr lang="en-US" sz="1000" dirty="0" err="1">
                <a:solidFill>
                  <a:srgbClr val="008000"/>
                </a:solidFill>
                <a:latin typeface="Consolas" panose="020B0609020204030204" pitchFamily="49" charset="0"/>
              </a:rPr>
              <a:t>aN</a:t>
            </a:r>
            <a:r>
              <a:rPr lang="en-US" sz="1000" dirty="0">
                <a:solidFill>
                  <a:srgbClr val="008000"/>
                </a:solidFill>
                <a:latin typeface="Consolas" panose="020B0609020204030204" pitchFamily="49" charset="0"/>
              </a:rPr>
              <a:t> = 1</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backward propagation</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a:t>
            </a:r>
            <a:r>
              <a:rPr lang="en-US" sz="1000" dirty="0" err="1">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j=N; j&gt;0; --j)  </a:t>
            </a:r>
            <a:r>
              <a:rPr lang="en-US" sz="1000" dirty="0">
                <a:solidFill>
                  <a:srgbClr val="008000"/>
                </a:solidFill>
                <a:latin typeface="Consolas" panose="020B0609020204030204" pitchFamily="49" charset="0"/>
              </a:rPr>
              <a:t>//  iterate backwards over tape</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if</a:t>
            </a:r>
            <a:r>
              <a:rPr lang="en-GB" sz="1000" dirty="0">
                <a:solidFill>
                  <a:srgbClr val="000000"/>
                </a:solidFill>
                <a:latin typeface="Consolas" panose="020B0609020204030204" pitchFamily="49" charset="0"/>
              </a:rPr>
              <a:t> (tape[j].</a:t>
            </a:r>
            <a:r>
              <a:rPr lang="en-GB" sz="1000" dirty="0" err="1">
                <a:solidFill>
                  <a:srgbClr val="000000"/>
                </a:solidFill>
                <a:latin typeface="Consolas" panose="020B0609020204030204" pitchFamily="49" charset="0"/>
              </a:rPr>
              <a:t>numArg</a:t>
            </a:r>
            <a:r>
              <a:rPr lang="en-GB" sz="1000" dirty="0">
                <a:solidFill>
                  <a:srgbClr val="000000"/>
                </a:solidFill>
                <a:latin typeface="Consolas" panose="020B0609020204030204" pitchFamily="49" charset="0"/>
              </a:rPr>
              <a:t> &gt; 0)</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adjoints</a:t>
            </a:r>
            <a:r>
              <a:rPr lang="en-GB" sz="1000" dirty="0">
                <a:solidFill>
                  <a:srgbClr val="000000"/>
                </a:solidFill>
                <a:latin typeface="Consolas" panose="020B0609020204030204" pitchFamily="49" charset="0"/>
              </a:rPr>
              <a:t>[tape[j].idx1] += </a:t>
            </a:r>
            <a:r>
              <a:rPr lang="en-GB" sz="1000" dirty="0" err="1">
                <a:solidFill>
                  <a:srgbClr val="000000"/>
                </a:solidFill>
                <a:latin typeface="Consolas" panose="020B0609020204030204" pitchFamily="49" charset="0"/>
              </a:rPr>
              <a:t>adjoints</a:t>
            </a:r>
            <a:r>
              <a:rPr lang="en-GB" sz="1000" dirty="0">
                <a:solidFill>
                  <a:srgbClr val="000000"/>
                </a:solidFill>
                <a:latin typeface="Consolas" panose="020B0609020204030204" pitchFamily="49" charset="0"/>
              </a:rPr>
              <a:t>[j] * tape[j].der1;       </a:t>
            </a:r>
            <a:r>
              <a:rPr lang="en-GB" sz="1000" dirty="0">
                <a:solidFill>
                  <a:srgbClr val="008000"/>
                </a:solidFill>
                <a:latin typeface="Consolas" panose="020B0609020204030204" pitchFamily="49" charset="0"/>
              </a:rPr>
              <a:t>//  propagate first argument</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if</a:t>
            </a:r>
            <a:r>
              <a:rPr lang="en-GB" sz="1000" dirty="0">
                <a:solidFill>
                  <a:srgbClr val="000000"/>
                </a:solidFill>
                <a:latin typeface="Consolas" panose="020B0609020204030204" pitchFamily="49" charset="0"/>
              </a:rPr>
              <a:t> (tape[j].</a:t>
            </a:r>
            <a:r>
              <a:rPr lang="en-GB" sz="1000" dirty="0" err="1">
                <a:solidFill>
                  <a:srgbClr val="000000"/>
                </a:solidFill>
                <a:latin typeface="Consolas" panose="020B0609020204030204" pitchFamily="49" charset="0"/>
              </a:rPr>
              <a:t>numArg</a:t>
            </a:r>
            <a:r>
              <a:rPr lang="en-GB" sz="1000" dirty="0">
                <a:solidFill>
                  <a:srgbClr val="000000"/>
                </a:solidFill>
                <a:latin typeface="Consolas" panose="020B0609020204030204" pitchFamily="49" charset="0"/>
              </a:rPr>
              <a:t> &gt; 1)</a:t>
            </a:r>
          </a:p>
          <a:p>
            <a:r>
              <a:rPr lang="en-GB" sz="1000" dirty="0">
                <a:solidFill>
                  <a:srgbClr val="000000"/>
                </a:solidFill>
                <a:latin typeface="Consolas" panose="020B0609020204030204" pitchFamily="49" charset="0"/>
              </a:rPr>
              <a:t>            {</a:t>
            </a:r>
          </a:p>
          <a:p>
            <a:r>
              <a:rPr lang="fr-FR" sz="1000" dirty="0">
                <a:solidFill>
                  <a:srgbClr val="000000"/>
                </a:solidFill>
                <a:latin typeface="Consolas" panose="020B0609020204030204" pitchFamily="49" charset="0"/>
              </a:rPr>
              <a:t>                adjoints[tape[j].idx2] += adjoints[j] * tape[j].der2;   </a:t>
            </a:r>
            <a:r>
              <a:rPr lang="fr-FR" sz="1000" dirty="0">
                <a:solidFill>
                  <a:srgbClr val="008000"/>
                </a:solidFill>
                <a:latin typeface="Consolas" panose="020B0609020204030204" pitchFamily="49" charset="0"/>
              </a:rPr>
              <a:t>//  </a:t>
            </a:r>
            <a:r>
              <a:rPr lang="fr-FR" sz="1000" dirty="0" err="1">
                <a:solidFill>
                  <a:srgbClr val="008000"/>
                </a:solidFill>
                <a:latin typeface="Consolas" panose="020B0609020204030204" pitchFamily="49" charset="0"/>
              </a:rPr>
              <a:t>propagate</a:t>
            </a:r>
            <a:r>
              <a:rPr lang="fr-FR" sz="1000" dirty="0">
                <a:solidFill>
                  <a:srgbClr val="008000"/>
                </a:solidFill>
                <a:latin typeface="Consolas" panose="020B0609020204030204" pitchFamily="49" charset="0"/>
              </a:rPr>
              <a:t> second argument</a:t>
            </a:r>
            <a:endParaRPr lang="fr-FR"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return</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adjoints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a:t>
            </a:r>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131</a:t>
            </a:fld>
            <a:endParaRPr lang="en-GB"/>
          </a:p>
        </p:txBody>
      </p:sp>
    </p:spTree>
    <p:extLst>
      <p:ext uri="{BB962C8B-B14F-4D97-AF65-F5344CB8AC3E}">
        <p14:creationId xmlns:p14="http://schemas.microsoft.com/office/powerpoint/2010/main" val="1747410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Application to Black &amp; Scholes</a:t>
            </a:r>
          </a:p>
        </p:txBody>
      </p:sp>
      <p:sp>
        <p:nvSpPr>
          <p:cNvPr id="4" name="Content Placeholder 3"/>
          <p:cNvSpPr>
            <a:spLocks noGrp="1"/>
          </p:cNvSpPr>
          <p:nvPr>
            <p:ph idx="1"/>
          </p:nvPr>
        </p:nvSpPr>
        <p:spPr/>
        <p:txBody>
          <a:bodyPr>
            <a:noAutofit/>
          </a:bodyPr>
          <a:lstStyle/>
          <a:p>
            <a:r>
              <a:rPr lang="en-GB" sz="1800" dirty="0"/>
              <a:t>After we record a tape by calling the instrumented instance of our code:</a:t>
            </a:r>
          </a:p>
          <a:p>
            <a:endParaRPr lang="en-GB" sz="1800" dirty="0"/>
          </a:p>
          <a:p>
            <a:pPr marL="0" indent="0">
              <a:buNone/>
            </a:pPr>
            <a:endParaRPr lang="en-GB" sz="1800" dirty="0"/>
          </a:p>
          <a:p>
            <a:r>
              <a:rPr lang="en-GB" sz="1800" dirty="0"/>
              <a:t>We proceed with </a:t>
            </a:r>
            <a:r>
              <a:rPr lang="en-GB" sz="1800" dirty="0" err="1"/>
              <a:t>adjoint</a:t>
            </a:r>
            <a:r>
              <a:rPr lang="en-GB" sz="1800" dirty="0"/>
              <a:t> propagation:</a:t>
            </a:r>
          </a:p>
          <a:p>
            <a:endParaRPr lang="en-GB" sz="1800" dirty="0"/>
          </a:p>
          <a:p>
            <a:r>
              <a:rPr lang="en-GB" sz="1800" dirty="0"/>
              <a:t>The code works nicely</a:t>
            </a:r>
            <a:br>
              <a:rPr lang="en-GB" sz="1800" dirty="0"/>
            </a:br>
            <a:r>
              <a:rPr lang="en-GB" sz="1800" dirty="0"/>
              <a:t>and produces correct values</a:t>
            </a:r>
          </a:p>
          <a:p>
            <a:endParaRPr lang="en-GB" sz="1800" dirty="0"/>
          </a:p>
          <a:p>
            <a:endParaRPr lang="en-GB" sz="1800" dirty="0"/>
          </a:p>
        </p:txBody>
      </p:sp>
      <p:sp>
        <p:nvSpPr>
          <p:cNvPr id="8" name="Rectangle 7"/>
          <p:cNvSpPr/>
          <p:nvPr/>
        </p:nvSpPr>
        <p:spPr>
          <a:xfrm>
            <a:off x="1452799" y="2169701"/>
            <a:ext cx="8999393" cy="553998"/>
          </a:xfrm>
          <a:prstGeom prst="rect">
            <a:avLst/>
          </a:prstGeom>
        </p:spPr>
        <p:txBody>
          <a:bodyPr wrap="square">
            <a:spAutoFit/>
          </a:bodyPr>
          <a:lstStyle/>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spot = 100, rate = 0.02, yield = 0.05,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 0.2, strike = 110, mat = 2; </a:t>
            </a:r>
            <a:r>
              <a:rPr lang="en-US" sz="1000" dirty="0">
                <a:solidFill>
                  <a:srgbClr val="008000"/>
                </a:solidFill>
                <a:latin typeface="Consolas" panose="020B0609020204030204" pitchFamily="49" charset="0"/>
              </a:rPr>
              <a:t>// initializes and records inputs</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 auto</a:t>
            </a:r>
            <a:r>
              <a:rPr lang="en-US" sz="1000" dirty="0">
                <a:solidFill>
                  <a:srgbClr val="000000"/>
                </a:solidFill>
                <a:latin typeface="Consolas" panose="020B0609020204030204" pitchFamily="49" charset="0"/>
              </a:rPr>
              <a:t> result = </a:t>
            </a:r>
            <a:r>
              <a:rPr lang="en-US" sz="1000" dirty="0" err="1">
                <a:solidFill>
                  <a:srgbClr val="000000"/>
                </a:solidFill>
                <a:latin typeface="Consolas" panose="020B0609020204030204" pitchFamily="49" charset="0"/>
              </a:rPr>
              <a:t>blackScholes</a:t>
            </a:r>
            <a:r>
              <a:rPr lang="en-US" sz="1000" dirty="0">
                <a:solidFill>
                  <a:srgbClr val="000000"/>
                </a:solidFill>
                <a:latin typeface="Consolas" panose="020B0609020204030204" pitchFamily="49" charset="0"/>
              </a:rPr>
              <a:t>(spot, rate, yield,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strike, mat);                </a:t>
            </a:r>
            <a:r>
              <a:rPr lang="en-US" sz="1000" dirty="0">
                <a:solidFill>
                  <a:srgbClr val="008000"/>
                </a:solidFill>
                <a:latin typeface="Consolas" panose="020B0609020204030204" pitchFamily="49" charset="0"/>
              </a:rPr>
              <a:t>// evaluates and records operations</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cout</a:t>
            </a:r>
            <a:r>
              <a:rPr lang="en-GB" sz="1000" dirty="0">
                <a:solidFill>
                  <a:srgbClr val="000000"/>
                </a:solidFill>
                <a:latin typeface="Consolas" panose="020B0609020204030204" pitchFamily="49" charset="0"/>
              </a:rPr>
              <a:t> </a:t>
            </a:r>
            <a:r>
              <a:rPr lang="en-GB" sz="1000" dirty="0">
                <a:solidFill>
                  <a:srgbClr val="008080"/>
                </a:solidFill>
                <a:latin typeface="Consolas" panose="020B0609020204030204" pitchFamily="49" charset="0"/>
              </a:rPr>
              <a:t>&lt;&lt;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result.value</a:t>
            </a:r>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5.03705</a:t>
            </a:r>
            <a:endParaRPr lang="en-GB" sz="1000" dirty="0"/>
          </a:p>
        </p:txBody>
      </p:sp>
      <p:sp>
        <p:nvSpPr>
          <p:cNvPr id="6" name="Rectangle 5"/>
          <p:cNvSpPr/>
          <p:nvPr/>
        </p:nvSpPr>
        <p:spPr>
          <a:xfrm>
            <a:off x="4632069" y="2984959"/>
            <a:ext cx="8109460" cy="1631216"/>
          </a:xfrm>
          <a:prstGeom prst="rect">
            <a:avLst/>
          </a:prstGeom>
        </p:spPr>
        <p:txBody>
          <a:bodyPr wrap="square">
            <a:spAutoFit/>
          </a:bodyPr>
          <a:lstStyle/>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propagate </a:t>
            </a:r>
            <a:r>
              <a:rPr lang="en-GB" sz="1000" dirty="0" err="1">
                <a:solidFill>
                  <a:srgbClr val="008000"/>
                </a:solidFill>
                <a:latin typeface="Consolas" panose="020B0609020204030204" pitchFamily="49" charset="0"/>
              </a:rPr>
              <a:t>adjoints</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err="1">
                <a:solidFill>
                  <a:srgbClr val="000000"/>
                </a:solidFill>
                <a:latin typeface="Consolas" panose="020B0609020204030204" pitchFamily="49" charset="0"/>
              </a:rPr>
              <a:t>adjoints</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calculateAdjoints</a:t>
            </a:r>
            <a:r>
              <a:rPr lang="en-US" sz="1000" dirty="0">
                <a:solidFill>
                  <a:srgbClr val="000000"/>
                </a:solidFill>
                <a:latin typeface="Consolas" panose="020B0609020204030204" pitchFamily="49" charset="0"/>
              </a:rPr>
              <a:t>(result);</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show derivatives</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cout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"Derivative to spot (delta) = "</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adjoints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spot.idx</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endl</a:t>
            </a: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0.309</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cout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"Derivative to rate (rho) = "</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adjoints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rate.idx</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endl</a:t>
            </a: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51.772</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cout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"Derivative to dividend yield = "</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adjoints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yield.idx</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endl</a:t>
            </a: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-61.846</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cout</a:t>
            </a:r>
            <a:r>
              <a:rPr lang="en-GB" sz="1000" dirty="0">
                <a:solidFill>
                  <a:srgbClr val="000000"/>
                </a:solidFill>
                <a:latin typeface="Consolas" panose="020B0609020204030204" pitchFamily="49" charset="0"/>
              </a:rPr>
              <a:t> </a:t>
            </a:r>
            <a:r>
              <a:rPr lang="en-GB" sz="1000" dirty="0">
                <a:solidFill>
                  <a:srgbClr val="008080"/>
                </a:solidFill>
                <a:latin typeface="Consolas" panose="020B0609020204030204" pitchFamily="49" charset="0"/>
              </a:rPr>
              <a:t>&lt;&lt;</a:t>
            </a:r>
            <a:r>
              <a:rPr lang="en-GB" sz="1000" dirty="0">
                <a:solidFill>
                  <a:srgbClr val="000000"/>
                </a:solidFill>
                <a:latin typeface="Consolas" panose="020B0609020204030204" pitchFamily="49" charset="0"/>
              </a:rPr>
              <a:t> </a:t>
            </a:r>
            <a:r>
              <a:rPr lang="en-GB" sz="1000" dirty="0">
                <a:solidFill>
                  <a:srgbClr val="A31515"/>
                </a:solidFill>
                <a:latin typeface="Consolas" panose="020B0609020204030204" pitchFamily="49" charset="0"/>
              </a:rPr>
              <a:t>"Derivative to volatility (</a:t>
            </a:r>
            <a:r>
              <a:rPr lang="en-GB" sz="1000" dirty="0" err="1">
                <a:solidFill>
                  <a:srgbClr val="A31515"/>
                </a:solidFill>
                <a:latin typeface="Consolas" panose="020B0609020204030204" pitchFamily="49" charset="0"/>
              </a:rPr>
              <a:t>vega</a:t>
            </a:r>
            <a:r>
              <a:rPr lang="en-GB" sz="1000" dirty="0">
                <a:solidFill>
                  <a:srgbClr val="A31515"/>
                </a:solidFill>
                <a:latin typeface="Consolas" panose="020B0609020204030204" pitchFamily="49" charset="0"/>
              </a:rPr>
              <a:t>) = "</a:t>
            </a:r>
            <a:r>
              <a:rPr lang="en-GB" sz="1000" dirty="0">
                <a:solidFill>
                  <a:srgbClr val="000000"/>
                </a:solidFill>
                <a:latin typeface="Consolas" panose="020B0609020204030204" pitchFamily="49" charset="0"/>
              </a:rPr>
              <a:t> </a:t>
            </a:r>
            <a:r>
              <a:rPr lang="en-GB" sz="1000" dirty="0">
                <a:solidFill>
                  <a:srgbClr val="008080"/>
                </a:solidFill>
                <a:latin typeface="Consolas" panose="020B0609020204030204" pitchFamily="49" charset="0"/>
              </a:rPr>
              <a:t>&lt;&lt;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adjoints</a:t>
            </a:r>
            <a:r>
              <a:rPr lang="en-GB" sz="1000" dirty="0">
                <a:solidFill>
                  <a:srgbClr val="008080"/>
                </a:solidFill>
                <a:latin typeface="Consolas" panose="020B0609020204030204" pitchFamily="49" charset="0"/>
              </a:rPr>
              <a:t>[</a:t>
            </a:r>
            <a:r>
              <a:rPr lang="en-GB" sz="1000" dirty="0" err="1">
                <a:solidFill>
                  <a:srgbClr val="000000"/>
                </a:solidFill>
                <a:latin typeface="Consolas" panose="020B0609020204030204" pitchFamily="49" charset="0"/>
              </a:rPr>
              <a:t>vol.idx</a:t>
            </a:r>
            <a:r>
              <a:rPr lang="en-GB" sz="1000" dirty="0">
                <a:solidFill>
                  <a:srgbClr val="0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8080"/>
                </a:solidFill>
                <a:latin typeface="Consolas" panose="020B0609020204030204" pitchFamily="49" charset="0"/>
              </a:rPr>
              <a:t>&lt;&lt;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endl</a:t>
            </a:r>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46.980</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cout</a:t>
            </a:r>
            <a:r>
              <a:rPr lang="en-GB" sz="1000" dirty="0">
                <a:solidFill>
                  <a:srgbClr val="000000"/>
                </a:solidFill>
                <a:latin typeface="Consolas" panose="020B0609020204030204" pitchFamily="49" charset="0"/>
              </a:rPr>
              <a:t> </a:t>
            </a:r>
            <a:r>
              <a:rPr lang="en-GB" sz="1000" dirty="0">
                <a:solidFill>
                  <a:srgbClr val="008080"/>
                </a:solidFill>
                <a:latin typeface="Consolas" panose="020B0609020204030204" pitchFamily="49" charset="0"/>
              </a:rPr>
              <a:t>&lt;&lt;</a:t>
            </a:r>
            <a:r>
              <a:rPr lang="en-GB" sz="1000" dirty="0">
                <a:solidFill>
                  <a:srgbClr val="000000"/>
                </a:solidFill>
                <a:latin typeface="Consolas" panose="020B0609020204030204" pitchFamily="49" charset="0"/>
              </a:rPr>
              <a:t> </a:t>
            </a:r>
            <a:r>
              <a:rPr lang="en-GB" sz="1000" dirty="0">
                <a:solidFill>
                  <a:srgbClr val="A31515"/>
                </a:solidFill>
                <a:latin typeface="Consolas" panose="020B0609020204030204" pitchFamily="49" charset="0"/>
              </a:rPr>
              <a:t>"Derivative to strike (-digital) = "</a:t>
            </a:r>
            <a:r>
              <a:rPr lang="en-GB" sz="1000" dirty="0">
                <a:solidFill>
                  <a:srgbClr val="000000"/>
                </a:solidFill>
                <a:latin typeface="Consolas" panose="020B0609020204030204" pitchFamily="49" charset="0"/>
              </a:rPr>
              <a:t> </a:t>
            </a:r>
            <a:r>
              <a:rPr lang="en-GB" sz="1000" dirty="0">
                <a:solidFill>
                  <a:srgbClr val="008080"/>
                </a:solidFill>
                <a:latin typeface="Consolas" panose="020B0609020204030204" pitchFamily="49" charset="0"/>
              </a:rPr>
              <a:t>&lt;&lt;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adjoints</a:t>
            </a:r>
            <a:r>
              <a:rPr lang="en-GB" sz="1000" dirty="0">
                <a:solidFill>
                  <a:srgbClr val="008080"/>
                </a:solidFill>
                <a:latin typeface="Consolas" panose="020B0609020204030204" pitchFamily="49" charset="0"/>
              </a:rPr>
              <a:t>[</a:t>
            </a:r>
            <a:r>
              <a:rPr lang="en-GB" sz="1000" dirty="0" err="1">
                <a:solidFill>
                  <a:srgbClr val="000000"/>
                </a:solidFill>
                <a:latin typeface="Consolas" panose="020B0609020204030204" pitchFamily="49" charset="0"/>
              </a:rPr>
              <a:t>strike.idx</a:t>
            </a:r>
            <a:r>
              <a:rPr lang="en-GB" sz="1000" dirty="0">
                <a:solidFill>
                  <a:srgbClr val="008080"/>
                </a:solidFill>
                <a:latin typeface="Consolas" panose="020B0609020204030204" pitchFamily="49" charset="0"/>
              </a:rPr>
              <a:t>]</a:t>
            </a:r>
            <a:r>
              <a:rPr lang="en-GB" sz="1000" dirty="0">
                <a:solidFill>
                  <a:srgbClr val="000000"/>
                </a:solidFill>
                <a:latin typeface="Consolas" panose="020B0609020204030204" pitchFamily="49" charset="0"/>
              </a:rPr>
              <a:t> </a:t>
            </a:r>
            <a:r>
              <a:rPr lang="en-GB" sz="1000" dirty="0">
                <a:solidFill>
                  <a:srgbClr val="008080"/>
                </a:solidFill>
                <a:latin typeface="Consolas" panose="020B0609020204030204" pitchFamily="49" charset="0"/>
              </a:rPr>
              <a:t>&lt;&lt;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endl</a:t>
            </a:r>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-0.235</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cout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a:solidFill>
                  <a:srgbClr val="A31515"/>
                </a:solidFill>
                <a:latin typeface="Consolas" panose="020B0609020204030204" pitchFamily="49" charset="0"/>
              </a:rPr>
              <a:t>"Derivative to maturity (-theta) = "</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adjoints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mat.idx</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&lt;&lt;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endl</a:t>
            </a: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1.321</a:t>
            </a:r>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132</a:t>
            </a:fld>
            <a:endParaRPr lang="en-GB"/>
          </a:p>
        </p:txBody>
      </p:sp>
    </p:spTree>
    <p:extLst>
      <p:ext uri="{BB962C8B-B14F-4D97-AF65-F5344CB8AC3E}">
        <p14:creationId xmlns:p14="http://schemas.microsoft.com/office/powerpoint/2010/main" val="38768904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Complexity</a:t>
            </a:r>
          </a:p>
        </p:txBody>
      </p:sp>
      <p:sp>
        <p:nvSpPr>
          <p:cNvPr id="4" name="Content Placeholder 3"/>
          <p:cNvSpPr>
            <a:spLocks noGrp="1"/>
          </p:cNvSpPr>
          <p:nvPr>
            <p:ph idx="1"/>
          </p:nvPr>
        </p:nvSpPr>
        <p:spPr/>
        <p:txBody>
          <a:bodyPr>
            <a:noAutofit/>
          </a:bodyPr>
          <a:lstStyle/>
          <a:p>
            <a:r>
              <a:rPr lang="en-GB" sz="1800" dirty="0"/>
              <a:t>One </a:t>
            </a:r>
            <a:r>
              <a:rPr lang="en-GB" sz="1800" i="1" dirty="0"/>
              <a:t>evaluation</a:t>
            </a:r>
            <a:r>
              <a:rPr lang="en-GB" sz="1800" dirty="0"/>
              <a:t> of the calculation</a:t>
            </a:r>
          </a:p>
          <a:p>
            <a:pPr lvl="1"/>
            <a:r>
              <a:rPr lang="en-GB" sz="1400" dirty="0"/>
              <a:t>Sweeps forward through the sequence of its operations</a:t>
            </a:r>
          </a:p>
          <a:p>
            <a:pPr lvl="1"/>
            <a:r>
              <a:rPr lang="en-GB" sz="1400" dirty="0"/>
              <a:t>Executes every operation exactly once</a:t>
            </a:r>
          </a:p>
          <a:p>
            <a:pPr lvl="1"/>
            <a:r>
              <a:rPr lang="en-GB" sz="1400" dirty="0"/>
              <a:t>Therefore its complexity is </a:t>
            </a:r>
            <a:r>
              <a:rPr lang="en-GB" sz="1400" i="1" dirty="0"/>
              <a:t>N</a:t>
            </a:r>
            <a:r>
              <a:rPr lang="en-GB" sz="1400" dirty="0"/>
              <a:t>, the number of records that end up on tape</a:t>
            </a:r>
          </a:p>
          <a:p>
            <a:pPr marL="457200" lvl="1" indent="0">
              <a:buNone/>
            </a:pPr>
            <a:r>
              <a:rPr lang="en-GB" sz="1400" dirty="0"/>
              <a:t>     	</a:t>
            </a:r>
          </a:p>
          <a:p>
            <a:r>
              <a:rPr lang="en-GB" sz="1800" dirty="0" err="1"/>
              <a:t>Adjoint</a:t>
            </a:r>
            <a:r>
              <a:rPr lang="en-GB" sz="1800" dirty="0"/>
              <a:t> propagation</a:t>
            </a:r>
            <a:endParaRPr lang="en-GB" sz="1400" dirty="0"/>
          </a:p>
          <a:p>
            <a:pPr lvl="1"/>
            <a:r>
              <a:rPr lang="en-GB" sz="1400" dirty="0"/>
              <a:t>Also sweeps through the sequence of operations, backward</a:t>
            </a:r>
          </a:p>
          <a:p>
            <a:pPr lvl="1"/>
            <a:r>
              <a:rPr lang="en-GB" sz="1400" dirty="0"/>
              <a:t>Executes 0, 1 or 2 operations on every record, depending on the number of arguments</a:t>
            </a:r>
          </a:p>
          <a:p>
            <a:pPr lvl="1"/>
            <a:r>
              <a:rPr lang="en-GB" sz="1400" dirty="0"/>
              <a:t>Therefore, as advertised, AAD computes </a:t>
            </a:r>
            <a:r>
              <a:rPr lang="en-GB" sz="1400" b="1" dirty="0">
                <a:solidFill>
                  <a:srgbClr val="FF0000"/>
                </a:solidFill>
              </a:rPr>
              <a:t>all </a:t>
            </a:r>
            <a:r>
              <a:rPr lang="en-GB" sz="1400" b="1" i="1" dirty="0">
                <a:solidFill>
                  <a:srgbClr val="FF0000"/>
                </a:solidFill>
              </a:rPr>
              <a:t>n </a:t>
            </a:r>
            <a:r>
              <a:rPr lang="en-GB" sz="1400" dirty="0"/>
              <a:t>differentials in </a:t>
            </a:r>
            <a:r>
              <a:rPr lang="en-GB" sz="1400" b="1" dirty="0">
                <a:solidFill>
                  <a:srgbClr val="FF0000"/>
                </a:solidFill>
              </a:rPr>
              <a:t>constant time</a:t>
            </a:r>
          </a:p>
          <a:p>
            <a:pPr lvl="1"/>
            <a:r>
              <a:rPr lang="en-GB" sz="1400" dirty="0"/>
              <a:t>In theory, all differentials are propagated in less than 2x one evaluation</a:t>
            </a:r>
          </a:p>
          <a:p>
            <a:pPr lvl="1"/>
            <a:r>
              <a:rPr lang="en-GB" sz="1400" dirty="0"/>
              <a:t>In addition, the calculation must evaluated (and recorded) first so the theoretical upper bound is 3x one evaluation</a:t>
            </a:r>
          </a:p>
          <a:p>
            <a:pPr lvl="1"/>
            <a:r>
              <a:rPr lang="en-GB" sz="1400" dirty="0"/>
              <a:t>Due to recording and tape traversal overhead, a good implementation generally produces many differentials in 4x to 10x</a:t>
            </a:r>
          </a:p>
          <a:p>
            <a:pPr lvl="1"/>
            <a:endParaRPr lang="en-GB" sz="1400" dirty="0"/>
          </a:p>
          <a:p>
            <a:r>
              <a:rPr lang="en-GB" sz="1800" dirty="0"/>
              <a:t>Our professional code from chapters 10, 12 and 15 beats the theoretical bound!</a:t>
            </a:r>
          </a:p>
          <a:p>
            <a:pPr lvl="1"/>
            <a:r>
              <a:rPr lang="en-GB" sz="1400" dirty="0"/>
              <a:t>Recall from the demonstration, one evaluation = 0.8sec, 1,081 differentials = 1.5sec, less than 2x one evaluation</a:t>
            </a:r>
          </a:p>
          <a:p>
            <a:pPr lvl="1"/>
            <a:r>
              <a:rPr lang="en-GB" sz="1400" dirty="0"/>
              <a:t>Due to “selective instrumentation”, a strong optimization, explained, along many others, in chapter 12</a:t>
            </a:r>
          </a:p>
          <a:p>
            <a:pPr marL="0" indent="0">
              <a:buNone/>
            </a:pPr>
            <a:endParaRPr lang="en-GB" sz="1800" dirty="0"/>
          </a:p>
          <a:p>
            <a:pPr marL="0" indent="0">
              <a:buNone/>
            </a:pPr>
            <a:endParaRPr lang="en-GB" sz="1800" dirty="0"/>
          </a:p>
          <a:p>
            <a:pPr lvl="1"/>
            <a:endParaRPr lang="en-GB" sz="1400" dirty="0"/>
          </a:p>
          <a:p>
            <a:pPr marL="0" indent="0">
              <a:buNone/>
            </a:pPr>
            <a:endParaRPr lang="en-GB" sz="1800" dirty="0"/>
          </a:p>
          <a:p>
            <a:endParaRPr lang="en-GB" sz="1800" dirty="0"/>
          </a:p>
          <a:p>
            <a:endParaRPr lang="en-GB" sz="1800" dirty="0"/>
          </a:p>
          <a:p>
            <a:pPr marL="0" indent="0">
              <a:buNone/>
            </a:pPr>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133</a:t>
            </a:fld>
            <a:endParaRPr lang="en-GB"/>
          </a:p>
        </p:txBody>
      </p:sp>
    </p:spTree>
    <p:extLst>
      <p:ext uri="{BB962C8B-B14F-4D97-AF65-F5344CB8AC3E}">
        <p14:creationId xmlns:p14="http://schemas.microsoft.com/office/powerpoint/2010/main" val="13974562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Conclusion</a:t>
            </a:r>
          </a:p>
        </p:txBody>
      </p:sp>
      <p:sp>
        <p:nvSpPr>
          <p:cNvPr id="4" name="Content Placeholder 3"/>
          <p:cNvSpPr>
            <a:spLocks noGrp="1"/>
          </p:cNvSpPr>
          <p:nvPr>
            <p:ph idx="1"/>
          </p:nvPr>
        </p:nvSpPr>
        <p:spPr/>
        <p:txBody>
          <a:bodyPr>
            <a:noAutofit/>
          </a:bodyPr>
          <a:lstStyle/>
          <a:p>
            <a:r>
              <a:rPr lang="en-GB" sz="1800" dirty="0"/>
              <a:t>We implemented AAD in the simplest possible manner, scratching the surface of possibilities</a:t>
            </a:r>
          </a:p>
          <a:p>
            <a:r>
              <a:rPr lang="en-GB" sz="1800" dirty="0"/>
              <a:t>Part III (Chapters 8 to 15) gives the details of a complete, professional, efficient implementation</a:t>
            </a:r>
          </a:p>
          <a:p>
            <a:pPr lvl="1"/>
            <a:r>
              <a:rPr lang="en-GB" sz="1400" dirty="0"/>
              <a:t>How to minimize recording overhead</a:t>
            </a:r>
          </a:p>
          <a:p>
            <a:pPr lvl="1"/>
            <a:r>
              <a:rPr lang="en-GB" sz="1400" dirty="0"/>
              <a:t>Efficient memory management constructs</a:t>
            </a:r>
          </a:p>
          <a:p>
            <a:pPr lvl="1"/>
            <a:r>
              <a:rPr lang="en-GB" sz="1400" dirty="0"/>
              <a:t>Apply check-pointed AAD to differentiate a calculation piece by piece to mitigate RAM footprint and cache inefficiency</a:t>
            </a:r>
          </a:p>
          <a:p>
            <a:pPr lvl="1"/>
            <a:r>
              <a:rPr lang="en-GB" sz="1400" dirty="0"/>
              <a:t>Efficiently differentiate non-scalar calculations that return multiple results</a:t>
            </a:r>
          </a:p>
          <a:p>
            <a:pPr lvl="1"/>
            <a:r>
              <a:rPr lang="en-GB" sz="1400" dirty="0"/>
              <a:t>Cutting-edge implementation with template meta-programming and expression templates, faster by 2x to 5x</a:t>
            </a:r>
          </a:p>
          <a:p>
            <a:pPr lvl="1"/>
            <a:r>
              <a:rPr lang="en-GB" sz="1400" dirty="0"/>
              <a:t>Parallel implementation</a:t>
            </a:r>
          </a:p>
          <a:p>
            <a:pPr lvl="1"/>
            <a:r>
              <a:rPr lang="en-GB" sz="1400" dirty="0"/>
              <a:t>Advise for debugging and optimization</a:t>
            </a:r>
          </a:p>
          <a:p>
            <a:pPr lvl="1"/>
            <a:r>
              <a:rPr lang="en-GB" sz="1400" dirty="0"/>
              <a:t>And much more</a:t>
            </a:r>
            <a:endParaRPr lang="en-GB" sz="1800" dirty="0"/>
          </a:p>
          <a:p>
            <a:r>
              <a:rPr lang="en-GB" sz="1800" dirty="0"/>
              <a:t>Still the simplistic code works and produces the correct values</a:t>
            </a:r>
          </a:p>
          <a:p>
            <a:r>
              <a:rPr lang="en-GB" sz="1800" dirty="0"/>
              <a:t>Not very interesting for Black &amp; Scholes</a:t>
            </a:r>
            <a:endParaRPr lang="en-GB" sz="1400" dirty="0"/>
          </a:p>
          <a:p>
            <a:pPr lvl="1"/>
            <a:r>
              <a:rPr lang="en-GB" sz="1400" dirty="0"/>
              <a:t>Fast, analytic evaluation</a:t>
            </a:r>
          </a:p>
          <a:p>
            <a:pPr lvl="1"/>
            <a:r>
              <a:rPr lang="en-GB" sz="1400" dirty="0"/>
              <a:t>Only 6 differentials to compute</a:t>
            </a:r>
            <a:endParaRPr lang="en-GB" sz="1800" dirty="0"/>
          </a:p>
          <a:p>
            <a:r>
              <a:rPr lang="en-GB" sz="1800" dirty="0"/>
              <a:t>Next, we apply the framework to a barrier option in Dupire Monte-Carlo</a:t>
            </a:r>
          </a:p>
          <a:p>
            <a:pPr lvl="1"/>
            <a:r>
              <a:rPr lang="en-GB" sz="1400" dirty="0"/>
              <a:t>Long, complex evaluation</a:t>
            </a:r>
          </a:p>
          <a:p>
            <a:pPr lvl="1"/>
            <a:r>
              <a:rPr lang="en-GB" sz="1400" dirty="0"/>
              <a:t>1,081 differentials to compute</a:t>
            </a:r>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134</a:t>
            </a:fld>
            <a:endParaRPr lang="en-GB"/>
          </a:p>
        </p:txBody>
      </p:sp>
    </p:spTree>
    <p:extLst>
      <p:ext uri="{BB962C8B-B14F-4D97-AF65-F5344CB8AC3E}">
        <p14:creationId xmlns:p14="http://schemas.microsoft.com/office/powerpoint/2010/main" val="1750601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7652" y="2975915"/>
            <a:ext cx="8696696" cy="597408"/>
          </a:xfrm>
          <a:prstGeom prst="rect">
            <a:avLst/>
          </a:prstGeom>
        </p:spPr>
      </p:pic>
      <p:sp>
        <p:nvSpPr>
          <p:cNvPr id="2" name="Title 1"/>
          <p:cNvSpPr>
            <a:spLocks noGrp="1"/>
          </p:cNvSpPr>
          <p:nvPr>
            <p:ph type="title"/>
          </p:nvPr>
        </p:nvSpPr>
        <p:spPr>
          <a:xfrm>
            <a:off x="838200" y="2597696"/>
            <a:ext cx="10515600" cy="1325563"/>
          </a:xfrm>
        </p:spPr>
        <p:txBody>
          <a:bodyPr/>
          <a:lstStyle/>
          <a:p>
            <a:pPr algn="ctr"/>
            <a:r>
              <a:rPr lang="en-GB" dirty="0">
                <a:solidFill>
                  <a:schemeClr val="bg1"/>
                </a:solidFill>
              </a:rPr>
              <a:t>AAD for financial simulations</a:t>
            </a:r>
          </a:p>
        </p:txBody>
      </p:sp>
      <p:sp>
        <p:nvSpPr>
          <p:cNvPr id="3" name="Slide Number Placeholder 2"/>
          <p:cNvSpPr>
            <a:spLocks noGrp="1"/>
          </p:cNvSpPr>
          <p:nvPr>
            <p:ph type="sldNum" sz="quarter" idx="12"/>
          </p:nvPr>
        </p:nvSpPr>
        <p:spPr/>
        <p:txBody>
          <a:bodyPr/>
          <a:lstStyle/>
          <a:p>
            <a:fld id="{20222C57-82CF-4D8A-8DC1-229C0B8895A7}" type="slidenum">
              <a:rPr lang="en-GB" smtClean="0"/>
              <a:t>135</a:t>
            </a:fld>
            <a:endParaRPr lang="en-GB"/>
          </a:p>
        </p:txBody>
      </p:sp>
    </p:spTree>
    <p:extLst>
      <p:ext uri="{BB962C8B-B14F-4D97-AF65-F5344CB8AC3E}">
        <p14:creationId xmlns:p14="http://schemas.microsoft.com/office/powerpoint/2010/main" val="9073986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Simple simulation code</a:t>
            </a:r>
          </a:p>
        </p:txBody>
      </p:sp>
      <p:sp>
        <p:nvSpPr>
          <p:cNvPr id="4" name="Content Placeholder 3"/>
          <p:cNvSpPr>
            <a:spLocks noGrp="1"/>
          </p:cNvSpPr>
          <p:nvPr>
            <p:ph idx="1"/>
          </p:nvPr>
        </p:nvSpPr>
        <p:spPr/>
        <p:txBody>
          <a:bodyPr>
            <a:noAutofit/>
          </a:bodyPr>
          <a:lstStyle/>
          <a:p>
            <a:r>
              <a:rPr lang="en-GB" sz="1800" dirty="0"/>
              <a:t>We implement a simplistic simulation code for a barrier option in Dupire’s model</a:t>
            </a:r>
          </a:p>
          <a:p>
            <a:pPr lvl="1"/>
            <a:endParaRPr lang="en-GB" sz="1400" dirty="0"/>
          </a:p>
          <a:p>
            <a:pPr lvl="1"/>
            <a:r>
              <a:rPr lang="en-GB" sz="1400" dirty="0"/>
              <a:t>Recall local volatility is given in a matrix and bi-linearly interpolated in spot and time</a:t>
            </a:r>
          </a:p>
          <a:p>
            <a:endParaRPr lang="en-GB" sz="1800" dirty="0"/>
          </a:p>
          <a:p>
            <a:r>
              <a:rPr lang="en-GB" sz="1800" dirty="0"/>
              <a:t>We need the following pieces, which we assume are given here</a:t>
            </a:r>
          </a:p>
          <a:p>
            <a:pPr lvl="1"/>
            <a:endParaRPr lang="en-GB" sz="1400" dirty="0"/>
          </a:p>
          <a:p>
            <a:pPr lvl="1"/>
            <a:r>
              <a:rPr lang="en-GB" sz="1400" dirty="0"/>
              <a:t>A matrix class to hold local volatilities (</a:t>
            </a:r>
            <a:r>
              <a:rPr lang="en-GB" sz="1400" dirty="0" err="1"/>
              <a:t>matrix.h</a:t>
            </a:r>
            <a:r>
              <a:rPr lang="en-GB" sz="1400" dirty="0"/>
              <a:t> in the repo, chapters 1 and 2 in the book)</a:t>
            </a:r>
          </a:p>
          <a:p>
            <a:pPr lvl="1"/>
            <a:endParaRPr lang="en-GB" sz="1400" dirty="0"/>
          </a:p>
          <a:p>
            <a:pPr lvl="1"/>
            <a:r>
              <a:rPr lang="en-GB" sz="1400" dirty="0"/>
              <a:t>A bi-linear interpolation function (</a:t>
            </a:r>
            <a:r>
              <a:rPr lang="en-GB" sz="1400" dirty="0" err="1"/>
              <a:t>interp.h</a:t>
            </a:r>
            <a:r>
              <a:rPr lang="en-GB" sz="1400" dirty="0"/>
              <a:t> in the repo, chapter 6, section 6.4 in the book)</a:t>
            </a:r>
          </a:p>
          <a:p>
            <a:pPr lvl="1"/>
            <a:endParaRPr lang="en-GB" sz="1400" dirty="0"/>
          </a:p>
          <a:p>
            <a:pPr lvl="1"/>
            <a:r>
              <a:rPr lang="en-GB" sz="1400" dirty="0"/>
              <a:t>Random number generators to produce independent Gaussian increments (chapters 5 and 6)</a:t>
            </a:r>
          </a:p>
          <a:p>
            <a:pPr lvl="1"/>
            <a:endParaRPr lang="en-GB" sz="1400" dirty="0"/>
          </a:p>
          <a:p>
            <a:r>
              <a:rPr lang="en-GB" sz="1800" dirty="0"/>
              <a:t>The code is templated on the real number representation type</a:t>
            </a:r>
          </a:p>
          <a:p>
            <a:pPr lvl="1"/>
            <a:endParaRPr lang="en-GB" sz="1400" dirty="0"/>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136</a:t>
            </a:fld>
            <a:endParaRPr lang="en-GB"/>
          </a:p>
        </p:txBody>
      </p:sp>
    </p:spTree>
    <p:extLst>
      <p:ext uri="{BB962C8B-B14F-4D97-AF65-F5344CB8AC3E}">
        <p14:creationId xmlns:p14="http://schemas.microsoft.com/office/powerpoint/2010/main" val="30617465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Simulation code, version 1</a:t>
            </a:r>
          </a:p>
        </p:txBody>
      </p:sp>
      <p:sp>
        <p:nvSpPr>
          <p:cNvPr id="5" name="Rectangle 4"/>
          <p:cNvSpPr/>
          <p:nvPr/>
        </p:nvSpPr>
        <p:spPr>
          <a:xfrm>
            <a:off x="838199" y="1374010"/>
            <a:ext cx="6096000" cy="3016210"/>
          </a:xfrm>
          <a:prstGeom prst="rect">
            <a:avLst/>
          </a:prstGeom>
        </p:spPr>
        <p:txBody>
          <a:bodyPr>
            <a:spAutoFit/>
          </a:bodyPr>
          <a:lstStyle/>
          <a:p>
            <a:r>
              <a:rPr lang="en-GB" sz="1000" dirty="0">
                <a:solidFill>
                  <a:srgbClr val="008000"/>
                </a:solidFill>
                <a:latin typeface="Consolas" panose="020B0609020204030204" pitchFamily="49" charset="0"/>
              </a:rPr>
              <a:t>//  Signature</a:t>
            </a:r>
          </a:p>
          <a:p>
            <a:endParaRPr lang="en-GB" sz="1000" dirty="0">
              <a:solidFill>
                <a:srgbClr val="008000"/>
              </a:solidFill>
              <a:latin typeface="Consolas" panose="020B0609020204030204" pitchFamily="49" charset="0"/>
            </a:endParaRPr>
          </a:p>
          <a:p>
            <a:r>
              <a:rPr lang="en-GB" sz="1000" dirty="0">
                <a:solidFill>
                  <a:srgbClr val="0000FF"/>
                </a:solidFill>
                <a:latin typeface="Consolas" panose="020B0609020204030204" pitchFamily="49" charset="0"/>
              </a:rPr>
              <a:t>template</a:t>
            </a:r>
            <a:r>
              <a:rPr lang="en-GB" sz="1000" dirty="0">
                <a:solidFill>
                  <a:srgbClr val="000000"/>
                </a:solidFill>
                <a:latin typeface="Consolas" panose="020B0609020204030204" pitchFamily="49" charset="0"/>
              </a:rPr>
              <a:t> &lt;</a:t>
            </a:r>
            <a:r>
              <a:rPr lang="en-GB" sz="1000" dirty="0">
                <a:solidFill>
                  <a:srgbClr val="0000FF"/>
                </a:solidFill>
                <a:latin typeface="Consolas" panose="020B0609020204030204" pitchFamily="49" charset="0"/>
              </a:rPr>
              <a:t>class</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&gt;</a:t>
            </a:r>
          </a:p>
          <a:p>
            <a:r>
              <a:rPr lang="en-GB" sz="1000" dirty="0">
                <a:solidFill>
                  <a:srgbClr val="0000FF"/>
                </a:solidFill>
                <a:latin typeface="Consolas" panose="020B0609020204030204" pitchFamily="49" charset="0"/>
              </a:rPr>
              <a:t>inline</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toyDupireBarrierMc</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Spot</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S0</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Local volatility</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vector</a:t>
            </a:r>
            <a:r>
              <a:rPr lang="en-GB" sz="1000" dirty="0">
                <a:solidFill>
                  <a:srgbClr val="000000"/>
                </a:solidFill>
                <a:latin typeface="Consolas" panose="020B0609020204030204" pitchFamily="49" charset="0"/>
              </a:rPr>
              <a:t>&lt;</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&gt;    </a:t>
            </a:r>
            <a:r>
              <a:rPr lang="en-GB" sz="1000" dirty="0">
                <a:solidFill>
                  <a:srgbClr val="808080"/>
                </a:solidFill>
                <a:latin typeface="Consolas" panose="020B0609020204030204" pitchFamily="49" charset="0"/>
              </a:rPr>
              <a:t>spots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vector</a:t>
            </a:r>
            <a:r>
              <a:rPr lang="en-GB" sz="1000" dirty="0">
                <a:solidFill>
                  <a:srgbClr val="000000"/>
                </a:solidFill>
                <a:latin typeface="Consolas" panose="020B0609020204030204" pitchFamily="49" charset="0"/>
              </a:rPr>
              <a:t>&lt;</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&gt;    </a:t>
            </a:r>
            <a:r>
              <a:rPr lang="en-GB" sz="1000" dirty="0">
                <a:solidFill>
                  <a:srgbClr val="808080"/>
                </a:solidFill>
                <a:latin typeface="Consolas" panose="020B0609020204030204" pitchFamily="49" charset="0"/>
              </a:rPr>
              <a:t>times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matrix</a:t>
            </a:r>
            <a:r>
              <a:rPr lang="en-GB" sz="1000" dirty="0">
                <a:solidFill>
                  <a:srgbClr val="000000"/>
                </a:solidFill>
                <a:latin typeface="Consolas" panose="020B0609020204030204" pitchFamily="49" charset="0"/>
              </a:rPr>
              <a:t>&lt;</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&gt;    </a:t>
            </a:r>
            <a:r>
              <a:rPr lang="en-GB" sz="1000" dirty="0" err="1">
                <a:solidFill>
                  <a:srgbClr val="808080"/>
                </a:solidFill>
                <a:latin typeface="Consolas" panose="020B0609020204030204" pitchFamily="49" charset="0"/>
              </a:rPr>
              <a:t>vols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Product parameters</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maturity</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strike</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barrier</a:t>
            </a:r>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Number of paths and time steps</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int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Np</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int</a:t>
            </a:r>
            <a:r>
              <a:rPr lang="en-GB" sz="1000" dirty="0">
                <a:solidFill>
                  <a:srgbClr val="000000"/>
                </a:solidFill>
                <a:latin typeface="Consolas" panose="020B0609020204030204" pitchFamily="49" charset="0"/>
              </a:rPr>
              <a:t>          </a:t>
            </a:r>
            <a:r>
              <a:rPr lang="en-GB" sz="1000" dirty="0" err="1">
                <a:solidFill>
                  <a:srgbClr val="808080"/>
                </a:solidFill>
                <a:latin typeface="Consolas" panose="020B0609020204030204" pitchFamily="49" charset="0"/>
              </a:rPr>
              <a:t>Nt</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Initialized random number generator</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RNG</a:t>
            </a:r>
            <a:r>
              <a:rPr lang="en-GB" sz="1000" dirty="0">
                <a:solidFill>
                  <a:srgbClr val="000000"/>
                </a:solidFill>
                <a:latin typeface="Consolas" panose="020B0609020204030204" pitchFamily="49" charset="0"/>
              </a:rPr>
              <a:t>&amp;               </a:t>
            </a:r>
            <a:r>
              <a:rPr lang="en-GB" sz="1000" dirty="0">
                <a:solidFill>
                  <a:srgbClr val="808080"/>
                </a:solidFill>
                <a:latin typeface="Consolas" panose="020B0609020204030204" pitchFamily="49" charset="0"/>
              </a:rPr>
              <a:t>random</a:t>
            </a:r>
            <a:r>
              <a:rPr lang="en-GB" sz="1000" dirty="0">
                <a:solidFill>
                  <a:srgbClr val="000000"/>
                </a:solidFill>
                <a:latin typeface="Consolas" panose="020B0609020204030204" pitchFamily="49" charset="0"/>
              </a:rPr>
              <a:t>)</a:t>
            </a:r>
          </a:p>
        </p:txBody>
      </p:sp>
      <p:sp>
        <p:nvSpPr>
          <p:cNvPr id="6" name="Rectangle 5"/>
          <p:cNvSpPr/>
          <p:nvPr/>
        </p:nvSpPr>
        <p:spPr>
          <a:xfrm>
            <a:off x="5310644" y="1374010"/>
            <a:ext cx="8912619" cy="5478423"/>
          </a:xfrm>
          <a:prstGeom prst="rect">
            <a:avLst/>
          </a:prstGeom>
        </p:spPr>
        <p:txBody>
          <a:bodyPr wrap="square">
            <a:spAutoFit/>
          </a:bodyPr>
          <a:lstStyle/>
          <a:p>
            <a:r>
              <a:rPr lang="en-GB" sz="1000" dirty="0">
                <a:solidFill>
                  <a:srgbClr val="008000"/>
                </a:solidFill>
                <a:latin typeface="Consolas" panose="020B0609020204030204" pitchFamily="49" charset="0"/>
              </a:rPr>
              <a:t>    //  Implementation</a:t>
            </a:r>
            <a:endParaRPr lang="en-GB" sz="1000" dirty="0">
              <a:solidFill>
                <a:srgbClr val="000000"/>
              </a:solidFill>
              <a:latin typeface="Consolas" panose="020B0609020204030204" pitchFamily="49" charset="0"/>
            </a:endParaRP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Initialize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result = 0;</a:t>
            </a:r>
          </a:p>
          <a:p>
            <a:r>
              <a:rPr lang="en-US" sz="1000" dirty="0">
                <a:solidFill>
                  <a:srgbClr val="008000"/>
                </a:solidFill>
                <a:latin typeface="Consolas" panose="020B0609020204030204" pitchFamily="49" charset="0"/>
              </a:rPr>
              <a:t>    // double because the RNG is not templated (and doesn't need to be, see chapter 12)</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err="1">
                <a:solidFill>
                  <a:srgbClr val="000000"/>
                </a:solidFill>
                <a:latin typeface="Consolas" panose="020B0609020204030204" pitchFamily="49" charset="0"/>
              </a:rPr>
              <a:t>gaussianIncrements</a:t>
            </a:r>
            <a:r>
              <a:rPr lang="en-US" sz="1000" dirty="0">
                <a:solidFill>
                  <a:srgbClr val="000000"/>
                </a:solidFill>
                <a:latin typeface="Consolas" panose="020B0609020204030204" pitchFamily="49" charset="0"/>
              </a:rPr>
              <a:t>(</a:t>
            </a:r>
            <a:r>
              <a:rPr lang="en-US" sz="1000" dirty="0" err="1">
                <a:solidFill>
                  <a:srgbClr val="808080"/>
                </a:solidFill>
                <a:latin typeface="Consolas" panose="020B0609020204030204" pitchFamily="49" charset="0"/>
              </a:rPr>
              <a:t>Nt</a:t>
            </a:r>
            <a:r>
              <a:rPr lang="en-US" sz="1000" dirty="0">
                <a:solidFill>
                  <a:srgbClr val="000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dt</a:t>
            </a:r>
            <a:r>
              <a:rPr lang="en-GB" sz="1000" dirty="0">
                <a:solidFill>
                  <a:srgbClr val="000000"/>
                </a:solidFill>
                <a:latin typeface="Consolas" panose="020B0609020204030204" pitchFamily="49" charset="0"/>
              </a:rPr>
              <a:t> = </a:t>
            </a:r>
            <a:r>
              <a:rPr lang="en-GB" sz="1000" dirty="0">
                <a:solidFill>
                  <a:srgbClr val="808080"/>
                </a:solidFill>
                <a:latin typeface="Consolas" panose="020B0609020204030204" pitchFamily="49" charset="0"/>
              </a:rPr>
              <a:t>maturity</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Nt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sdt</a:t>
            </a:r>
            <a:r>
              <a:rPr lang="en-GB" sz="1000" dirty="0">
                <a:solidFill>
                  <a:srgbClr val="000000"/>
                </a:solidFill>
                <a:latin typeface="Consolas" panose="020B0609020204030204" pitchFamily="49" charset="0"/>
              </a:rPr>
              <a:t> = </a:t>
            </a:r>
            <a:r>
              <a:rPr lang="en-GB" sz="1000" dirty="0" err="1">
                <a:solidFill>
                  <a:srgbClr val="000000"/>
                </a:solidFill>
                <a:latin typeface="Consolas" panose="020B0609020204030204" pitchFamily="49" charset="0"/>
              </a:rPr>
              <a:t>sqrt</a:t>
            </a:r>
            <a:r>
              <a:rPr lang="en-GB" sz="1000" dirty="0">
                <a:solidFill>
                  <a:srgbClr val="000000"/>
                </a:solidFill>
                <a:latin typeface="Consolas" panose="020B0609020204030204" pitchFamily="49" charset="0"/>
              </a:rPr>
              <a:t>(</a:t>
            </a:r>
            <a:r>
              <a:rPr lang="en-GB" sz="1000" dirty="0" err="1">
                <a:solidFill>
                  <a:srgbClr val="000000"/>
                </a:solidFill>
                <a:latin typeface="Consolas" panose="020B0609020204030204" pitchFamily="49" charset="0"/>
              </a:rPr>
              <a:t>dt</a:t>
            </a:r>
            <a:r>
              <a:rPr lang="en-GB" sz="1000" dirty="0">
                <a:solidFill>
                  <a:srgbClr val="000000"/>
                </a:solidFill>
                <a:latin typeface="Consolas" panose="020B0609020204030204" pitchFamily="49" charset="0"/>
              </a:rPr>
              <a: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Loop over paths</a:t>
            </a:r>
            <a:endParaRPr lang="en-GB" sz="1000" dirty="0">
              <a:solidFill>
                <a:srgbClr val="000000"/>
              </a:solidFill>
              <a:latin typeface="Consolas" panose="020B0609020204030204" pitchFamily="49" charset="0"/>
            </a:endParaRPr>
          </a:p>
          <a:p>
            <a:r>
              <a:rPr lang="nn-NO" sz="1000" dirty="0">
                <a:solidFill>
                  <a:srgbClr val="000000"/>
                </a:solidFill>
                <a:latin typeface="Consolas" panose="020B0609020204030204" pitchFamily="49" charset="0"/>
              </a:rPr>
              <a:t>    </a:t>
            </a:r>
            <a:r>
              <a:rPr lang="nn-NO" sz="1000" dirty="0">
                <a:solidFill>
                  <a:srgbClr val="0000FF"/>
                </a:solidFill>
                <a:latin typeface="Consolas" panose="020B0609020204030204" pitchFamily="49" charset="0"/>
              </a:rPr>
              <a:t>for</a:t>
            </a:r>
            <a:r>
              <a:rPr lang="nn-NO" sz="1000" dirty="0">
                <a:solidFill>
                  <a:srgbClr val="000000"/>
                </a:solidFill>
                <a:latin typeface="Consolas" panose="020B0609020204030204" pitchFamily="49" charset="0"/>
              </a:rPr>
              <a:t> (</a:t>
            </a:r>
            <a:r>
              <a:rPr lang="nn-NO" sz="1000" dirty="0">
                <a:solidFill>
                  <a:srgbClr val="0000FF"/>
                </a:solidFill>
                <a:latin typeface="Consolas" panose="020B0609020204030204" pitchFamily="49" charset="0"/>
              </a:rPr>
              <a:t>int</a:t>
            </a:r>
            <a:r>
              <a:rPr lang="nn-NO" sz="1000" dirty="0">
                <a:solidFill>
                  <a:srgbClr val="000000"/>
                </a:solidFill>
                <a:latin typeface="Consolas" panose="020B0609020204030204" pitchFamily="49" charset="0"/>
              </a:rPr>
              <a:t> i = 0; i &lt; </a:t>
            </a:r>
            <a:r>
              <a:rPr lang="nn-NO" sz="1000" dirty="0">
                <a:solidFill>
                  <a:srgbClr val="808080"/>
                </a:solidFill>
                <a:latin typeface="Consolas" panose="020B0609020204030204" pitchFamily="49" charset="0"/>
              </a:rPr>
              <a:t>Np</a:t>
            </a:r>
            <a:r>
              <a:rPr lang="nn-NO" sz="1000" dirty="0">
                <a:solidFill>
                  <a:srgbClr val="000000"/>
                </a:solidFill>
                <a:latin typeface="Consolas" panose="020B0609020204030204" pitchFamily="49" charset="0"/>
              </a:rPr>
              <a:t>; ++i)</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Generate </a:t>
            </a:r>
            <a:r>
              <a:rPr lang="en-GB" sz="1000" dirty="0" err="1">
                <a:solidFill>
                  <a:srgbClr val="008000"/>
                </a:solidFill>
                <a:latin typeface="Consolas" panose="020B0609020204030204" pitchFamily="49" charset="0"/>
              </a:rPr>
              <a:t>Nt</a:t>
            </a:r>
            <a:r>
              <a:rPr lang="en-GB" sz="1000" dirty="0">
                <a:solidFill>
                  <a:srgbClr val="008000"/>
                </a:solidFill>
                <a:latin typeface="Consolas" panose="020B0609020204030204" pitchFamily="49" charset="0"/>
              </a:rPr>
              <a:t> Gaussian Numbers</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808080"/>
                </a:solidFill>
                <a:latin typeface="Consolas" panose="020B0609020204030204" pitchFamily="49" charset="0"/>
              </a:rPr>
              <a:t>random</a:t>
            </a:r>
            <a:r>
              <a:rPr lang="en-GB" sz="1000" dirty="0" err="1">
                <a:solidFill>
                  <a:srgbClr val="000000"/>
                </a:solidFill>
                <a:latin typeface="Consolas" panose="020B0609020204030204" pitchFamily="49" charset="0"/>
              </a:rPr>
              <a:t>.nextG</a:t>
            </a:r>
            <a:r>
              <a:rPr lang="en-GB" sz="1000" dirty="0">
                <a:solidFill>
                  <a:srgbClr val="000000"/>
                </a:solidFill>
                <a:latin typeface="Consolas" panose="020B0609020204030204" pitchFamily="49" charset="0"/>
              </a:rPr>
              <a:t>(</a:t>
            </a:r>
            <a:r>
              <a:rPr lang="en-GB" sz="1000" dirty="0" err="1">
                <a:solidFill>
                  <a:srgbClr val="000000"/>
                </a:solidFill>
                <a:latin typeface="Consolas" panose="020B0609020204030204" pitchFamily="49" charset="0"/>
              </a:rPr>
              <a:t>gaussianIncrements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Euler’s scheme, step by step</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T</a:t>
            </a:r>
            <a:r>
              <a:rPr lang="en-US" sz="1000" dirty="0">
                <a:solidFill>
                  <a:srgbClr val="000000"/>
                </a:solidFill>
                <a:latin typeface="Consolas" panose="020B0609020204030204" pitchFamily="49" charset="0"/>
              </a:rPr>
              <a:t> spot = </a:t>
            </a:r>
            <a:r>
              <a:rPr lang="en-US" sz="1000" dirty="0">
                <a:solidFill>
                  <a:srgbClr val="808080"/>
                </a:solidFill>
                <a:latin typeface="Consolas" panose="020B0609020204030204" pitchFamily="49" charset="0"/>
              </a:rPr>
              <a:t>S0</a:t>
            </a:r>
            <a:r>
              <a:rPr lang="en-US" sz="1000" dirty="0">
                <a:solidFill>
                  <a:srgbClr val="000000"/>
                </a:solidFill>
                <a:latin typeface="Consolas" panose="020B0609020204030204" pitchFamily="49" charset="0"/>
              </a:rPr>
              <a:t>, time = 0;</a:t>
            </a: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bool</a:t>
            </a:r>
            <a:r>
              <a:rPr lang="en-GB" sz="1000" dirty="0">
                <a:solidFill>
                  <a:srgbClr val="000000"/>
                </a:solidFill>
                <a:latin typeface="Consolas" panose="020B0609020204030204" pitchFamily="49" charset="0"/>
              </a:rPr>
              <a:t> alive = </a:t>
            </a:r>
            <a:r>
              <a:rPr lang="en-GB" sz="1000" dirty="0">
                <a:solidFill>
                  <a:srgbClr val="0000FF"/>
                </a:solidFill>
                <a:latin typeface="Consolas" panose="020B0609020204030204" pitchFamily="49" charset="0"/>
              </a:rPr>
              <a:t>true</a:t>
            </a:r>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size_t</a:t>
            </a:r>
            <a:r>
              <a:rPr lang="en-US" sz="1000" dirty="0">
                <a:solidFill>
                  <a:srgbClr val="000000"/>
                </a:solidFill>
                <a:latin typeface="Consolas" panose="020B0609020204030204" pitchFamily="49" charset="0"/>
              </a:rPr>
              <a:t> j = 0; j &lt; </a:t>
            </a:r>
            <a:r>
              <a:rPr lang="en-US" sz="1000" dirty="0" err="1">
                <a:solidFill>
                  <a:srgbClr val="808080"/>
                </a:solidFill>
                <a:latin typeface="Consolas" panose="020B0609020204030204" pitchFamily="49" charset="0"/>
              </a:rPr>
              <a:t>Nt</a:t>
            </a:r>
            <a:r>
              <a:rPr lang="en-US" sz="1000" dirty="0">
                <a:solidFill>
                  <a:srgbClr val="000000"/>
                </a:solidFill>
                <a:latin typeface="Consolas" panose="020B0609020204030204" pitchFamily="49" charset="0"/>
              </a:rPr>
              <a:t>; ++j)</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Interpolate volatility</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 interp2D(</a:t>
            </a:r>
            <a:r>
              <a:rPr lang="en-US" sz="1000" dirty="0">
                <a:solidFill>
                  <a:srgbClr val="808080"/>
                </a:solidFill>
                <a:latin typeface="Consolas" panose="020B0609020204030204" pitchFamily="49" charset="0"/>
              </a:rPr>
              <a:t>spots</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times</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vols</a:t>
            </a:r>
            <a:r>
              <a:rPr lang="en-US" sz="1000" dirty="0">
                <a:solidFill>
                  <a:srgbClr val="000000"/>
                </a:solidFill>
                <a:latin typeface="Consolas" panose="020B0609020204030204" pitchFamily="49" charset="0"/>
              </a:rPr>
              <a:t>, spot, time);</a:t>
            </a:r>
          </a:p>
          <a:p>
            <a:r>
              <a:rPr lang="en-GB" sz="1000" dirty="0">
                <a:solidFill>
                  <a:srgbClr val="000000"/>
                </a:solidFill>
                <a:latin typeface="Consolas" panose="020B0609020204030204" pitchFamily="49" charset="0"/>
              </a:rPr>
              <a:t>            time += </a:t>
            </a:r>
            <a:r>
              <a:rPr lang="en-GB" sz="1000" dirty="0" err="1">
                <a:solidFill>
                  <a:srgbClr val="000000"/>
                </a:solidFill>
                <a:latin typeface="Consolas" panose="020B0609020204030204" pitchFamily="49" charset="0"/>
              </a:rPr>
              <a:t>dt</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Simulate return</a:t>
            </a:r>
            <a:endParaRPr lang="en-GB" sz="1000" dirty="0">
              <a:solidFill>
                <a:srgbClr val="000000"/>
              </a:solidFill>
              <a:latin typeface="Consolas" panose="020B0609020204030204" pitchFamily="49" charset="0"/>
            </a:endParaRPr>
          </a:p>
          <a:p>
            <a:r>
              <a:rPr lang="nl-NL" sz="1000" dirty="0">
                <a:solidFill>
                  <a:srgbClr val="000000"/>
                </a:solidFill>
                <a:latin typeface="Consolas" panose="020B0609020204030204" pitchFamily="49" charset="0"/>
              </a:rPr>
              <a:t>            spot *= exp(-0.5 * vol * vol * dt + vol * sdt * gaussianIncrements[j]);</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Monitor barrier</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if</a:t>
            </a:r>
            <a:r>
              <a:rPr lang="en-GB" sz="1000" dirty="0">
                <a:solidFill>
                  <a:srgbClr val="000000"/>
                </a:solidFill>
                <a:latin typeface="Consolas" panose="020B0609020204030204" pitchFamily="49" charset="0"/>
              </a:rPr>
              <a:t> (spot &gt; </a:t>
            </a:r>
            <a:r>
              <a:rPr lang="en-GB" sz="1000" dirty="0">
                <a:solidFill>
                  <a:srgbClr val="808080"/>
                </a:solidFill>
                <a:latin typeface="Consolas" panose="020B0609020204030204" pitchFamily="49" charset="0"/>
              </a:rPr>
              <a:t>barrier</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alive = </a:t>
            </a:r>
            <a:r>
              <a:rPr lang="en-GB" sz="1000" dirty="0">
                <a:solidFill>
                  <a:srgbClr val="0000FF"/>
                </a:solidFill>
                <a:latin typeface="Consolas" panose="020B0609020204030204" pitchFamily="49" charset="0"/>
              </a:rPr>
              <a:t>false</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break</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Payoff</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if</a:t>
            </a:r>
            <a:r>
              <a:rPr lang="en-US" sz="1000" dirty="0">
                <a:solidFill>
                  <a:srgbClr val="000000"/>
                </a:solidFill>
                <a:latin typeface="Consolas" panose="020B0609020204030204" pitchFamily="49" charset="0"/>
              </a:rPr>
              <a:t> (alive &amp;&amp; spot &gt;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result += spot -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   </a:t>
            </a:r>
            <a:r>
              <a:rPr lang="en-GB" sz="1000" dirty="0">
                <a:solidFill>
                  <a:srgbClr val="008000"/>
                </a:solidFill>
                <a:latin typeface="Consolas" panose="020B0609020204030204" pitchFamily="49" charset="0"/>
              </a:rPr>
              <a:t>//  paths</a:t>
            </a:r>
          </a:p>
          <a:p>
            <a:endParaRPr lang="en-GB" sz="1000" dirty="0">
              <a:solidFill>
                <a:srgbClr val="008000"/>
              </a:solidFill>
              <a:latin typeface="Consolas" panose="020B0609020204030204" pitchFamily="49" charset="0"/>
            </a:endParaRPr>
          </a:p>
          <a:p>
            <a:r>
              <a:rPr lang="en-GB" sz="1000" dirty="0">
                <a:solidFill>
                  <a:srgbClr val="008000"/>
                </a:solidFill>
                <a:latin typeface="Consolas" panose="020B0609020204030204" pitchFamily="49" charset="0"/>
              </a:rPr>
              <a:t>    </a:t>
            </a:r>
            <a:r>
              <a:rPr lang="en-US" sz="1000" dirty="0">
                <a:solidFill>
                  <a:srgbClr val="0000FF"/>
                </a:solidFill>
                <a:latin typeface="Consolas" panose="020B0609020204030204" pitchFamily="49" charset="0"/>
              </a:rPr>
              <a:t>return</a:t>
            </a:r>
            <a:r>
              <a:rPr lang="en-US" sz="1000" dirty="0">
                <a:solidFill>
                  <a:srgbClr val="000000"/>
                </a:solidFill>
                <a:latin typeface="Consolas" panose="020B0609020204030204" pitchFamily="49" charset="0"/>
              </a:rPr>
              <a:t> result / </a:t>
            </a:r>
            <a:r>
              <a:rPr lang="en-US" sz="1000" dirty="0">
                <a:solidFill>
                  <a:srgbClr val="808080"/>
                </a:solidFill>
                <a:latin typeface="Consolas" panose="020B0609020204030204" pitchFamily="49" charset="0"/>
              </a:rPr>
              <a:t>Np</a:t>
            </a:r>
            <a:r>
              <a:rPr lang="en-US" sz="1000" dirty="0">
                <a:solidFill>
                  <a:srgbClr val="000000"/>
                </a:solidFill>
                <a:latin typeface="Consolas" panose="020B0609020204030204" pitchFamily="49" charset="0"/>
              </a:rPr>
              <a:t>;</a:t>
            </a:r>
            <a:endParaRPr lang="en-GB"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137</a:t>
            </a:fld>
            <a:endParaRPr lang="en-GB"/>
          </a:p>
        </p:txBody>
      </p:sp>
    </p:spTree>
    <p:extLst>
      <p:ext uri="{BB962C8B-B14F-4D97-AF65-F5344CB8AC3E}">
        <p14:creationId xmlns:p14="http://schemas.microsoft.com/office/powerpoint/2010/main" val="40605717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 simplistic code</a:t>
            </a:r>
          </a:p>
        </p:txBody>
      </p:sp>
      <p:sp>
        <p:nvSpPr>
          <p:cNvPr id="4" name="Content Placeholder 3"/>
          <p:cNvSpPr>
            <a:spLocks noGrp="1"/>
          </p:cNvSpPr>
          <p:nvPr>
            <p:ph idx="1"/>
          </p:nvPr>
        </p:nvSpPr>
        <p:spPr/>
        <p:txBody>
          <a:bodyPr>
            <a:noAutofit/>
          </a:bodyPr>
          <a:lstStyle/>
          <a:p>
            <a:r>
              <a:rPr lang="en-GB" sz="1800" dirty="0"/>
              <a:t>This code “does the job” but is not acceptable by professional standards</a:t>
            </a:r>
          </a:p>
          <a:p>
            <a:endParaRPr lang="en-GB" sz="1800" dirty="0"/>
          </a:p>
          <a:p>
            <a:r>
              <a:rPr lang="en-GB" sz="1800" dirty="0"/>
              <a:t>The code is specific to Dupire’s model and an up &amp; out call, therefore not scalable</a:t>
            </a:r>
          </a:p>
          <a:p>
            <a:pPr lvl="1"/>
            <a:r>
              <a:rPr lang="en-GB" sz="1400" dirty="0"/>
              <a:t>To price another product (Asian option, Ratchet option, …) copy the code and change the lines that evaluate payoffs</a:t>
            </a:r>
          </a:p>
          <a:p>
            <a:pPr lvl="1"/>
            <a:r>
              <a:rPr lang="en-GB" sz="1400" dirty="0"/>
              <a:t>To price in another model (Heston, SLV, …) copy the code and change the lines that generate the path</a:t>
            </a:r>
          </a:p>
          <a:p>
            <a:pPr lvl="1"/>
            <a:r>
              <a:rPr lang="en-GB" sz="1400" dirty="0"/>
              <a:t>End up with many different functions implementing the same simulation logic for different couples of models and products</a:t>
            </a:r>
          </a:p>
          <a:p>
            <a:pPr lvl="1"/>
            <a:r>
              <a:rPr lang="en-GB" sz="1400" dirty="0"/>
              <a:t>To modify the simulation logic, consistently change all the functions! This is obviously not viable</a:t>
            </a:r>
            <a:endParaRPr lang="en-GB" sz="1800" dirty="0"/>
          </a:p>
          <a:p>
            <a:endParaRPr lang="en-GB" sz="1800" dirty="0"/>
          </a:p>
          <a:p>
            <a:r>
              <a:rPr lang="en-GB" sz="1800" dirty="0"/>
              <a:t>Chapter 6 teaches a professional architecture for generic simulation libraries</a:t>
            </a:r>
          </a:p>
          <a:p>
            <a:pPr lvl="1"/>
            <a:r>
              <a:rPr lang="en-GB" sz="1400" dirty="0"/>
              <a:t>Encapsulate scenario generation in Model objects</a:t>
            </a:r>
          </a:p>
          <a:p>
            <a:pPr lvl="1"/>
            <a:r>
              <a:rPr lang="en-GB" sz="1400" dirty="0"/>
              <a:t>Encapsulate payoff evaluation in Product objects</a:t>
            </a:r>
          </a:p>
          <a:p>
            <a:pPr lvl="1"/>
            <a:r>
              <a:rPr lang="en-GB" sz="1400" dirty="0"/>
              <a:t>Encapsulate simulation logic in a generic Monte-Carlo engine</a:t>
            </a:r>
          </a:p>
          <a:p>
            <a:pPr lvl="1"/>
            <a:r>
              <a:rPr lang="en-GB" sz="1400" dirty="0"/>
              <a:t>Code every model and every product exactly once, mix and match at run time</a:t>
            </a:r>
          </a:p>
          <a:p>
            <a:endParaRPr lang="en-GB" sz="1800" dirty="0"/>
          </a:p>
          <a:p>
            <a:r>
              <a:rPr lang="en-GB" sz="1800" dirty="0"/>
              <a:t>We stick with the simplistic code for demonstration purposes</a:t>
            </a:r>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138</a:t>
            </a:fld>
            <a:endParaRPr lang="en-GB"/>
          </a:p>
        </p:txBody>
      </p:sp>
    </p:spTree>
    <p:extLst>
      <p:ext uri="{BB962C8B-B14F-4D97-AF65-F5344CB8AC3E}">
        <p14:creationId xmlns:p14="http://schemas.microsoft.com/office/powerpoint/2010/main" val="41619677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An inefficient code</a:t>
            </a:r>
          </a:p>
        </p:txBody>
      </p:sp>
      <p:sp>
        <p:nvSpPr>
          <p:cNvPr id="4" name="Content Placeholder 3"/>
          <p:cNvSpPr>
            <a:spLocks noGrp="1"/>
          </p:cNvSpPr>
          <p:nvPr>
            <p:ph idx="1"/>
          </p:nvPr>
        </p:nvSpPr>
        <p:spPr/>
        <p:txBody>
          <a:bodyPr>
            <a:noAutofit/>
          </a:bodyPr>
          <a:lstStyle/>
          <a:p>
            <a:r>
              <a:rPr lang="en-GB" sz="1800" dirty="0"/>
              <a:t>The code does too much work repeatedly during simulations</a:t>
            </a:r>
          </a:p>
          <a:p>
            <a:pPr lvl="1"/>
            <a:r>
              <a:rPr lang="en-GB" sz="1400" dirty="0"/>
              <a:t>Key to efficient Monte-Carlo code: </a:t>
            </a:r>
            <a:br>
              <a:rPr lang="en-GB" sz="1400" dirty="0"/>
            </a:br>
            <a:r>
              <a:rPr lang="en-GB" sz="1400" b="1" dirty="0">
                <a:solidFill>
                  <a:srgbClr val="FF0000"/>
                </a:solidFill>
              </a:rPr>
              <a:t>Do as much work as possible once, on initialization, and as little as possible repeatedly, during simulations</a:t>
            </a:r>
          </a:p>
          <a:p>
            <a:pPr lvl="1"/>
            <a:r>
              <a:rPr lang="en-GB" sz="1400" dirty="0"/>
              <a:t>Example: we perform an expensive bi-linear interpolation in the innermost loop, for every path, on every time step</a:t>
            </a:r>
          </a:p>
          <a:p>
            <a:pPr lvl="1"/>
            <a:r>
              <a:rPr lang="en-GB" sz="1400" dirty="0"/>
              <a:t>We interpolate in spot and time, spot is stochastic (scenario dependent), time is not</a:t>
            </a:r>
          </a:p>
          <a:p>
            <a:pPr lvl="1"/>
            <a:r>
              <a:rPr lang="en-GB" sz="1400" dirty="0"/>
              <a:t>Therefore we can (and should) pre-interpolate in time on initialization</a:t>
            </a:r>
            <a:br>
              <a:rPr lang="en-GB" sz="1400" dirty="0"/>
            </a:br>
            <a:r>
              <a:rPr lang="en-GB" sz="1400" dirty="0"/>
              <a:t>And perform only 1D interpolations in the innermost loop</a:t>
            </a:r>
            <a:endParaRPr lang="en-GB" sz="1800" dirty="0"/>
          </a:p>
          <a:p>
            <a:r>
              <a:rPr lang="en-GB" sz="1800" dirty="0"/>
              <a:t>Chapter 6 teaches and builds fully optimized code </a:t>
            </a:r>
          </a:p>
          <a:p>
            <a:pPr marL="0" indent="0">
              <a:buNone/>
            </a:pPr>
            <a:endParaRPr lang="en-GB" sz="1800" dirty="0"/>
          </a:p>
          <a:p>
            <a:r>
              <a:rPr lang="en-GB" sz="1800" dirty="0"/>
              <a:t>The code is serial, it executes sequentially on one core</a:t>
            </a:r>
          </a:p>
          <a:p>
            <a:pPr lvl="1"/>
            <a:r>
              <a:rPr lang="en-GB" sz="1400" dirty="0"/>
              <a:t>Since even our phones are multi-core today, professional code must be parallel</a:t>
            </a:r>
          </a:p>
          <a:p>
            <a:pPr lvl="1"/>
            <a:r>
              <a:rPr lang="en-GB" sz="1400" dirty="0"/>
              <a:t>With Monte-Carlo simulations, it is relatively easy to obtain a speed-up by the number of physical cores</a:t>
            </a:r>
            <a:endParaRPr lang="en-GB" sz="1800" dirty="0"/>
          </a:p>
          <a:p>
            <a:r>
              <a:rPr lang="en-GB" sz="1800" dirty="0"/>
              <a:t>Chapter 3 teaches modern parallel C++, chapter 7 builds a professional </a:t>
            </a:r>
            <a:r>
              <a:rPr lang="en-GB" sz="1800" i="1" dirty="0"/>
              <a:t>parallel</a:t>
            </a:r>
            <a:r>
              <a:rPr lang="en-GB" sz="1800" dirty="0"/>
              <a:t> simulation library</a:t>
            </a:r>
            <a:br>
              <a:rPr lang="en-GB" sz="1800" dirty="0"/>
            </a:br>
            <a:r>
              <a:rPr lang="en-GB" sz="1800" dirty="0"/>
              <a:t>And section 12.5 instruments it with AAD in parallel</a:t>
            </a:r>
          </a:p>
          <a:p>
            <a:endParaRPr lang="en-GB" sz="1800" dirty="0"/>
          </a:p>
          <a:p>
            <a:r>
              <a:rPr lang="en-GB" sz="1800" dirty="0"/>
              <a:t>For the purpose of demonstration, we stick with the not so efficient, serial version</a:t>
            </a:r>
          </a:p>
        </p:txBody>
      </p:sp>
      <p:sp>
        <p:nvSpPr>
          <p:cNvPr id="3" name="Slide Number Placeholder 2"/>
          <p:cNvSpPr>
            <a:spLocks noGrp="1"/>
          </p:cNvSpPr>
          <p:nvPr>
            <p:ph type="sldNum" sz="quarter" idx="12"/>
          </p:nvPr>
        </p:nvSpPr>
        <p:spPr/>
        <p:txBody>
          <a:bodyPr/>
          <a:lstStyle/>
          <a:p>
            <a:fld id="{20222C57-82CF-4D8A-8DC1-229C0B8895A7}" type="slidenum">
              <a:rPr lang="en-GB" smtClean="0"/>
              <a:t>139</a:t>
            </a:fld>
            <a:endParaRPr lang="en-GB"/>
          </a:p>
        </p:txBody>
      </p:sp>
    </p:spTree>
    <p:extLst>
      <p:ext uri="{BB962C8B-B14F-4D97-AF65-F5344CB8AC3E}">
        <p14:creationId xmlns:p14="http://schemas.microsoft.com/office/powerpoint/2010/main" val="1109404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How to achieve speed: future tech</a:t>
            </a:r>
            <a:endParaRPr lang="en-GB" dirty="0">
              <a:solidFill>
                <a:schemeClr val="bg1"/>
              </a:solidFill>
            </a:endParaRPr>
          </a:p>
        </p:txBody>
      </p:sp>
      <p:sp>
        <p:nvSpPr>
          <p:cNvPr id="4" name="Content Placeholder 3"/>
          <p:cNvSpPr>
            <a:spLocks noGrp="1"/>
          </p:cNvSpPr>
          <p:nvPr>
            <p:ph idx="1"/>
          </p:nvPr>
        </p:nvSpPr>
        <p:spPr>
          <a:xfrm>
            <a:off x="2346628" y="1825625"/>
            <a:ext cx="9178373" cy="4455036"/>
          </a:xfrm>
        </p:spPr>
        <p:txBody>
          <a:bodyPr>
            <a:normAutofit lnSpcReduction="10000"/>
          </a:bodyPr>
          <a:lstStyle/>
          <a:p>
            <a:pPr marL="342900" indent="-342900">
              <a:buAutoNum type="arabicPeriod" startAt="4"/>
            </a:pPr>
            <a:r>
              <a:rPr lang="en-GB" sz="1600" dirty="0" smtClean="0"/>
              <a:t>Rise of Machine Learning</a:t>
            </a:r>
          </a:p>
          <a:p>
            <a:pPr marL="457200" lvl="1" indent="0">
              <a:buNone/>
            </a:pPr>
            <a:endParaRPr lang="en-GB" sz="1400" dirty="0" smtClean="0"/>
          </a:p>
          <a:p>
            <a:pPr lvl="1"/>
            <a:r>
              <a:rPr lang="en-GB" sz="1400" dirty="0" smtClean="0"/>
              <a:t>Values and risks of trading books are (very complicated) functions of the state (market + path-dependencies)</a:t>
            </a:r>
          </a:p>
          <a:p>
            <a:pPr lvl="1"/>
            <a:endParaRPr lang="en-GB" sz="1400" dirty="0" smtClean="0"/>
          </a:p>
          <a:p>
            <a:pPr lvl="1"/>
            <a:r>
              <a:rPr lang="en-GB" sz="1400" dirty="0" smtClean="0"/>
              <a:t>In principle, this function can be taught to machines</a:t>
            </a:r>
          </a:p>
          <a:p>
            <a:pPr lvl="1"/>
            <a:endParaRPr lang="en-GB" sz="1400" dirty="0" smtClean="0"/>
          </a:p>
          <a:p>
            <a:pPr lvl="1"/>
            <a:r>
              <a:rPr lang="en-GB" sz="1400" dirty="0" smtClean="0"/>
              <a:t>In a way similar to how your phone identifies people by “looking at” them:</a:t>
            </a:r>
            <a:br>
              <a:rPr lang="en-GB" sz="1400" dirty="0" smtClean="0"/>
            </a:br>
            <a:r>
              <a:rPr lang="en-GB" sz="1400" dirty="0" smtClean="0"/>
              <a:t>target (identity) is a (learned) function of state (pixels on camera)</a:t>
            </a:r>
          </a:p>
          <a:p>
            <a:pPr marL="457200" lvl="1" indent="0">
              <a:buNone/>
            </a:pPr>
            <a:endParaRPr lang="en-GB" sz="1400" dirty="0" smtClean="0"/>
          </a:p>
          <a:p>
            <a:pPr lvl="1"/>
            <a:r>
              <a:rPr lang="en-GB" sz="1400" dirty="0" smtClean="0"/>
              <a:t>Many ideas from the Machine Learning (mainly Deep Learning) world are being applied in finance</a:t>
            </a:r>
            <a:br>
              <a:rPr lang="en-GB" sz="1400" dirty="0" smtClean="0"/>
            </a:br>
            <a:r>
              <a:rPr lang="en-GB" sz="1400" dirty="0" smtClean="0"/>
              <a:t>as a very current, very active area of research &amp; development</a:t>
            </a:r>
          </a:p>
          <a:p>
            <a:pPr lvl="1"/>
            <a:endParaRPr lang="en-GB" sz="1400" dirty="0"/>
          </a:p>
          <a:p>
            <a:pPr lvl="1"/>
            <a:r>
              <a:rPr lang="en-GB" sz="1400" dirty="0" smtClean="0"/>
              <a:t>May lead to another leap in computational speed</a:t>
            </a:r>
          </a:p>
          <a:p>
            <a:pPr lvl="1"/>
            <a:endParaRPr lang="en-GB" sz="1400" dirty="0"/>
          </a:p>
          <a:p>
            <a:pPr lvl="1"/>
            <a:r>
              <a:rPr lang="en-GB" sz="1400" dirty="0" smtClean="0"/>
              <a:t>See first public milestones (all from 2018-2019):</a:t>
            </a:r>
          </a:p>
          <a:p>
            <a:pPr lvl="2"/>
            <a:r>
              <a:rPr lang="en-GB" sz="1200" dirty="0" smtClean="0"/>
              <a:t>Horvath, </a:t>
            </a:r>
            <a:r>
              <a:rPr lang="en-GB" sz="1200" u="sng" dirty="0" smtClean="0"/>
              <a:t>Deep Learning Volatility</a:t>
            </a:r>
          </a:p>
          <a:p>
            <a:pPr lvl="2"/>
            <a:r>
              <a:rPr lang="en-GB" sz="1200" dirty="0" smtClean="0"/>
              <a:t>Mc Ghee, </a:t>
            </a:r>
            <a:r>
              <a:rPr lang="en-GB" sz="1200" u="sng" dirty="0" smtClean="0"/>
              <a:t>An Artificial Neural Network Representation of the SABR Stochastic Volatility Model</a:t>
            </a:r>
          </a:p>
          <a:p>
            <a:pPr lvl="2"/>
            <a:r>
              <a:rPr lang="en-GB" sz="1200" dirty="0" smtClean="0"/>
              <a:t>Huge &amp; Savine, </a:t>
            </a:r>
            <a:r>
              <a:rPr lang="en-GB" sz="1200" u="sng" dirty="0" smtClean="0"/>
              <a:t>Deep Analytics</a:t>
            </a:r>
            <a:endParaRPr lang="en-GB" sz="1200" u="sng" dirty="0"/>
          </a:p>
          <a:p>
            <a:pPr marL="0" indent="0">
              <a:buNone/>
            </a:pPr>
            <a:endParaRPr lang="en-GB" sz="1600" dirty="0" smtClean="0"/>
          </a:p>
          <a:p>
            <a:endParaRPr lang="en-GB" sz="1600" dirty="0" smtClean="0"/>
          </a:p>
          <a:p>
            <a:pPr marL="0" indent="0">
              <a:buNone/>
            </a:pPr>
            <a:endParaRPr lang="en-GB" sz="1400" dirty="0" smtClean="0"/>
          </a:p>
          <a:p>
            <a:endParaRPr lang="en-GB" sz="1400" u="sng" dirty="0" smtClean="0"/>
          </a:p>
          <a:p>
            <a:pPr marL="0" indent="0">
              <a:buNone/>
            </a:pPr>
            <a:endParaRPr lang="en-GB" sz="1400" dirty="0" smtClean="0"/>
          </a:p>
          <a:p>
            <a:endParaRPr lang="en-GB" sz="1400" dirty="0"/>
          </a:p>
          <a:p>
            <a:endParaRPr lang="en-GB" sz="1400" i="1" dirty="0"/>
          </a:p>
        </p:txBody>
      </p:sp>
      <p:sp>
        <p:nvSpPr>
          <p:cNvPr id="3" name="Slide Number Placeholder 2"/>
          <p:cNvSpPr>
            <a:spLocks noGrp="1"/>
          </p:cNvSpPr>
          <p:nvPr>
            <p:ph type="sldNum" sz="quarter" idx="12"/>
          </p:nvPr>
        </p:nvSpPr>
        <p:spPr/>
        <p:txBody>
          <a:bodyPr/>
          <a:lstStyle/>
          <a:p>
            <a:fld id="{20222C57-82CF-4D8A-8DC1-229C0B8895A7}" type="slidenum">
              <a:rPr lang="en-GB" smtClean="0"/>
              <a:t>14</a:t>
            </a:fld>
            <a:endParaRPr lang="en-GB"/>
          </a:p>
        </p:txBody>
      </p:sp>
      <p:sp>
        <p:nvSpPr>
          <p:cNvPr id="5" name="Left Arrow 4"/>
          <p:cNvSpPr/>
          <p:nvPr/>
        </p:nvSpPr>
        <p:spPr>
          <a:xfrm rot="16200000">
            <a:off x="1236525" y="1871217"/>
            <a:ext cx="770738" cy="367095"/>
          </a:xfrm>
          <a:prstGeom prst="leftArrow">
            <a:avLst/>
          </a:prstGeom>
          <a:gradFill flip="none" rotWithShape="1">
            <a:gsLst>
              <a:gs pos="0">
                <a:srgbClr val="FF0000"/>
              </a:gs>
              <a:gs pos="99115">
                <a:srgbClr val="FFFF00"/>
              </a:gs>
              <a:gs pos="100000">
                <a:schemeClr val="accent1">
                  <a:lumMod val="45000"/>
                  <a:lumOff val="5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1134657" y="2489574"/>
            <a:ext cx="974474" cy="646331"/>
          </a:xfrm>
          <a:prstGeom prst="rect">
            <a:avLst/>
          </a:prstGeom>
          <a:noFill/>
        </p:spPr>
        <p:txBody>
          <a:bodyPr wrap="square" rtlCol="0">
            <a:spAutoFit/>
          </a:bodyPr>
          <a:lstStyle/>
          <a:p>
            <a:pPr algn="ctr"/>
            <a:r>
              <a:rPr lang="en-GB" dirty="0" smtClean="0"/>
              <a:t>even faster?</a:t>
            </a:r>
            <a:endParaRPr lang="en-GB" dirty="0"/>
          </a:p>
        </p:txBody>
      </p:sp>
    </p:spTree>
    <p:extLst>
      <p:ext uri="{BB962C8B-B14F-4D97-AF65-F5344CB8AC3E}">
        <p14:creationId xmlns:p14="http://schemas.microsoft.com/office/powerpoint/2010/main" val="12779078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Smoothing barrier options</a:t>
            </a:r>
          </a:p>
        </p:txBody>
      </p:sp>
      <p:sp>
        <p:nvSpPr>
          <p:cNvPr id="4" name="Content Placeholder 3"/>
          <p:cNvSpPr>
            <a:spLocks noGrp="1"/>
          </p:cNvSpPr>
          <p:nvPr>
            <p:ph idx="1"/>
          </p:nvPr>
        </p:nvSpPr>
        <p:spPr/>
        <p:txBody>
          <a:bodyPr>
            <a:noAutofit/>
          </a:bodyPr>
          <a:lstStyle/>
          <a:p>
            <a:r>
              <a:rPr lang="en-GB" sz="1800" dirty="0"/>
              <a:t>Discretely monitored barrier options are discontinuous, their value jumps to 0 at the barrier</a:t>
            </a:r>
          </a:p>
          <a:p>
            <a:pPr lvl="1"/>
            <a:r>
              <a:rPr lang="en-GB" sz="1400" dirty="0"/>
              <a:t>Therefore, our code is not differentiable</a:t>
            </a:r>
          </a:p>
          <a:p>
            <a:pPr lvl="1"/>
            <a:r>
              <a:rPr lang="en-GB" sz="1400" dirty="0"/>
              <a:t>AAD does not help: it cannot perform the impossible task of differentiating a discontinuous function</a:t>
            </a:r>
          </a:p>
          <a:p>
            <a:pPr lvl="1"/>
            <a:r>
              <a:rPr lang="en-GB" sz="1400" dirty="0"/>
              <a:t>With finite differences, barrier risks are unstable, with AAD they are all zero</a:t>
            </a:r>
          </a:p>
          <a:p>
            <a:pPr lvl="1"/>
            <a:r>
              <a:rPr lang="en-GB" sz="1400" dirty="0"/>
              <a:t>Find the reason why as an exercise!</a:t>
            </a:r>
          </a:p>
          <a:p>
            <a:pPr lvl="1"/>
            <a:endParaRPr lang="en-GB" sz="1800" dirty="0"/>
          </a:p>
          <a:p>
            <a:r>
              <a:rPr lang="en-GB" sz="1800" dirty="0"/>
              <a:t>Therefore traders always smooth discontinuous transactions (barriers, digitals etc.)</a:t>
            </a:r>
          </a:p>
          <a:p>
            <a:r>
              <a:rPr lang="en-GB" sz="1800" dirty="0"/>
              <a:t>Smoothing = applying a close, continuous approximation in place of the discontinuous function</a:t>
            </a:r>
          </a:p>
          <a:p>
            <a:pPr marL="0" indent="0">
              <a:buNone/>
            </a:pPr>
            <a:endParaRPr lang="en-GB" sz="1800" dirty="0"/>
          </a:p>
          <a:p>
            <a:r>
              <a:rPr lang="en-GB" sz="1800" dirty="0"/>
              <a:t>Smoothing in finance, and its connection to fuzzy logic, are explained in the presentation:</a:t>
            </a:r>
          </a:p>
          <a:p>
            <a:pPr marL="0" indent="0" algn="ctr">
              <a:buNone/>
            </a:pPr>
            <a:r>
              <a:rPr lang="en-GB" sz="1400" dirty="0">
                <a:hlinkClick r:id="rId3"/>
              </a:rPr>
              <a:t>http://www.slideshare.net\AntoineSavine\stabilise-risks-of-discontinuous-payoffs-with-fuzzy-logic</a:t>
            </a:r>
            <a:endParaRPr lang="en-GB" sz="1400" dirty="0"/>
          </a:p>
          <a:p>
            <a:pPr marL="0" indent="0">
              <a:buNone/>
            </a:pPr>
            <a:r>
              <a:rPr lang="en-GB" sz="1800" dirty="0"/>
              <a:t>freely available on </a:t>
            </a:r>
            <a:r>
              <a:rPr lang="en-GB" sz="1800" dirty="0" err="1"/>
              <a:t>slideShare</a:t>
            </a:r>
            <a:endParaRPr lang="en-GB" sz="1800" dirty="0"/>
          </a:p>
          <a:p>
            <a:pPr marL="0" indent="0">
              <a:buNone/>
            </a:pPr>
            <a:endParaRPr lang="en-GB" sz="1800" dirty="0"/>
          </a:p>
          <a:p>
            <a:r>
              <a:rPr lang="en-GB" sz="1800" dirty="0"/>
              <a:t>Here, we briefly explain the “smooth barrier” algorithm, usually applied on derivatives desks</a:t>
            </a:r>
          </a:p>
        </p:txBody>
      </p:sp>
      <p:sp>
        <p:nvSpPr>
          <p:cNvPr id="3" name="Slide Number Placeholder 2"/>
          <p:cNvSpPr>
            <a:spLocks noGrp="1"/>
          </p:cNvSpPr>
          <p:nvPr>
            <p:ph type="sldNum" sz="quarter" idx="12"/>
          </p:nvPr>
        </p:nvSpPr>
        <p:spPr/>
        <p:txBody>
          <a:bodyPr/>
          <a:lstStyle/>
          <a:p>
            <a:fld id="{20222C57-82CF-4D8A-8DC1-229C0B8895A7}" type="slidenum">
              <a:rPr lang="en-GB" smtClean="0"/>
              <a:t>140</a:t>
            </a:fld>
            <a:endParaRPr lang="en-GB"/>
          </a:p>
        </p:txBody>
      </p:sp>
    </p:spTree>
    <p:extLst>
      <p:ext uri="{BB962C8B-B14F-4D97-AF65-F5344CB8AC3E}">
        <p14:creationId xmlns:p14="http://schemas.microsoft.com/office/powerpoint/2010/main" val="39443655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Smooth barrier</a:t>
            </a:r>
          </a:p>
        </p:txBody>
      </p:sp>
      <p:sp>
        <p:nvSpPr>
          <p:cNvPr id="4" name="Content Placeholder 3"/>
          <p:cNvSpPr>
            <a:spLocks noGrp="1"/>
          </p:cNvSpPr>
          <p:nvPr>
            <p:ph idx="1"/>
          </p:nvPr>
        </p:nvSpPr>
        <p:spPr/>
        <p:txBody>
          <a:bodyPr>
            <a:noAutofit/>
          </a:bodyPr>
          <a:lstStyle/>
          <a:p>
            <a:r>
              <a:rPr lang="en-GB" sz="1800" dirty="0"/>
              <a:t>Hard barrier</a:t>
            </a:r>
          </a:p>
          <a:p>
            <a:pPr lvl="1"/>
            <a:r>
              <a:rPr lang="en-GB" sz="1400" dirty="0"/>
              <a:t>100% dead above the barrier, 100% alive below the barrier</a:t>
            </a:r>
          </a:p>
          <a:p>
            <a:pPr lvl="1"/>
            <a:r>
              <a:rPr lang="en-GB" sz="1400" dirty="0"/>
              <a:t>Hence, discontinuous</a:t>
            </a:r>
          </a:p>
          <a:p>
            <a:pPr marL="457200" lvl="1" indent="0">
              <a:buNone/>
            </a:pPr>
            <a:endParaRPr lang="en-GB" sz="1800" dirty="0"/>
          </a:p>
          <a:p>
            <a:r>
              <a:rPr lang="en-GB" sz="1800" dirty="0"/>
              <a:t>Soft barrier</a:t>
            </a:r>
          </a:p>
          <a:p>
            <a:pPr lvl="1"/>
            <a:r>
              <a:rPr lang="en-GB" sz="1400" dirty="0"/>
              <a:t>100% dead above the barrier </a:t>
            </a:r>
            <a:r>
              <a:rPr lang="en-GB" sz="1400" b="1" dirty="0">
                <a:solidFill>
                  <a:srgbClr val="FF0000"/>
                </a:solidFill>
              </a:rPr>
              <a:t>plus epsilon</a:t>
            </a:r>
            <a:r>
              <a:rPr lang="en-GB" sz="1400" dirty="0"/>
              <a:t>, 100% alive below the barrier </a:t>
            </a:r>
            <a:r>
              <a:rPr lang="en-GB" sz="1400" b="1" dirty="0">
                <a:solidFill>
                  <a:srgbClr val="FF0000"/>
                </a:solidFill>
              </a:rPr>
              <a:t>minus epsilon</a:t>
            </a:r>
          </a:p>
          <a:p>
            <a:pPr lvl="1"/>
            <a:r>
              <a:rPr lang="en-GB" sz="1400" dirty="0"/>
              <a:t>In between, lose a fraction of notional </a:t>
            </a:r>
            <a:br>
              <a:rPr lang="en-GB" sz="1400" dirty="0"/>
            </a:br>
            <a:r>
              <a:rPr lang="en-GB" sz="1400" dirty="0"/>
              <a:t>interpolated between (barrier-epsilon,0) and (barrier+epsilon,1)</a:t>
            </a:r>
          </a:p>
          <a:p>
            <a:pPr lvl="1"/>
            <a:r>
              <a:rPr lang="en-GB" sz="1400" dirty="0"/>
              <a:t>And continue with the remaining notional</a:t>
            </a:r>
          </a:p>
          <a:p>
            <a:pPr lvl="1"/>
            <a:r>
              <a:rPr lang="en-GB" sz="1400" dirty="0"/>
              <a:t>Hence, continuous</a:t>
            </a:r>
          </a:p>
          <a:p>
            <a:pPr lvl="1"/>
            <a:endParaRPr lang="en-GB" sz="1400" dirty="0"/>
          </a:p>
          <a:p>
            <a:r>
              <a:rPr lang="en-GB" sz="1800" dirty="0"/>
              <a:t>Smoothing and fuzzy logic</a:t>
            </a:r>
          </a:p>
          <a:p>
            <a:pPr lvl="1"/>
            <a:r>
              <a:rPr lang="en-GB" sz="1400" dirty="0"/>
              <a:t>Like Schrodinger’s cat, the transaction is in a superposition of dead and alive states</a:t>
            </a:r>
          </a:p>
          <a:p>
            <a:pPr lvl="1"/>
            <a:r>
              <a:rPr lang="en-GB" sz="1400" dirty="0"/>
              <a:t>Smoothing is achieved by replacing sharp logic (dead or alive?) by fuzzy logic (how much alive?)</a:t>
            </a:r>
          </a:p>
          <a:p>
            <a:pPr lvl="1"/>
            <a:r>
              <a:rPr lang="en-GB" sz="1400" dirty="0"/>
              <a:t>More in the presentation</a:t>
            </a:r>
          </a:p>
        </p:txBody>
      </p:sp>
      <p:pic>
        <p:nvPicPr>
          <p:cNvPr id="5" name="Picture 4"/>
          <p:cNvPicPr>
            <a:picLocks noChangeAspect="1"/>
          </p:cNvPicPr>
          <p:nvPr/>
        </p:nvPicPr>
        <p:blipFill>
          <a:blip r:embed="rId3" cstate="print"/>
          <a:stretch>
            <a:fillRect/>
          </a:stretch>
        </p:blipFill>
        <p:spPr>
          <a:xfrm>
            <a:off x="8260549" y="2757442"/>
            <a:ext cx="2992727" cy="2487704"/>
          </a:xfrm>
          <a:prstGeom prst="rect">
            <a:avLst/>
          </a:prstGeom>
        </p:spPr>
      </p:pic>
      <p:sp>
        <p:nvSpPr>
          <p:cNvPr id="3" name="Slide Number Placeholder 2"/>
          <p:cNvSpPr>
            <a:spLocks noGrp="1"/>
          </p:cNvSpPr>
          <p:nvPr>
            <p:ph type="sldNum" sz="quarter" idx="12"/>
          </p:nvPr>
        </p:nvSpPr>
        <p:spPr/>
        <p:txBody>
          <a:bodyPr/>
          <a:lstStyle/>
          <a:p>
            <a:fld id="{20222C57-82CF-4D8A-8DC1-229C0B8895A7}" type="slidenum">
              <a:rPr lang="en-GB" smtClean="0"/>
              <a:t>141</a:t>
            </a:fld>
            <a:endParaRPr lang="en-GB"/>
          </a:p>
        </p:txBody>
      </p:sp>
    </p:spTree>
    <p:extLst>
      <p:ext uri="{BB962C8B-B14F-4D97-AF65-F5344CB8AC3E}">
        <p14:creationId xmlns:p14="http://schemas.microsoft.com/office/powerpoint/2010/main" val="1348410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8" name="Rounded Rectangle 7"/>
          <p:cNvSpPr/>
          <p:nvPr/>
        </p:nvSpPr>
        <p:spPr>
          <a:xfrm>
            <a:off x="4196713" y="3607604"/>
            <a:ext cx="5713332" cy="166861"/>
          </a:xfrm>
          <a:prstGeom prst="roundRect">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4435880" y="4975131"/>
            <a:ext cx="6582123" cy="647422"/>
          </a:xfrm>
          <a:prstGeom prst="roundRect">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4196712" y="6044088"/>
            <a:ext cx="7862505" cy="166861"/>
          </a:xfrm>
          <a:prstGeom prst="roundRect">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solidFill>
                  <a:schemeClr val="bg1"/>
                </a:solidFill>
              </a:rPr>
              <a:t>Simulation code with smooth barrier</a:t>
            </a:r>
          </a:p>
        </p:txBody>
      </p:sp>
      <p:sp>
        <p:nvSpPr>
          <p:cNvPr id="6" name="Rectangle 5"/>
          <p:cNvSpPr/>
          <p:nvPr/>
        </p:nvSpPr>
        <p:spPr>
          <a:xfrm>
            <a:off x="3580452" y="1583803"/>
            <a:ext cx="8912619" cy="5016758"/>
          </a:xfrm>
          <a:prstGeom prst="rect">
            <a:avLst/>
          </a:prstGeom>
        </p:spPr>
        <p:txBody>
          <a:bodyPr wrap="square">
            <a:spAutoFit/>
          </a:bodyPr>
          <a:lstStyle/>
          <a:p>
            <a:r>
              <a:rPr lang="en-GB" sz="1000" dirty="0">
                <a:solidFill>
                  <a:srgbClr val="008000"/>
                </a:solidFill>
                <a:latin typeface="Consolas" panose="020B0609020204030204" pitchFamily="49" charset="0"/>
              </a:rPr>
              <a:t>    //  Initialize</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result = 0;</a:t>
            </a:r>
          </a:p>
          <a:p>
            <a:r>
              <a:rPr lang="en-US" sz="1000" dirty="0">
                <a:solidFill>
                  <a:srgbClr val="008000"/>
                </a:solidFill>
                <a:latin typeface="Consolas" panose="020B0609020204030204" pitchFamily="49" charset="0"/>
              </a:rPr>
              <a:t>    // double because the RNG is not templated (and doesn't need to be, see chapter 12)</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err="1">
                <a:solidFill>
                  <a:srgbClr val="000000"/>
                </a:solidFill>
                <a:latin typeface="Consolas" panose="020B0609020204030204" pitchFamily="49" charset="0"/>
              </a:rPr>
              <a:t>gaussianIncrements</a:t>
            </a:r>
            <a:r>
              <a:rPr lang="en-US" sz="1000" dirty="0">
                <a:solidFill>
                  <a:srgbClr val="000000"/>
                </a:solidFill>
                <a:latin typeface="Consolas" panose="020B0609020204030204" pitchFamily="49" charset="0"/>
              </a:rPr>
              <a:t>(</a:t>
            </a:r>
            <a:r>
              <a:rPr lang="en-US" sz="1000" dirty="0" err="1">
                <a:solidFill>
                  <a:srgbClr val="808080"/>
                </a:solidFill>
                <a:latin typeface="Consolas" panose="020B0609020204030204" pitchFamily="49" charset="0"/>
              </a:rPr>
              <a:t>Nt</a:t>
            </a:r>
            <a:r>
              <a:rPr lang="en-US" sz="1000" dirty="0">
                <a:solidFill>
                  <a:srgbClr val="000000"/>
                </a:solidFill>
                <a:latin typeface="Consolas" panose="020B0609020204030204" pitchFamily="49" charset="0"/>
              </a:rPr>
              <a:t>); </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dt = </a:t>
            </a:r>
            <a:r>
              <a:rPr lang="en-GB" sz="1000" dirty="0">
                <a:solidFill>
                  <a:srgbClr val="808080"/>
                </a:solidFill>
                <a:latin typeface="Consolas" panose="020B0609020204030204" pitchFamily="49" charset="0"/>
              </a:rPr>
              <a:t>maturity</a:t>
            </a:r>
            <a:r>
              <a:rPr lang="en-GB" sz="1000" dirty="0">
                <a:solidFill>
                  <a:srgbClr val="000000"/>
                </a:solidFill>
                <a:latin typeface="Consolas" panose="020B0609020204030204" pitchFamily="49" charset="0"/>
              </a:rPr>
              <a:t> / </a:t>
            </a:r>
            <a:r>
              <a:rPr lang="en-GB" sz="1000" dirty="0" err="1">
                <a:solidFill>
                  <a:srgbClr val="808080"/>
                </a:solidFill>
                <a:latin typeface="Consolas" panose="020B0609020204030204" pitchFamily="49" charset="0"/>
              </a:rPr>
              <a:t>Nt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sdt</a:t>
            </a:r>
            <a:r>
              <a:rPr lang="en-GB" sz="1000" dirty="0">
                <a:solidFill>
                  <a:srgbClr val="000000"/>
                </a:solidFill>
                <a:latin typeface="Consolas" panose="020B0609020204030204" pitchFamily="49" charset="0"/>
              </a:rPr>
              <a:t> = sqrt(dt);</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Loop over paths</a:t>
            </a:r>
            <a:endParaRPr lang="en-GB" sz="1000" dirty="0">
              <a:solidFill>
                <a:srgbClr val="000000"/>
              </a:solidFill>
              <a:latin typeface="Consolas" panose="020B0609020204030204" pitchFamily="49" charset="0"/>
            </a:endParaRPr>
          </a:p>
          <a:p>
            <a:r>
              <a:rPr lang="nn-NO" sz="1000" dirty="0">
                <a:solidFill>
                  <a:srgbClr val="000000"/>
                </a:solidFill>
                <a:latin typeface="Consolas" panose="020B0609020204030204" pitchFamily="49" charset="0"/>
              </a:rPr>
              <a:t>    </a:t>
            </a:r>
            <a:r>
              <a:rPr lang="nn-NO" sz="1000" dirty="0">
                <a:solidFill>
                  <a:srgbClr val="0000FF"/>
                </a:solidFill>
                <a:latin typeface="Consolas" panose="020B0609020204030204" pitchFamily="49" charset="0"/>
              </a:rPr>
              <a:t>for</a:t>
            </a:r>
            <a:r>
              <a:rPr lang="nn-NO" sz="1000" dirty="0">
                <a:solidFill>
                  <a:srgbClr val="000000"/>
                </a:solidFill>
                <a:latin typeface="Consolas" panose="020B0609020204030204" pitchFamily="49" charset="0"/>
              </a:rPr>
              <a:t> (</a:t>
            </a:r>
            <a:r>
              <a:rPr lang="nn-NO" sz="1000" dirty="0">
                <a:solidFill>
                  <a:srgbClr val="0000FF"/>
                </a:solidFill>
                <a:latin typeface="Consolas" panose="020B0609020204030204" pitchFamily="49" charset="0"/>
              </a:rPr>
              <a:t>int</a:t>
            </a:r>
            <a:r>
              <a:rPr lang="nn-NO" sz="1000" dirty="0">
                <a:solidFill>
                  <a:srgbClr val="000000"/>
                </a:solidFill>
                <a:latin typeface="Consolas" panose="020B0609020204030204" pitchFamily="49" charset="0"/>
              </a:rPr>
              <a:t> i = 0; i &lt; </a:t>
            </a:r>
            <a:r>
              <a:rPr lang="nn-NO" sz="1000" dirty="0">
                <a:solidFill>
                  <a:srgbClr val="808080"/>
                </a:solidFill>
                <a:latin typeface="Consolas" panose="020B0609020204030204" pitchFamily="49" charset="0"/>
              </a:rPr>
              <a:t>Np</a:t>
            </a:r>
            <a:r>
              <a:rPr lang="nn-NO" sz="1000" dirty="0">
                <a:solidFill>
                  <a:srgbClr val="000000"/>
                </a:solidFill>
                <a:latin typeface="Consolas" panose="020B0609020204030204" pitchFamily="49" charset="0"/>
              </a:rPr>
              <a:t>; ++i)</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Generate </a:t>
            </a:r>
            <a:r>
              <a:rPr lang="en-GB" sz="1000" dirty="0" err="1">
                <a:solidFill>
                  <a:srgbClr val="008000"/>
                </a:solidFill>
                <a:latin typeface="Consolas" panose="020B0609020204030204" pitchFamily="49" charset="0"/>
              </a:rPr>
              <a:t>Nt</a:t>
            </a:r>
            <a:r>
              <a:rPr lang="en-GB" sz="1000" dirty="0">
                <a:solidFill>
                  <a:srgbClr val="008000"/>
                </a:solidFill>
                <a:latin typeface="Consolas" panose="020B0609020204030204" pitchFamily="49" charset="0"/>
              </a:rPr>
              <a:t> Gaussian Numbers</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808080"/>
                </a:solidFill>
                <a:latin typeface="Consolas" panose="020B0609020204030204" pitchFamily="49" charset="0"/>
              </a:rPr>
              <a:t>random</a:t>
            </a:r>
            <a:r>
              <a:rPr lang="en-GB" sz="1000" dirty="0" err="1">
                <a:solidFill>
                  <a:srgbClr val="000000"/>
                </a:solidFill>
                <a:latin typeface="Consolas" panose="020B0609020204030204" pitchFamily="49" charset="0"/>
              </a:rPr>
              <a:t>.nextG</a:t>
            </a:r>
            <a:r>
              <a:rPr lang="en-GB" sz="1000" dirty="0">
                <a:solidFill>
                  <a:srgbClr val="000000"/>
                </a:solidFill>
                <a:latin typeface="Consolas" panose="020B0609020204030204" pitchFamily="49" charset="0"/>
              </a:rPr>
              <a:t>(</a:t>
            </a:r>
            <a:r>
              <a:rPr lang="en-GB" sz="1000" dirty="0" err="1">
                <a:solidFill>
                  <a:srgbClr val="000000"/>
                </a:solidFill>
                <a:latin typeface="Consolas" panose="020B0609020204030204" pitchFamily="49" charset="0"/>
              </a:rPr>
              <a:t>gaussianIncrements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Step by step</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T</a:t>
            </a:r>
            <a:r>
              <a:rPr lang="en-US" sz="1000" dirty="0">
                <a:solidFill>
                  <a:srgbClr val="000000"/>
                </a:solidFill>
                <a:latin typeface="Consolas" panose="020B0609020204030204" pitchFamily="49" charset="0"/>
              </a:rPr>
              <a:t> spot = </a:t>
            </a:r>
            <a:r>
              <a:rPr lang="en-US" sz="1000" dirty="0">
                <a:solidFill>
                  <a:srgbClr val="808080"/>
                </a:solidFill>
                <a:latin typeface="Consolas" panose="020B0609020204030204" pitchFamily="49" charset="0"/>
              </a:rPr>
              <a:t>S0</a:t>
            </a:r>
            <a:r>
              <a:rPr lang="en-US" sz="1000" dirty="0">
                <a:solidFill>
                  <a:srgbClr val="000000"/>
                </a:solidFill>
                <a:latin typeface="Consolas" panose="020B0609020204030204" pitchFamily="49" charset="0"/>
              </a:rPr>
              <a:t>, time = 0;</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bool alive = true;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T</a:t>
            </a:r>
            <a:r>
              <a:rPr lang="en-US" sz="1000" dirty="0">
                <a:solidFill>
                  <a:srgbClr val="000000"/>
                </a:solidFill>
                <a:latin typeface="Consolas" panose="020B0609020204030204" pitchFamily="49" charset="0"/>
              </a:rPr>
              <a:t> alive = 1.0; </a:t>
            </a:r>
            <a:r>
              <a:rPr lang="en-US" sz="1000" dirty="0">
                <a:solidFill>
                  <a:srgbClr val="008000"/>
                </a:solidFill>
                <a:latin typeface="Consolas" panose="020B0609020204030204" pitchFamily="49" charset="0"/>
              </a:rPr>
              <a:t>// alive is a real number in (0,1)</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err="1">
                <a:solidFill>
                  <a:srgbClr val="2B91AF"/>
                </a:solidFill>
                <a:latin typeface="Consolas" panose="020B0609020204030204" pitchFamily="49" charset="0"/>
              </a:rPr>
              <a:t>size_t</a:t>
            </a:r>
            <a:r>
              <a:rPr lang="en-US" sz="1000" dirty="0">
                <a:solidFill>
                  <a:srgbClr val="000000"/>
                </a:solidFill>
                <a:latin typeface="Consolas" panose="020B0609020204030204" pitchFamily="49" charset="0"/>
              </a:rPr>
              <a:t> j = 0; j &lt; </a:t>
            </a:r>
            <a:r>
              <a:rPr lang="en-US" sz="1000" dirty="0" err="1">
                <a:solidFill>
                  <a:srgbClr val="808080"/>
                </a:solidFill>
                <a:latin typeface="Consolas" panose="020B0609020204030204" pitchFamily="49" charset="0"/>
              </a:rPr>
              <a:t>Nt</a:t>
            </a:r>
            <a:r>
              <a:rPr lang="en-US" sz="1000" dirty="0">
                <a:solidFill>
                  <a:srgbClr val="000000"/>
                </a:solidFill>
                <a:latin typeface="Consolas" panose="020B0609020204030204" pitchFamily="49" charset="0"/>
              </a:rPr>
              <a:t>; ++j)</a:t>
            </a: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Interpolate volatility</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vol</a:t>
            </a:r>
            <a:r>
              <a:rPr lang="en-US" sz="1000" dirty="0">
                <a:solidFill>
                  <a:srgbClr val="000000"/>
                </a:solidFill>
                <a:latin typeface="Consolas" panose="020B0609020204030204" pitchFamily="49" charset="0"/>
              </a:rPr>
              <a:t> = interp2D(</a:t>
            </a:r>
            <a:r>
              <a:rPr lang="en-US" sz="1000" dirty="0">
                <a:solidFill>
                  <a:srgbClr val="808080"/>
                </a:solidFill>
                <a:latin typeface="Consolas" panose="020B0609020204030204" pitchFamily="49" charset="0"/>
              </a:rPr>
              <a:t>spots</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times</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vols</a:t>
            </a:r>
            <a:r>
              <a:rPr lang="en-US" sz="1000" dirty="0">
                <a:solidFill>
                  <a:srgbClr val="000000"/>
                </a:solidFill>
                <a:latin typeface="Consolas" panose="020B0609020204030204" pitchFamily="49" charset="0"/>
              </a:rPr>
              <a:t>, spot, time);</a:t>
            </a:r>
          </a:p>
          <a:p>
            <a:r>
              <a:rPr lang="en-GB" sz="1000" dirty="0">
                <a:solidFill>
                  <a:srgbClr val="000000"/>
                </a:solidFill>
                <a:latin typeface="Consolas" panose="020B0609020204030204" pitchFamily="49" charset="0"/>
              </a:rPr>
              <a:t>            time += </a:t>
            </a:r>
            <a:r>
              <a:rPr lang="en-GB" sz="1000" dirty="0" err="1">
                <a:solidFill>
                  <a:srgbClr val="000000"/>
                </a:solidFill>
                <a:latin typeface="Consolas" panose="020B0609020204030204" pitchFamily="49" charset="0"/>
              </a:rPr>
              <a:t>dt</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Simulate return</a:t>
            </a:r>
            <a:endParaRPr lang="en-GB" sz="1000" dirty="0">
              <a:solidFill>
                <a:srgbClr val="000000"/>
              </a:solidFill>
              <a:latin typeface="Consolas" panose="020B0609020204030204" pitchFamily="49" charset="0"/>
            </a:endParaRPr>
          </a:p>
          <a:p>
            <a:r>
              <a:rPr lang="nl-NL" sz="1000" dirty="0">
                <a:solidFill>
                  <a:srgbClr val="000000"/>
                </a:solidFill>
                <a:latin typeface="Consolas" panose="020B0609020204030204" pitchFamily="49" charset="0"/>
              </a:rPr>
              <a:t>            spot *= exp(-0.5 * vol * vol * dt + vol * sdt * gaussianIncrements[j]);</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Monitor barrier</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if (spot &gt; barrier) { alive = false; break; } */</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if</a:t>
            </a:r>
            <a:r>
              <a:rPr lang="en-US" sz="1000" dirty="0">
                <a:solidFill>
                  <a:srgbClr val="000000"/>
                </a:solidFill>
                <a:latin typeface="Consolas" panose="020B0609020204030204" pitchFamily="49" charset="0"/>
              </a:rPr>
              <a:t> (spot &gt; </a:t>
            </a:r>
            <a:r>
              <a:rPr lang="en-US" sz="1000" dirty="0">
                <a:solidFill>
                  <a:srgbClr val="808080"/>
                </a:solidFill>
                <a:latin typeface="Consolas" panose="020B0609020204030204" pitchFamily="49" charset="0"/>
              </a:rPr>
              <a:t>barrier</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epsilon</a:t>
            </a:r>
            <a:r>
              <a:rPr lang="en-US" sz="1000" dirty="0">
                <a:solidFill>
                  <a:srgbClr val="000000"/>
                </a:solidFill>
                <a:latin typeface="Consolas" panose="020B0609020204030204" pitchFamily="49" charset="0"/>
              </a:rPr>
              <a:t>) { alive = 0.0; </a:t>
            </a:r>
            <a:r>
              <a:rPr lang="en-US" sz="1000" dirty="0">
                <a:solidFill>
                  <a:srgbClr val="0000FF"/>
                </a:solidFill>
                <a:latin typeface="Consolas" panose="020B0609020204030204" pitchFamily="49" charset="0"/>
              </a:rPr>
              <a:t>break</a:t>
            </a:r>
            <a:r>
              <a:rPr lang="en-US" sz="1000" dirty="0">
                <a:solidFill>
                  <a:srgbClr val="000000"/>
                </a:solidFill>
                <a:latin typeface="Consolas" panose="020B0609020204030204" pitchFamily="49" charset="0"/>
              </a:rPr>
              <a:t>; }       </a:t>
            </a:r>
            <a:r>
              <a:rPr lang="en-US" sz="1000" dirty="0">
                <a:solidFill>
                  <a:srgbClr val="008000"/>
                </a:solidFill>
                <a:latin typeface="Consolas" panose="020B0609020204030204" pitchFamily="49" charset="0"/>
              </a:rPr>
              <a:t>//   definitely dead</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else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if</a:t>
            </a:r>
            <a:r>
              <a:rPr lang="en-US" sz="1000" dirty="0">
                <a:solidFill>
                  <a:srgbClr val="000000"/>
                </a:solidFill>
                <a:latin typeface="Consolas" panose="020B0609020204030204" pitchFamily="49" charset="0"/>
              </a:rPr>
              <a:t> (spot &lt; </a:t>
            </a:r>
            <a:r>
              <a:rPr lang="en-US" sz="1000" dirty="0">
                <a:solidFill>
                  <a:srgbClr val="808080"/>
                </a:solidFill>
                <a:latin typeface="Consolas" panose="020B0609020204030204" pitchFamily="49" charset="0"/>
              </a:rPr>
              <a:t>barrier</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epsilon</a:t>
            </a:r>
            <a:r>
              <a:rPr lang="en-US" sz="1000" dirty="0">
                <a:solidFill>
                  <a:srgbClr val="000000"/>
                </a:solidFill>
                <a:latin typeface="Consolas" panose="020B0609020204030204" pitchFamily="49" charset="0"/>
              </a:rPr>
              <a:t>) { </a:t>
            </a:r>
            <a:r>
              <a:rPr lang="en-US" sz="1000" dirty="0">
                <a:solidFill>
                  <a:srgbClr val="008000"/>
                </a:solidFill>
                <a:latin typeface="Consolas" panose="020B0609020204030204" pitchFamily="49" charset="0"/>
              </a:rPr>
              <a:t>/* do nothing */</a:t>
            </a:r>
            <a:r>
              <a:rPr lang="en-US" sz="1000" dirty="0">
                <a:solidFill>
                  <a:srgbClr val="000000"/>
                </a:solidFill>
                <a:latin typeface="Consolas" panose="020B0609020204030204" pitchFamily="49" charset="0"/>
              </a:rPr>
              <a:t> };    </a:t>
            </a:r>
            <a:r>
              <a:rPr lang="en-US" sz="1000" dirty="0">
                <a:solidFill>
                  <a:srgbClr val="008000"/>
                </a:solidFill>
                <a:latin typeface="Consolas" panose="020B0609020204030204" pitchFamily="49" charset="0"/>
              </a:rPr>
              <a:t>//   definitely alive</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else</a:t>
            </a:r>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in between, interpolate */</a:t>
            </a:r>
            <a:r>
              <a:rPr lang="en-US" sz="1000" dirty="0">
                <a:solidFill>
                  <a:srgbClr val="000000"/>
                </a:solidFill>
                <a:latin typeface="Consolas" panose="020B0609020204030204" pitchFamily="49" charset="0"/>
              </a:rPr>
              <a:t> alive *= 1.0 - (spot - barrier + epsilon) / (2 * epsilon);</a:t>
            </a:r>
          </a:p>
          <a:p>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Payoff paid on </a:t>
            </a:r>
            <a:r>
              <a:rPr lang="en-US" sz="1000" dirty="0">
                <a:solidFill>
                  <a:srgbClr val="008000"/>
                </a:solidFill>
                <a:latin typeface="Consolas" panose="020B0609020204030204" pitchFamily="49" charset="0"/>
              </a:rPr>
              <a:t>surviving notional</a:t>
            </a:r>
            <a:endParaRPr lang="en-GB"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if (alive &amp;&amp; spot &gt; strike) result += spot - strike;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if</a:t>
            </a:r>
            <a:r>
              <a:rPr lang="en-US" sz="1000" dirty="0">
                <a:solidFill>
                  <a:srgbClr val="000000"/>
                </a:solidFill>
                <a:latin typeface="Consolas" panose="020B0609020204030204" pitchFamily="49" charset="0"/>
              </a:rPr>
              <a:t> (spot &gt;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result += alive * (spot -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a:t>
            </a:r>
          </a:p>
          <a:p>
            <a:r>
              <a:rPr lang="en-GB" sz="1000" dirty="0">
                <a:solidFill>
                  <a:srgbClr val="000000"/>
                </a:solidFill>
                <a:latin typeface="Consolas" panose="020B0609020204030204" pitchFamily="49" charset="0"/>
              </a:rPr>
              <a:t>    }   </a:t>
            </a:r>
            <a:r>
              <a:rPr lang="en-GB" sz="1000" dirty="0">
                <a:solidFill>
                  <a:srgbClr val="008000"/>
                </a:solidFill>
                <a:latin typeface="Consolas" panose="020B0609020204030204" pitchFamily="49" charset="0"/>
              </a:rPr>
              <a:t>//  paths</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0000FF"/>
                </a:solidFill>
                <a:latin typeface="Consolas" panose="020B0609020204030204" pitchFamily="49" charset="0"/>
              </a:rPr>
              <a:t>return</a:t>
            </a:r>
            <a:r>
              <a:rPr lang="en-GB" sz="1000" dirty="0">
                <a:solidFill>
                  <a:srgbClr val="000000"/>
                </a:solidFill>
                <a:latin typeface="Consolas" panose="020B0609020204030204" pitchFamily="49" charset="0"/>
              </a:rPr>
              <a:t> result / </a:t>
            </a:r>
            <a:r>
              <a:rPr lang="en-GB" sz="1000" dirty="0">
                <a:solidFill>
                  <a:srgbClr val="808080"/>
                </a:solidFill>
                <a:latin typeface="Consolas" panose="020B0609020204030204" pitchFamily="49" charset="0"/>
              </a:rPr>
              <a:t>Np</a:t>
            </a:r>
            <a:r>
              <a:rPr lang="en-GB" sz="1000" dirty="0">
                <a:solidFill>
                  <a:srgbClr val="000000"/>
                </a:solidFill>
                <a:latin typeface="Consolas" panose="020B0609020204030204" pitchFamily="49" charset="0"/>
              </a:rPr>
              <a:t>;</a:t>
            </a:r>
            <a:endParaRPr lang="en-GB" sz="1000" dirty="0"/>
          </a:p>
        </p:txBody>
      </p:sp>
      <p:sp>
        <p:nvSpPr>
          <p:cNvPr id="3" name="Rounded Rectangle 2"/>
          <p:cNvSpPr/>
          <p:nvPr/>
        </p:nvSpPr>
        <p:spPr>
          <a:xfrm>
            <a:off x="1047889" y="3931160"/>
            <a:ext cx="2222593" cy="307025"/>
          </a:xfrm>
          <a:prstGeom prst="roundRect">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838199" y="1583803"/>
            <a:ext cx="6096000" cy="3016210"/>
          </a:xfrm>
          <a:prstGeom prst="rect">
            <a:avLst/>
          </a:prstGeom>
        </p:spPr>
        <p:txBody>
          <a:bodyPr>
            <a:spAutoFit/>
          </a:bodyPr>
          <a:lstStyle/>
          <a:p>
            <a:r>
              <a:rPr lang="en-GB" sz="1000" dirty="0">
                <a:solidFill>
                  <a:srgbClr val="0000FF"/>
                </a:solidFill>
                <a:latin typeface="Consolas" panose="020B0609020204030204" pitchFamily="49" charset="0"/>
              </a:rPr>
              <a:t>template</a:t>
            </a:r>
            <a:r>
              <a:rPr lang="en-GB" sz="1000" dirty="0">
                <a:solidFill>
                  <a:srgbClr val="000000"/>
                </a:solidFill>
                <a:latin typeface="Consolas" panose="020B0609020204030204" pitchFamily="49" charset="0"/>
              </a:rPr>
              <a:t> &lt;</a:t>
            </a:r>
            <a:r>
              <a:rPr lang="en-GB" sz="1000" dirty="0">
                <a:solidFill>
                  <a:srgbClr val="0000FF"/>
                </a:solidFill>
                <a:latin typeface="Consolas" panose="020B0609020204030204" pitchFamily="49" charset="0"/>
              </a:rPr>
              <a:t>class</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&gt;</a:t>
            </a:r>
          </a:p>
          <a:p>
            <a:r>
              <a:rPr lang="en-GB" sz="1000" dirty="0">
                <a:solidFill>
                  <a:srgbClr val="0000FF"/>
                </a:solidFill>
                <a:latin typeface="Consolas" panose="020B0609020204030204" pitchFamily="49" charset="0"/>
              </a:rPr>
              <a:t>inline</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err="1">
                <a:solidFill>
                  <a:srgbClr val="000000"/>
                </a:solidFill>
                <a:latin typeface="Consolas" panose="020B0609020204030204" pitchFamily="49" charset="0"/>
              </a:rPr>
              <a:t>toyDupireBarrierMc</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Spot</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S0</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Local volatility</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vector</a:t>
            </a:r>
            <a:r>
              <a:rPr lang="en-GB" sz="1000" dirty="0">
                <a:solidFill>
                  <a:srgbClr val="000000"/>
                </a:solidFill>
                <a:latin typeface="Consolas" panose="020B0609020204030204" pitchFamily="49" charset="0"/>
              </a:rPr>
              <a:t>&lt;</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&gt;    </a:t>
            </a:r>
            <a:r>
              <a:rPr lang="en-GB" sz="1000" dirty="0">
                <a:solidFill>
                  <a:srgbClr val="808080"/>
                </a:solidFill>
                <a:latin typeface="Consolas" panose="020B0609020204030204" pitchFamily="49" charset="0"/>
              </a:rPr>
              <a:t>spots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vector</a:t>
            </a:r>
            <a:r>
              <a:rPr lang="en-GB" sz="1000" dirty="0">
                <a:solidFill>
                  <a:srgbClr val="000000"/>
                </a:solidFill>
                <a:latin typeface="Consolas" panose="020B0609020204030204" pitchFamily="49" charset="0"/>
              </a:rPr>
              <a:t>&lt;</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&gt;    </a:t>
            </a:r>
            <a:r>
              <a:rPr lang="en-GB" sz="1000" dirty="0">
                <a:solidFill>
                  <a:srgbClr val="808080"/>
                </a:solidFill>
                <a:latin typeface="Consolas" panose="020B0609020204030204" pitchFamily="49" charset="0"/>
              </a:rPr>
              <a:t>times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matrix</a:t>
            </a:r>
            <a:r>
              <a:rPr lang="en-GB" sz="1000" dirty="0">
                <a:solidFill>
                  <a:srgbClr val="000000"/>
                </a:solidFill>
                <a:latin typeface="Consolas" panose="020B0609020204030204" pitchFamily="49" charset="0"/>
              </a:rPr>
              <a:t>&lt;</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&gt;    </a:t>
            </a:r>
            <a:r>
              <a:rPr lang="en-GB" sz="1000" dirty="0" err="1">
                <a:solidFill>
                  <a:srgbClr val="808080"/>
                </a:solidFill>
                <a:latin typeface="Consolas" panose="020B0609020204030204" pitchFamily="49" charset="0"/>
              </a:rPr>
              <a:t>vols</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Product parameters</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maturity</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strike</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barrier</a:t>
            </a:r>
            <a:r>
              <a:rPr lang="en-GB"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a:solidFill>
                  <a:srgbClr val="008000"/>
                </a:solidFill>
                <a:latin typeface="Consolas" panose="020B0609020204030204" pitchFamily="49" charset="0"/>
              </a:rPr>
              <a:t>//  Number of paths and time steps</a:t>
            </a:r>
            <a:endParaRPr lang="en-US"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int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Np</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int</a:t>
            </a:r>
            <a:r>
              <a:rPr lang="en-GB" sz="1000" dirty="0">
                <a:solidFill>
                  <a:srgbClr val="000000"/>
                </a:solidFill>
                <a:latin typeface="Consolas" panose="020B0609020204030204" pitchFamily="49" charset="0"/>
              </a:rPr>
              <a:t>          </a:t>
            </a:r>
            <a:r>
              <a:rPr lang="en-GB" sz="1000" dirty="0" err="1">
                <a:solidFill>
                  <a:srgbClr val="808080"/>
                </a:solidFill>
                <a:latin typeface="Consolas" panose="020B0609020204030204" pitchFamily="49" charset="0"/>
              </a:rPr>
              <a:t>Nt</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Smoothing</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err="1">
                <a:solidFill>
                  <a:srgbClr val="0000FF"/>
                </a:solidFill>
                <a:latin typeface="Consolas" panose="020B0609020204030204" pitchFamily="49" charset="0"/>
              </a:rPr>
              <a:t>const</a:t>
            </a:r>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T</a:t>
            </a:r>
            <a:r>
              <a:rPr lang="en-GB" sz="1000" dirty="0">
                <a:solidFill>
                  <a:srgbClr val="000000"/>
                </a:solidFill>
                <a:latin typeface="Consolas" panose="020B0609020204030204" pitchFamily="49" charset="0"/>
              </a:rPr>
              <a:t>            </a:t>
            </a:r>
            <a:r>
              <a:rPr lang="en-GB" sz="1000" dirty="0">
                <a:solidFill>
                  <a:srgbClr val="808080"/>
                </a:solidFill>
                <a:latin typeface="Consolas" panose="020B0609020204030204" pitchFamily="49" charset="0"/>
              </a:rPr>
              <a:t>epsilon</a:t>
            </a:r>
            <a:r>
              <a:rPr lang="en-GB" sz="1000" dirty="0">
                <a:solidFill>
                  <a:srgbClr val="000000"/>
                </a:solidFill>
                <a:latin typeface="Consolas" panose="020B0609020204030204" pitchFamily="49" charset="0"/>
              </a:rPr>
              <a:t>,</a:t>
            </a:r>
          </a:p>
          <a:p>
            <a:r>
              <a:rPr lang="en-GB" sz="1000" dirty="0">
                <a:solidFill>
                  <a:srgbClr val="000000"/>
                </a:solidFill>
                <a:latin typeface="Consolas" panose="020B0609020204030204" pitchFamily="49" charset="0"/>
              </a:rPr>
              <a:t>    </a:t>
            </a:r>
            <a:r>
              <a:rPr lang="en-GB" sz="1000" dirty="0">
                <a:solidFill>
                  <a:srgbClr val="008000"/>
                </a:solidFill>
                <a:latin typeface="Consolas" panose="020B0609020204030204" pitchFamily="49" charset="0"/>
              </a:rPr>
              <a:t>//  initialized random number generator</a:t>
            </a:r>
            <a:endParaRPr lang="en-GB" sz="1000" dirty="0">
              <a:solidFill>
                <a:srgbClr val="000000"/>
              </a:solidFill>
              <a:latin typeface="Consolas" panose="020B0609020204030204" pitchFamily="49" charset="0"/>
            </a:endParaRPr>
          </a:p>
          <a:p>
            <a:r>
              <a:rPr lang="en-GB" sz="1000" dirty="0">
                <a:solidFill>
                  <a:srgbClr val="000000"/>
                </a:solidFill>
                <a:latin typeface="Consolas" panose="020B0609020204030204" pitchFamily="49" charset="0"/>
              </a:rPr>
              <a:t>    </a:t>
            </a:r>
            <a:r>
              <a:rPr lang="en-GB" sz="1000" dirty="0">
                <a:solidFill>
                  <a:srgbClr val="2B91AF"/>
                </a:solidFill>
                <a:latin typeface="Consolas" panose="020B0609020204030204" pitchFamily="49" charset="0"/>
              </a:rPr>
              <a:t>RNG</a:t>
            </a:r>
            <a:r>
              <a:rPr lang="en-GB" sz="1000" dirty="0">
                <a:solidFill>
                  <a:srgbClr val="000000"/>
                </a:solidFill>
                <a:latin typeface="Consolas" panose="020B0609020204030204" pitchFamily="49" charset="0"/>
              </a:rPr>
              <a:t>&amp;               </a:t>
            </a:r>
            <a:r>
              <a:rPr lang="en-GB" sz="1000" dirty="0">
                <a:solidFill>
                  <a:srgbClr val="808080"/>
                </a:solidFill>
                <a:latin typeface="Consolas" panose="020B0609020204030204" pitchFamily="49" charset="0"/>
              </a:rPr>
              <a:t>random</a:t>
            </a:r>
            <a:r>
              <a:rPr lang="en-GB" sz="1000" dirty="0">
                <a:solidFill>
                  <a:srgbClr val="000000"/>
                </a:solidFill>
                <a:latin typeface="Consolas" panose="020B0609020204030204" pitchFamily="49" charset="0"/>
              </a:rPr>
              <a:t>)</a:t>
            </a:r>
          </a:p>
        </p:txBody>
      </p:sp>
      <p:sp>
        <p:nvSpPr>
          <p:cNvPr id="4" name="Slide Number Placeholder 3"/>
          <p:cNvSpPr>
            <a:spLocks noGrp="1"/>
          </p:cNvSpPr>
          <p:nvPr>
            <p:ph type="sldNum" sz="quarter" idx="12"/>
          </p:nvPr>
        </p:nvSpPr>
        <p:spPr/>
        <p:txBody>
          <a:bodyPr/>
          <a:lstStyle/>
          <a:p>
            <a:fld id="{20222C57-82CF-4D8A-8DC1-229C0B8895A7}" type="slidenum">
              <a:rPr lang="en-GB" smtClean="0"/>
              <a:t>142</a:t>
            </a:fld>
            <a:endParaRPr lang="en-GB"/>
          </a:p>
        </p:txBody>
      </p:sp>
    </p:spTree>
    <p:extLst>
      <p:ext uri="{BB962C8B-B14F-4D97-AF65-F5344CB8AC3E}">
        <p14:creationId xmlns:p14="http://schemas.microsoft.com/office/powerpoint/2010/main" val="709683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Simulation code</a:t>
            </a:r>
          </a:p>
        </p:txBody>
      </p:sp>
      <p:sp>
        <p:nvSpPr>
          <p:cNvPr id="4" name="Content Placeholder 3"/>
          <p:cNvSpPr>
            <a:spLocks noGrp="1"/>
          </p:cNvSpPr>
          <p:nvPr>
            <p:ph idx="1"/>
          </p:nvPr>
        </p:nvSpPr>
        <p:spPr/>
        <p:txBody>
          <a:bodyPr>
            <a:noAutofit/>
          </a:bodyPr>
          <a:lstStyle/>
          <a:p>
            <a:r>
              <a:rPr lang="en-GB" sz="1800" dirty="0"/>
              <a:t>The toy simulation code is found on the file </a:t>
            </a:r>
            <a:r>
              <a:rPr lang="en-GB" sz="1800" dirty="0" err="1"/>
              <a:t>ToyCode.h</a:t>
            </a:r>
            <a:r>
              <a:rPr lang="en-GB" sz="1800" dirty="0"/>
              <a:t> in the repo</a:t>
            </a:r>
          </a:p>
          <a:p>
            <a:endParaRPr lang="en-GB" sz="1800" dirty="0"/>
          </a:p>
          <a:p>
            <a:r>
              <a:rPr lang="en-GB" sz="1800" dirty="0"/>
              <a:t>To be compared with professional code in the files with names prefixed by “mc”</a:t>
            </a:r>
          </a:p>
          <a:p>
            <a:endParaRPr lang="en-GB" sz="1800" dirty="0"/>
          </a:p>
          <a:p>
            <a:r>
              <a:rPr lang="en-GB" sz="1800" dirty="0"/>
              <a:t>Our simple code returns the same result as the professional code</a:t>
            </a:r>
          </a:p>
          <a:p>
            <a:endParaRPr lang="en-GB" sz="1800" dirty="0"/>
          </a:p>
          <a:p>
            <a:r>
              <a:rPr lang="en-GB" sz="1800" dirty="0"/>
              <a:t>It is twice slower than the serial version of the professional code</a:t>
            </a:r>
          </a:p>
          <a:p>
            <a:endParaRPr lang="en-GB" sz="1800" dirty="0"/>
          </a:p>
          <a:p>
            <a:r>
              <a:rPr lang="en-GB" sz="1800" dirty="0"/>
              <a:t>On a quad-code computer, it is 8x slower than the parallel version</a:t>
            </a:r>
          </a:p>
          <a:p>
            <a:pPr marL="0" indent="0">
              <a:buNone/>
            </a:pPr>
            <a:endParaRPr lang="en-GB" sz="1800" dirty="0"/>
          </a:p>
          <a:p>
            <a:r>
              <a:rPr lang="en-GB" sz="1800" dirty="0"/>
              <a:t>Next, we differentiate it with our simple AAD framework</a:t>
            </a:r>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143</a:t>
            </a:fld>
            <a:endParaRPr lang="en-GB"/>
          </a:p>
        </p:txBody>
      </p:sp>
    </p:spTree>
    <p:extLst>
      <p:ext uri="{BB962C8B-B14F-4D97-AF65-F5344CB8AC3E}">
        <p14:creationId xmlns:p14="http://schemas.microsoft.com/office/powerpoint/2010/main" val="1621263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Differentiation</a:t>
            </a:r>
          </a:p>
        </p:txBody>
      </p:sp>
      <p:sp>
        <p:nvSpPr>
          <p:cNvPr id="4" name="Content Placeholder 3"/>
          <p:cNvSpPr>
            <a:spLocks noGrp="1"/>
          </p:cNvSpPr>
          <p:nvPr>
            <p:ph idx="1"/>
          </p:nvPr>
        </p:nvSpPr>
        <p:spPr/>
        <p:txBody>
          <a:bodyPr>
            <a:noAutofit/>
          </a:bodyPr>
          <a:lstStyle/>
          <a:p>
            <a:pPr marL="0" indent="0">
              <a:buNone/>
            </a:pPr>
            <a:r>
              <a:rPr lang="en-GB" sz="1800" dirty="0"/>
              <a:t>Just like we did for Black &amp; Scholes, to compute differentials, we:</a:t>
            </a:r>
          </a:p>
          <a:p>
            <a:endParaRPr lang="en-GB" sz="1800" dirty="0"/>
          </a:p>
          <a:p>
            <a:pPr marL="342900" indent="-342900">
              <a:buFont typeface="+mj-lt"/>
              <a:buAutoNum type="arabicPeriod"/>
            </a:pPr>
            <a:r>
              <a:rPr lang="en-GB" sz="1800" dirty="0"/>
              <a:t>Initialize the inputs as Numbers</a:t>
            </a:r>
            <a:br>
              <a:rPr lang="en-GB" sz="1800" dirty="0"/>
            </a:br>
            <a:r>
              <a:rPr lang="en-GB" sz="1800" dirty="0"/>
              <a:t>Which also records them on tape</a:t>
            </a:r>
          </a:p>
          <a:p>
            <a:pPr marL="342900" indent="-342900">
              <a:buFont typeface="+mj-lt"/>
              <a:buAutoNum type="arabicPeriod"/>
            </a:pPr>
            <a:endParaRPr lang="en-GB" sz="1800" dirty="0"/>
          </a:p>
          <a:p>
            <a:pPr marL="342900" indent="-342900">
              <a:buFont typeface="+mj-lt"/>
              <a:buAutoNum type="arabicPeriod"/>
            </a:pPr>
            <a:r>
              <a:rPr lang="en-GB" sz="1800" dirty="0"/>
              <a:t>Call our templated evaluation code, instantiated with the Number type</a:t>
            </a:r>
            <a:br>
              <a:rPr lang="en-GB" sz="1800" dirty="0"/>
            </a:br>
            <a:r>
              <a:rPr lang="en-GB" sz="1800" dirty="0"/>
              <a:t>Which performs the evaluation </a:t>
            </a:r>
            <a:r>
              <a:rPr lang="en-GB" sz="1800" i="1" dirty="0"/>
              <a:t>and</a:t>
            </a:r>
            <a:r>
              <a:rPr lang="en-GB" sz="1800" dirty="0"/>
              <a:t> records operations on tape</a:t>
            </a:r>
          </a:p>
          <a:p>
            <a:pPr marL="342900" indent="-342900">
              <a:buFont typeface="+mj-lt"/>
              <a:buAutoNum type="arabicPeriod"/>
            </a:pPr>
            <a:endParaRPr lang="en-GB" sz="1800" dirty="0"/>
          </a:p>
          <a:p>
            <a:pPr marL="342900" indent="-342900">
              <a:buFont typeface="+mj-lt"/>
              <a:buAutoNum type="arabicPeriod"/>
            </a:pPr>
            <a:r>
              <a:rPr lang="en-GB" sz="1800" dirty="0"/>
              <a:t>Propagate adjoints backwards through the tape</a:t>
            </a:r>
          </a:p>
          <a:p>
            <a:pPr marL="342900" indent="-342900">
              <a:buFont typeface="+mj-lt"/>
              <a:buAutoNum type="arabicPeriod"/>
            </a:pPr>
            <a:endParaRPr lang="en-GB" sz="1800" dirty="0"/>
          </a:p>
          <a:p>
            <a:pPr marL="342900" indent="-342900">
              <a:buFont typeface="+mj-lt"/>
              <a:buAutoNum type="arabicPeriod"/>
            </a:pPr>
            <a:r>
              <a:rPr lang="en-GB" sz="1800" dirty="0"/>
              <a:t>Pick differentials as the adjoints of the parameters</a:t>
            </a:r>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144</a:t>
            </a:fld>
            <a:endParaRPr lang="en-GB"/>
          </a:p>
        </p:txBody>
      </p:sp>
    </p:spTree>
    <p:extLst>
      <p:ext uri="{BB962C8B-B14F-4D97-AF65-F5344CB8AC3E}">
        <p14:creationId xmlns:p14="http://schemas.microsoft.com/office/powerpoint/2010/main" val="17797019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Differentiation code</a:t>
            </a:r>
          </a:p>
        </p:txBody>
      </p:sp>
      <p:sp>
        <p:nvSpPr>
          <p:cNvPr id="6" name="Rectangle 5">
            <a:extLst>
              <a:ext uri="{FF2B5EF4-FFF2-40B4-BE49-F238E27FC236}">
                <a16:creationId xmlns="" xmlns:a16="http://schemas.microsoft.com/office/drawing/2014/main" id="{6035EF17-D05A-47CF-BB46-CAAC1714DFFF}"/>
              </a:ext>
            </a:extLst>
          </p:cNvPr>
          <p:cNvSpPr/>
          <p:nvPr/>
        </p:nvSpPr>
        <p:spPr>
          <a:xfrm>
            <a:off x="838199" y="1880694"/>
            <a:ext cx="10367159" cy="4555093"/>
          </a:xfrm>
          <a:prstGeom prst="rect">
            <a:avLst/>
          </a:prstGeom>
        </p:spPr>
        <p:txBody>
          <a:bodyPr wrap="square">
            <a:spAutoFit/>
          </a:bodyPr>
          <a:lstStyle/>
          <a:p>
            <a:r>
              <a:rPr lang="en-US" sz="1000" dirty="0">
                <a:solidFill>
                  <a:srgbClr val="0000FF"/>
                </a:solidFill>
                <a:latin typeface="Consolas" panose="020B0609020204030204" pitchFamily="49" charset="0"/>
              </a:rPr>
              <a:t>void</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toyDupireBarrierMcRisks</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S0</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a:solidFill>
                  <a:srgbClr val="808080"/>
                </a:solidFill>
                <a:latin typeface="Consolas" panose="020B0609020204030204" pitchFamily="49" charset="0"/>
              </a:rPr>
              <a:t>spots</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a:solidFill>
                  <a:srgbClr val="808080"/>
                </a:solidFill>
                <a:latin typeface="Consolas" panose="020B0609020204030204" pitchFamily="49" charset="0"/>
              </a:rPr>
              <a:t>times</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matrix</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a:solidFill>
                  <a:srgbClr val="808080"/>
                </a:solidFill>
                <a:latin typeface="Consolas" panose="020B0609020204030204" pitchFamily="49" charset="0"/>
              </a:rPr>
              <a:t>vols</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maturity</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barrier</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Np</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Nt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epsilon</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RNG</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random</a:t>
            </a:r>
            <a:r>
              <a:rPr lang="en-US" sz="1000" dirty="0">
                <a:solidFill>
                  <a:srgbClr val="000000"/>
                </a:solidFill>
                <a:latin typeface="Consolas" panose="020B0609020204030204" pitchFamily="49" charset="0"/>
              </a:rPr>
              <a:t>,</a:t>
            </a:r>
          </a:p>
          <a:p>
            <a:r>
              <a:rPr lang="en-US" sz="1000" dirty="0">
                <a:solidFill>
                  <a:srgbClr val="008000"/>
                </a:solidFill>
                <a:latin typeface="Consolas" panose="020B0609020204030204" pitchFamily="49" charset="0"/>
              </a:rPr>
              <a:t>/* results: value and </a:t>
            </a:r>
            <a:r>
              <a:rPr lang="en-US" sz="1000" dirty="0" err="1">
                <a:solidFill>
                  <a:srgbClr val="008000"/>
                </a:solidFill>
                <a:latin typeface="Consolas" panose="020B0609020204030204" pitchFamily="49" charset="0"/>
              </a:rPr>
              <a:t>dV</a:t>
            </a:r>
            <a:r>
              <a:rPr lang="en-US" sz="1000" dirty="0">
                <a:solidFill>
                  <a:srgbClr val="008000"/>
                </a:solidFill>
                <a:latin typeface="Consolas" panose="020B0609020204030204" pitchFamily="49" charset="0"/>
              </a:rPr>
              <a:t>/</a:t>
            </a:r>
            <a:r>
              <a:rPr lang="en-US" sz="1000" dirty="0" err="1">
                <a:solidFill>
                  <a:srgbClr val="008000"/>
                </a:solidFill>
                <a:latin typeface="Consolas" panose="020B0609020204030204" pitchFamily="49" charset="0"/>
              </a:rPr>
              <a:t>dS</a:t>
            </a:r>
            <a:r>
              <a:rPr lang="en-US" sz="1000" dirty="0">
                <a:solidFill>
                  <a:srgbClr val="008000"/>
                </a:solidFill>
                <a:latin typeface="Consolas" panose="020B0609020204030204" pitchFamily="49" charset="0"/>
              </a:rPr>
              <a:t>, </a:t>
            </a:r>
            <a:r>
              <a:rPr lang="en-US" sz="1000" dirty="0" err="1">
                <a:solidFill>
                  <a:srgbClr val="008000"/>
                </a:solidFill>
                <a:latin typeface="Consolas" panose="020B0609020204030204" pitchFamily="49" charset="0"/>
              </a:rPr>
              <a:t>dV</a:t>
            </a:r>
            <a:r>
              <a:rPr lang="en-US" sz="1000" dirty="0">
                <a:solidFill>
                  <a:srgbClr val="008000"/>
                </a:solidFill>
                <a:latin typeface="Consolas" panose="020B0609020204030204" pitchFamily="49" charset="0"/>
              </a:rPr>
              <a:t>/d(local vols)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price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delta</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matrix</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&gt;&amp; </a:t>
            </a:r>
            <a:r>
              <a:rPr lang="en-US" sz="1000" dirty="0" err="1">
                <a:solidFill>
                  <a:srgbClr val="808080"/>
                </a:solidFill>
                <a:latin typeface="Consolas" panose="020B0609020204030204" pitchFamily="49" charset="0"/>
              </a:rPr>
              <a:t>vegas</a:t>
            </a:r>
            <a:r>
              <a:rPr lang="en-US" sz="1000" dirty="0">
                <a:solidFill>
                  <a:srgbClr val="000000"/>
                </a:solidFill>
                <a:latin typeface="Consolas" panose="020B0609020204030204" pitchFamily="49" charset="0"/>
              </a:rPr>
              <a:t>)</a:t>
            </a:r>
          </a:p>
          <a:p>
            <a:r>
              <a:rPr lang="aa-ET" sz="1000" dirty="0">
                <a:solidFill>
                  <a:srgbClr val="000000"/>
                </a:solidFill>
                <a:latin typeface="Consolas" panose="020B0609020204030204" pitchFamily="49" charset="0"/>
              </a:rPr>
              <a:t>{</a:t>
            </a:r>
          </a:p>
          <a:p>
            <a:endParaRPr lang="aa-ET" sz="1000" dirty="0">
              <a:solidFill>
                <a:srgbClr val="000000"/>
              </a:solidFill>
              <a:latin typeface="Consolas" panose="020B0609020204030204" pitchFamily="49" charset="0"/>
            </a:endParaRPr>
          </a:p>
          <a:p>
            <a:r>
              <a:rPr lang="en-US" sz="1000" dirty="0">
                <a:solidFill>
                  <a:srgbClr val="008000"/>
                </a:solidFill>
                <a:latin typeface="Consolas" panose="020B0609020204030204" pitchFamily="49" charset="0"/>
              </a:rPr>
              <a:t>//  1. Initialize inputs</a:t>
            </a:r>
            <a:endParaRPr lang="en-US" sz="1000" dirty="0">
              <a:solidFill>
                <a:srgbClr val="000000"/>
              </a:solidFill>
              <a:latin typeface="Consolas" panose="020B0609020204030204" pitchFamily="49" charset="0"/>
            </a:endParaRPr>
          </a:p>
          <a:p>
            <a:endParaRPr lang="aa-ET" sz="1000" dirty="0">
              <a:solidFill>
                <a:srgbClr val="000000"/>
              </a:solidFill>
              <a:latin typeface="Consolas" panose="020B0609020204030204" pitchFamily="49" charset="0"/>
            </a:endParaRPr>
          </a:p>
          <a:p>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nS0(</a:t>
            </a:r>
            <a:r>
              <a:rPr lang="en-US" sz="1000" dirty="0">
                <a:solidFill>
                  <a:srgbClr val="808080"/>
                </a:solidFill>
                <a:latin typeface="Consolas" panose="020B0609020204030204" pitchFamily="49" charset="0"/>
              </a:rPr>
              <a:t>S0</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nMaturity</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maturity</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nStrike</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nBarrier</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barrier</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nEpsilon</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epsilon</a:t>
            </a:r>
            <a:r>
              <a:rPr lang="en-US" sz="1000" dirty="0">
                <a:solidFill>
                  <a:srgbClr val="000000"/>
                </a:solidFill>
                <a:latin typeface="Consolas" panose="020B0609020204030204" pitchFamily="49" charset="0"/>
              </a:rPr>
              <a:t>);</a:t>
            </a:r>
          </a:p>
          <a:p>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&gt; </a:t>
            </a:r>
            <a:r>
              <a:rPr lang="en-US" sz="1000" dirty="0" err="1">
                <a:solidFill>
                  <a:srgbClr val="000000"/>
                </a:solidFill>
                <a:latin typeface="Consolas" panose="020B0609020204030204" pitchFamily="49" charset="0"/>
              </a:rPr>
              <a:t>nSpots</a:t>
            </a:r>
            <a:r>
              <a:rPr lang="en-US" sz="1000" dirty="0">
                <a:solidFill>
                  <a:srgbClr val="000000"/>
                </a:solidFill>
                <a:latin typeface="Consolas" panose="020B0609020204030204" pitchFamily="49" charset="0"/>
              </a:rPr>
              <a:t>(</a:t>
            </a:r>
            <a:r>
              <a:rPr lang="en-US" sz="1000" dirty="0" err="1">
                <a:solidFill>
                  <a:srgbClr val="808080"/>
                </a:solidFill>
                <a:latin typeface="Consolas" panose="020B0609020204030204" pitchFamily="49" charset="0"/>
              </a:rPr>
              <a:t>spots</a:t>
            </a:r>
            <a:r>
              <a:rPr lang="en-US" sz="1000" dirty="0" err="1">
                <a:solidFill>
                  <a:srgbClr val="000000"/>
                </a:solidFill>
                <a:latin typeface="Consolas" panose="020B0609020204030204" pitchFamily="49" charset="0"/>
              </a:rPr>
              <a:t>.size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nTimes</a:t>
            </a:r>
            <a:r>
              <a:rPr lang="en-US" sz="1000" dirty="0">
                <a:solidFill>
                  <a:srgbClr val="000000"/>
                </a:solidFill>
                <a:latin typeface="Consolas" panose="020B0609020204030204" pitchFamily="49" charset="0"/>
              </a:rPr>
              <a:t>(</a:t>
            </a:r>
            <a:r>
              <a:rPr lang="en-US" sz="1000" dirty="0" err="1">
                <a:solidFill>
                  <a:srgbClr val="808080"/>
                </a:solidFill>
                <a:latin typeface="Consolas" panose="020B0609020204030204" pitchFamily="49" charset="0"/>
              </a:rPr>
              <a:t>times</a:t>
            </a:r>
            <a:r>
              <a:rPr lang="en-US" sz="1000" dirty="0" err="1">
                <a:solidFill>
                  <a:srgbClr val="000000"/>
                </a:solidFill>
                <a:latin typeface="Consolas" panose="020B0609020204030204" pitchFamily="49" charset="0"/>
              </a:rPr>
              <a:t>.size</a:t>
            </a:r>
            <a:r>
              <a:rPr lang="en-US" sz="1000" dirty="0">
                <a:solidFill>
                  <a:srgbClr val="000000"/>
                </a:solidFill>
                <a:latin typeface="Consolas" panose="020B0609020204030204" pitchFamily="49" charset="0"/>
              </a:rPr>
              <a:t>());</a:t>
            </a:r>
          </a:p>
          <a:p>
            <a:r>
              <a:rPr lang="en-US" sz="1000" dirty="0">
                <a:solidFill>
                  <a:srgbClr val="2B91AF"/>
                </a:solidFill>
                <a:latin typeface="Consolas" panose="020B0609020204030204" pitchFamily="49" charset="0"/>
              </a:rPr>
              <a:t>matrix</a:t>
            </a:r>
            <a:r>
              <a:rPr lang="en-US" sz="1000" dirty="0">
                <a:solidFill>
                  <a:srgbClr val="000000"/>
                </a:solidFill>
                <a:latin typeface="Consolas" panose="020B0609020204030204" pitchFamily="49" charset="0"/>
              </a:rPr>
              <a:t>&lt;</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&gt; </a:t>
            </a:r>
            <a:r>
              <a:rPr lang="en-US" sz="1000" dirty="0" err="1">
                <a:solidFill>
                  <a:srgbClr val="000000"/>
                </a:solidFill>
                <a:latin typeface="Consolas" panose="020B0609020204030204" pitchFamily="49" charset="0"/>
              </a:rPr>
              <a:t>nVols</a:t>
            </a:r>
            <a:r>
              <a:rPr lang="en-US" sz="1000" dirty="0">
                <a:solidFill>
                  <a:srgbClr val="000000"/>
                </a:solidFill>
                <a:latin typeface="Consolas" panose="020B0609020204030204" pitchFamily="49" charset="0"/>
              </a:rPr>
              <a:t>(</a:t>
            </a:r>
            <a:r>
              <a:rPr lang="en-US" sz="1000" dirty="0" err="1">
                <a:solidFill>
                  <a:srgbClr val="808080"/>
                </a:solidFill>
                <a:latin typeface="Consolas" panose="020B0609020204030204" pitchFamily="49" charset="0"/>
              </a:rPr>
              <a:t>vols</a:t>
            </a:r>
            <a:r>
              <a:rPr lang="en-US" sz="1000" dirty="0" err="1">
                <a:solidFill>
                  <a:srgbClr val="000000"/>
                </a:solidFill>
                <a:latin typeface="Consolas" panose="020B0609020204030204" pitchFamily="49" charset="0"/>
              </a:rPr>
              <a:t>.rows</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vols</a:t>
            </a:r>
            <a:r>
              <a:rPr lang="en-US" sz="1000" dirty="0" err="1">
                <a:solidFill>
                  <a:srgbClr val="000000"/>
                </a:solidFill>
                <a:latin typeface="Consolas" panose="020B0609020204030204" pitchFamily="49" charset="0"/>
              </a:rPr>
              <a:t>.cols</a:t>
            </a:r>
            <a:r>
              <a:rPr lang="en-US" sz="1000" dirty="0">
                <a:solidFill>
                  <a:srgbClr val="000000"/>
                </a:solidFill>
                <a:latin typeface="Consolas" panose="020B0609020204030204" pitchFamily="49" charset="0"/>
              </a:rPr>
              <a:t>());</a:t>
            </a:r>
          </a:p>
          <a:p>
            <a:endParaRPr lang="aa-ET"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 0;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&lt; </a:t>
            </a:r>
            <a:r>
              <a:rPr lang="en-US" sz="1000" dirty="0" err="1">
                <a:solidFill>
                  <a:srgbClr val="808080"/>
                </a:solidFill>
                <a:latin typeface="Consolas" panose="020B0609020204030204" pitchFamily="49" charset="0"/>
              </a:rPr>
              <a:t>spots</a:t>
            </a:r>
            <a:r>
              <a:rPr lang="en-US" sz="1000" dirty="0" err="1">
                <a:solidFill>
                  <a:srgbClr val="000000"/>
                </a:solidFill>
                <a:latin typeface="Consolas" panose="020B0609020204030204" pitchFamily="49" charset="0"/>
              </a:rPr>
              <a:t>.size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nSpots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spots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 0;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&lt; </a:t>
            </a:r>
            <a:r>
              <a:rPr lang="en-US" sz="1000" dirty="0" err="1">
                <a:solidFill>
                  <a:srgbClr val="808080"/>
                </a:solidFill>
                <a:latin typeface="Consolas" panose="020B0609020204030204" pitchFamily="49" charset="0"/>
              </a:rPr>
              <a:t>times</a:t>
            </a:r>
            <a:r>
              <a:rPr lang="en-US" sz="1000" dirty="0" err="1">
                <a:solidFill>
                  <a:srgbClr val="000000"/>
                </a:solidFill>
                <a:latin typeface="Consolas" panose="020B0609020204030204" pitchFamily="49" charset="0"/>
              </a:rPr>
              <a:t>.size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nTimes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times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 0;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&lt; </a:t>
            </a:r>
            <a:r>
              <a:rPr lang="en-US" sz="1000" dirty="0" err="1">
                <a:solidFill>
                  <a:srgbClr val="808080"/>
                </a:solidFill>
                <a:latin typeface="Consolas" panose="020B0609020204030204" pitchFamily="49" charset="0"/>
              </a:rPr>
              <a:t>vols</a:t>
            </a:r>
            <a:r>
              <a:rPr lang="en-US" sz="1000" dirty="0" err="1">
                <a:solidFill>
                  <a:srgbClr val="000000"/>
                </a:solidFill>
                <a:latin typeface="Consolas" panose="020B0609020204030204" pitchFamily="49" charset="0"/>
              </a:rPr>
              <a:t>.rows</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j = 0; j &lt; </a:t>
            </a:r>
            <a:r>
              <a:rPr lang="en-US" sz="1000" dirty="0" err="1">
                <a:solidFill>
                  <a:srgbClr val="808080"/>
                </a:solidFill>
                <a:latin typeface="Consolas" panose="020B0609020204030204" pitchFamily="49" charset="0"/>
              </a:rPr>
              <a:t>vols</a:t>
            </a:r>
            <a:r>
              <a:rPr lang="en-US" sz="1000" dirty="0" err="1">
                <a:solidFill>
                  <a:srgbClr val="000000"/>
                </a:solidFill>
                <a:latin typeface="Consolas" panose="020B0609020204030204" pitchFamily="49" charset="0"/>
              </a:rPr>
              <a:t>.cols</a:t>
            </a:r>
            <a:r>
              <a:rPr lang="en-US" sz="1000" dirty="0">
                <a:solidFill>
                  <a:srgbClr val="000000"/>
                </a:solidFill>
                <a:latin typeface="Consolas" panose="020B0609020204030204" pitchFamily="49" charset="0"/>
              </a:rPr>
              <a:t>(); ++j) </a:t>
            </a:r>
            <a:r>
              <a:rPr lang="en-US" sz="1000" dirty="0" err="1">
                <a:solidFill>
                  <a:srgbClr val="000000"/>
                </a:solidFill>
                <a:latin typeface="Consolas" panose="020B0609020204030204" pitchFamily="49" charset="0"/>
              </a:rPr>
              <a:t>nVols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[j] </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a:t>
            </a:r>
            <a:r>
              <a:rPr lang="en-US" sz="1000" dirty="0" err="1">
                <a:solidFill>
                  <a:srgbClr val="808080"/>
                </a:solidFill>
                <a:latin typeface="Consolas" panose="020B0609020204030204" pitchFamily="49" charset="0"/>
              </a:rPr>
              <a:t>vols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[j]);</a:t>
            </a:r>
          </a:p>
          <a:p>
            <a:endParaRPr lang="en-US" sz="1000" dirty="0">
              <a:solidFill>
                <a:srgbClr val="000000"/>
              </a:solidFill>
              <a:latin typeface="Consolas" panose="020B0609020204030204" pitchFamily="49" charset="0"/>
            </a:endParaRPr>
          </a:p>
          <a:p>
            <a:r>
              <a:rPr lang="en-US" sz="1000" dirty="0">
                <a:solidFill>
                  <a:srgbClr val="008000"/>
                </a:solidFill>
                <a:latin typeface="Consolas" panose="020B0609020204030204" pitchFamily="49" charset="0"/>
              </a:rPr>
              <a:t>//  2. Call instrumented evaluation code, which evaluates the barrier option price and records all operations</a:t>
            </a:r>
            <a:endParaRPr lang="en-US" sz="1000" dirty="0">
              <a:solidFill>
                <a:srgbClr val="000000"/>
              </a:solidFill>
              <a:latin typeface="Consolas" panose="020B0609020204030204" pitchFamily="49" charset="0"/>
            </a:endParaRPr>
          </a:p>
          <a:p>
            <a:r>
              <a:rPr lang="en-US" sz="1000" dirty="0">
                <a:solidFill>
                  <a:srgbClr val="2B91AF"/>
                </a:solidFill>
                <a:latin typeface="Consolas" panose="020B0609020204030204" pitchFamily="49" charset="0"/>
              </a:rPr>
              <a:t>Number</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nPrice</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toyDupireBarrierMc</a:t>
            </a:r>
            <a:r>
              <a:rPr lang="en-US" sz="1000" dirty="0">
                <a:solidFill>
                  <a:srgbClr val="000000"/>
                </a:solidFill>
                <a:latin typeface="Consolas" panose="020B0609020204030204" pitchFamily="49" charset="0"/>
              </a:rPr>
              <a:t>(nS0, </a:t>
            </a:r>
            <a:r>
              <a:rPr lang="en-US" sz="1000" dirty="0" err="1">
                <a:solidFill>
                  <a:srgbClr val="000000"/>
                </a:solidFill>
                <a:latin typeface="Consolas" panose="020B0609020204030204" pitchFamily="49" charset="0"/>
              </a:rPr>
              <a:t>nSpots</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nTimes</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nVols</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nMaturity</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nStrike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nBarrier</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Np</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nEpsilon</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random</a:t>
            </a:r>
            <a:r>
              <a:rPr lang="en-US" sz="1000" dirty="0">
                <a:solidFill>
                  <a:srgbClr val="000000"/>
                </a:solidFill>
                <a:latin typeface="Consolas" panose="020B0609020204030204" pitchFamily="49" charset="0"/>
              </a:rPr>
              <a:t>);</a:t>
            </a:r>
          </a:p>
          <a:p>
            <a:endParaRPr lang="aa-ET" sz="1000" dirty="0">
              <a:solidFill>
                <a:srgbClr val="000000"/>
              </a:solidFill>
              <a:latin typeface="Consolas" panose="020B0609020204030204" pitchFamily="49" charset="0"/>
            </a:endParaRPr>
          </a:p>
          <a:p>
            <a:r>
              <a:rPr lang="en-US" sz="1000" dirty="0">
                <a:solidFill>
                  <a:srgbClr val="008000"/>
                </a:solidFill>
                <a:latin typeface="Consolas" panose="020B0609020204030204" pitchFamily="49" charset="0"/>
              </a:rPr>
              <a:t>//  3. </a:t>
            </a:r>
            <a:r>
              <a:rPr lang="en-US" sz="1000" dirty="0" err="1">
                <a:solidFill>
                  <a:srgbClr val="008000"/>
                </a:solidFill>
                <a:latin typeface="Consolas" panose="020B0609020204030204" pitchFamily="49" charset="0"/>
              </a:rPr>
              <a:t>Adjoint</a:t>
            </a:r>
            <a:r>
              <a:rPr lang="en-US" sz="1000" dirty="0">
                <a:solidFill>
                  <a:srgbClr val="008000"/>
                </a:solidFill>
                <a:latin typeface="Consolas" panose="020B0609020204030204" pitchFamily="49" charset="0"/>
              </a:rPr>
              <a:t> propagation, the exact same code as before, should be encapsulated in a dedicated function</a:t>
            </a:r>
            <a:endParaRPr lang="en-US" sz="1000" dirty="0">
              <a:solidFill>
                <a:srgbClr val="000000"/>
              </a:solidFill>
              <a:latin typeface="Consolas" panose="020B0609020204030204" pitchFamily="49" charset="0"/>
            </a:endParaRPr>
          </a:p>
          <a:p>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err="1">
                <a:solidFill>
                  <a:srgbClr val="000000"/>
                </a:solidFill>
                <a:latin typeface="Consolas" panose="020B0609020204030204" pitchFamily="49" charset="0"/>
              </a:rPr>
              <a:t>adjoints</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calculateAdjoints</a:t>
            </a:r>
            <a:r>
              <a:rPr lang="en-US" sz="1000" dirty="0">
                <a:solidFill>
                  <a:srgbClr val="000000"/>
                </a:solidFill>
                <a:latin typeface="Consolas" panose="020B0609020204030204" pitchFamily="49" charset="0"/>
              </a:rPr>
              <a:t>(</a:t>
            </a:r>
            <a:r>
              <a:rPr lang="en-US" sz="1000" dirty="0" err="1">
                <a:solidFill>
                  <a:srgbClr val="000000"/>
                </a:solidFill>
                <a:latin typeface="Consolas" panose="020B0609020204030204" pitchFamily="49" charset="0"/>
              </a:rPr>
              <a:t>nPrice</a:t>
            </a:r>
            <a:r>
              <a:rPr lang="en-US" sz="1000" dirty="0">
                <a:solidFill>
                  <a:srgbClr val="000000"/>
                </a:solidFill>
                <a:latin typeface="Consolas" panose="020B0609020204030204" pitchFamily="49" charset="0"/>
              </a:rPr>
              <a:t>);</a:t>
            </a:r>
          </a:p>
          <a:p>
            <a:endParaRPr lang="en-US" sz="1000" dirty="0">
              <a:solidFill>
                <a:srgbClr val="000000"/>
              </a:solidFill>
              <a:latin typeface="Consolas" panose="020B0609020204030204" pitchFamily="49" charset="0"/>
            </a:endParaRPr>
          </a:p>
          <a:p>
            <a:r>
              <a:rPr lang="en-US" sz="1000" dirty="0">
                <a:solidFill>
                  <a:srgbClr val="008000"/>
                </a:solidFill>
                <a:latin typeface="Consolas" panose="020B0609020204030204" pitchFamily="49" charset="0"/>
              </a:rPr>
              <a:t>//  4. Pick results</a:t>
            </a:r>
            <a:endParaRPr lang="aa-ET"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price</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nPrice.value</a:t>
            </a:r>
            <a:r>
              <a:rPr lang="en-US" sz="1000" dirty="0">
                <a:solidFill>
                  <a:srgbClr val="000000"/>
                </a:solidFill>
                <a:latin typeface="Consolas" panose="020B0609020204030204" pitchFamily="49" charset="0"/>
              </a:rPr>
              <a:t>;</a:t>
            </a:r>
          </a:p>
          <a:p>
            <a:r>
              <a:rPr lang="en-US" sz="1000" dirty="0">
                <a:solidFill>
                  <a:srgbClr val="808080"/>
                </a:solidFill>
                <a:latin typeface="Consolas" panose="020B0609020204030204" pitchFamily="49" charset="0"/>
              </a:rPr>
              <a:t>delta</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adjoints</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nS0.idx</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 0;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&lt; </a:t>
            </a:r>
            <a:r>
              <a:rPr lang="en-US" sz="1000" dirty="0" err="1">
                <a:solidFill>
                  <a:srgbClr val="808080"/>
                </a:solidFill>
                <a:latin typeface="Consolas" panose="020B0609020204030204" pitchFamily="49" charset="0"/>
              </a:rPr>
              <a:t>vols</a:t>
            </a:r>
            <a:r>
              <a:rPr lang="en-US" sz="1000" dirty="0" err="1">
                <a:solidFill>
                  <a:srgbClr val="000000"/>
                </a:solidFill>
                <a:latin typeface="Consolas" panose="020B0609020204030204" pitchFamily="49" charset="0"/>
              </a:rPr>
              <a:t>.rows</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err="1">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j = 0; j &lt; </a:t>
            </a:r>
            <a:r>
              <a:rPr lang="en-US" sz="1000" dirty="0" err="1">
                <a:solidFill>
                  <a:srgbClr val="808080"/>
                </a:solidFill>
                <a:latin typeface="Consolas" panose="020B0609020204030204" pitchFamily="49" charset="0"/>
              </a:rPr>
              <a:t>vols</a:t>
            </a:r>
            <a:r>
              <a:rPr lang="en-US" sz="1000" dirty="0" err="1">
                <a:solidFill>
                  <a:srgbClr val="000000"/>
                </a:solidFill>
                <a:latin typeface="Consolas" panose="020B0609020204030204" pitchFamily="49" charset="0"/>
              </a:rPr>
              <a:t>.cols</a:t>
            </a:r>
            <a:r>
              <a:rPr lang="en-US" sz="1000" dirty="0">
                <a:solidFill>
                  <a:srgbClr val="000000"/>
                </a:solidFill>
                <a:latin typeface="Consolas" panose="020B0609020204030204" pitchFamily="49" charset="0"/>
              </a:rPr>
              <a:t>(); ++j) </a:t>
            </a:r>
            <a:r>
              <a:rPr lang="en-US" sz="1000" dirty="0" err="1">
                <a:solidFill>
                  <a:srgbClr val="808080"/>
                </a:solidFill>
                <a:latin typeface="Consolas" panose="020B0609020204030204" pitchFamily="49" charset="0"/>
              </a:rPr>
              <a:t>vegas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[j] = </a:t>
            </a:r>
            <a:r>
              <a:rPr lang="en-US" sz="1000" dirty="0" err="1">
                <a:solidFill>
                  <a:srgbClr val="000000"/>
                </a:solidFill>
                <a:latin typeface="Consolas" panose="020B0609020204030204" pitchFamily="49" charset="0"/>
              </a:rPr>
              <a:t>adjoints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nVols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[j].</a:t>
            </a:r>
            <a:r>
              <a:rPr lang="en-US" sz="1000" dirty="0" err="1">
                <a:solidFill>
                  <a:srgbClr val="000000"/>
                </a:solidFill>
                <a:latin typeface="Consolas" panose="020B0609020204030204" pitchFamily="49" charset="0"/>
              </a:rPr>
              <a:t>idx</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a:t>
            </a:r>
          </a:p>
          <a:p>
            <a:r>
              <a:rPr lang="aa-ET" sz="1000" dirty="0">
                <a:solidFill>
                  <a:srgbClr val="000000"/>
                </a:solidFill>
                <a:latin typeface="Consolas" panose="020B0609020204030204" pitchFamily="49" charset="0"/>
              </a:rPr>
              <a:t>}</a:t>
            </a:r>
            <a:endParaRPr lang="en-GB" sz="1000" dirty="0">
              <a:solidFill>
                <a:srgbClr val="000000"/>
              </a:solidFill>
              <a:latin typeface="Consolas" panose="020B0609020204030204" pitchFamily="49" charset="0"/>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145</a:t>
            </a:fld>
            <a:endParaRPr lang="en-GB"/>
          </a:p>
        </p:txBody>
      </p:sp>
    </p:spTree>
    <p:extLst>
      <p:ext uri="{BB962C8B-B14F-4D97-AF65-F5344CB8AC3E}">
        <p14:creationId xmlns:p14="http://schemas.microsoft.com/office/powerpoint/2010/main" val="2668489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Testing the code</a:t>
            </a:r>
          </a:p>
        </p:txBody>
      </p:sp>
      <p:sp>
        <p:nvSpPr>
          <p:cNvPr id="4" name="Content Placeholder 3"/>
          <p:cNvSpPr>
            <a:spLocks noGrp="1"/>
          </p:cNvSpPr>
          <p:nvPr>
            <p:ph idx="1"/>
          </p:nvPr>
        </p:nvSpPr>
        <p:spPr/>
        <p:txBody>
          <a:bodyPr>
            <a:noAutofit/>
          </a:bodyPr>
          <a:lstStyle/>
          <a:p>
            <a:r>
              <a:rPr lang="en-GB" sz="1800" dirty="0"/>
              <a:t>We run the code in the same context as the initial demonstration but with 100,000 paths instead of 500,000</a:t>
            </a:r>
          </a:p>
          <a:p>
            <a:pPr marL="0" indent="0">
              <a:buNone/>
            </a:pPr>
            <a:endParaRPr lang="en-GB" sz="1800" dirty="0"/>
          </a:p>
          <a:p>
            <a:pPr marL="0" indent="0">
              <a:buNone/>
            </a:pPr>
            <a:endParaRPr lang="en-GB" sz="1800" dirty="0"/>
          </a:p>
          <a:p>
            <a:r>
              <a:rPr lang="en-GB" sz="1800" dirty="0"/>
              <a:t>The computer runs out of memory and crashes!</a:t>
            </a:r>
          </a:p>
          <a:p>
            <a:endParaRPr lang="en-GB" sz="1800" dirty="0"/>
          </a:p>
          <a:p>
            <a:endParaRPr lang="en-GB" sz="1800" dirty="0"/>
          </a:p>
          <a:p>
            <a:r>
              <a:rPr lang="en-GB" sz="1800" dirty="0"/>
              <a:t>Running AAD on a simulation with 100,000 paths </a:t>
            </a:r>
            <a:br>
              <a:rPr lang="en-GB" sz="1800" dirty="0"/>
            </a:br>
            <a:r>
              <a:rPr lang="en-GB" sz="1800" dirty="0"/>
              <a:t>consumes an insane amount of RAM </a:t>
            </a:r>
          </a:p>
          <a:p>
            <a:endParaRPr lang="en-GB" sz="1800" dirty="0"/>
          </a:p>
          <a:p>
            <a:endParaRPr lang="en-GB" sz="1800" dirty="0"/>
          </a:p>
          <a:p>
            <a:r>
              <a:rPr lang="en-GB" sz="1800" dirty="0"/>
              <a:t>Even on a computer with enough memory, </a:t>
            </a:r>
            <a:br>
              <a:rPr lang="en-GB" sz="1800" dirty="0"/>
            </a:br>
            <a:r>
              <a:rPr lang="en-GB" sz="1800" dirty="0"/>
              <a:t>such large tape is cache inefficient</a:t>
            </a:r>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146</a:t>
            </a:fld>
            <a:endParaRPr lang="en-GB"/>
          </a:p>
        </p:txBody>
      </p:sp>
      <p:pic>
        <p:nvPicPr>
          <p:cNvPr id="6" name="Picture 5">
            <a:extLst>
              <a:ext uri="{FF2B5EF4-FFF2-40B4-BE49-F238E27FC236}">
                <a16:creationId xmlns="" xmlns:a16="http://schemas.microsoft.com/office/drawing/2014/main" id="{6F26AAE2-BB2B-4872-97B7-21E8C4DE87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8279" y="2414954"/>
            <a:ext cx="3628897" cy="3564296"/>
          </a:xfrm>
          <a:prstGeom prst="rect">
            <a:avLst/>
          </a:prstGeom>
        </p:spPr>
      </p:pic>
    </p:spTree>
    <p:extLst>
      <p:ext uri="{BB962C8B-B14F-4D97-AF65-F5344CB8AC3E}">
        <p14:creationId xmlns:p14="http://schemas.microsoft.com/office/powerpoint/2010/main" val="20860280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Solution in principle</a:t>
            </a:r>
          </a:p>
        </p:txBody>
      </p:sp>
      <p:sp>
        <p:nvSpPr>
          <p:cNvPr id="4" name="Content Placeholder 3"/>
          <p:cNvSpPr>
            <a:spLocks noGrp="1"/>
          </p:cNvSpPr>
          <p:nvPr>
            <p:ph idx="1"/>
          </p:nvPr>
        </p:nvSpPr>
        <p:spPr/>
        <p:txBody>
          <a:bodyPr>
            <a:noAutofit/>
          </a:bodyPr>
          <a:lstStyle/>
          <a:p>
            <a:r>
              <a:rPr lang="en-GB" sz="1800" dirty="0"/>
              <a:t>Run a series of risks on mini-batches of say, 1024 paths and average in the end</a:t>
            </a:r>
          </a:p>
          <a:p>
            <a:endParaRPr lang="en-GB" sz="1800" dirty="0"/>
          </a:p>
          <a:p>
            <a:r>
              <a:rPr lang="en-GB" sz="1800" dirty="0"/>
              <a:t>Wipe the tape in between mini-batches</a:t>
            </a:r>
          </a:p>
          <a:p>
            <a:endParaRPr lang="en-GB" sz="1800" dirty="0"/>
          </a:p>
          <a:p>
            <a:r>
              <a:rPr lang="en-GB" sz="1800" dirty="0"/>
              <a:t>The average of differentials is the differential of the average</a:t>
            </a:r>
          </a:p>
          <a:p>
            <a:endParaRPr lang="en-GB" sz="1800" dirty="0"/>
          </a:p>
          <a:p>
            <a:r>
              <a:rPr lang="en-GB" sz="1800" dirty="0"/>
              <a:t>So we get the same results while reducing memory footprint to operations recorded over 1,024 paths</a:t>
            </a:r>
          </a:p>
          <a:p>
            <a:endParaRPr lang="en-GB" sz="1800" dirty="0"/>
          </a:p>
          <a:p>
            <a:r>
              <a:rPr lang="en-GB" sz="1800" dirty="0"/>
              <a:t>Note with mini-batches of size 1, this is known as “path-wise differentiation”</a:t>
            </a:r>
          </a:p>
          <a:p>
            <a:endParaRPr lang="en-GB" sz="1800" dirty="0"/>
          </a:p>
          <a:p>
            <a:r>
              <a:rPr lang="en-GB" sz="1800" dirty="0"/>
              <a:t>This is also a particular, and simple case of the general check-pointing algorithm explained in chapter 13</a:t>
            </a:r>
          </a:p>
          <a:p>
            <a:pPr marL="0" indent="0">
              <a:buNone/>
            </a:pPr>
            <a:endParaRPr lang="en-GB" sz="1800" dirty="0"/>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147</a:t>
            </a:fld>
            <a:endParaRPr lang="en-GB"/>
          </a:p>
        </p:txBody>
      </p:sp>
    </p:spTree>
    <p:extLst>
      <p:ext uri="{BB962C8B-B14F-4D97-AF65-F5344CB8AC3E}">
        <p14:creationId xmlns:p14="http://schemas.microsoft.com/office/powerpoint/2010/main" val="12229504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
            <a:extLst>
              <a:ext uri="{FF2B5EF4-FFF2-40B4-BE49-F238E27FC236}">
                <a16:creationId xmlns="" xmlns:a16="http://schemas.microsoft.com/office/drawing/2014/main" id="{B4670419-8179-4297-A31F-11F3F9564607}"/>
              </a:ext>
            </a:extLst>
          </p:cNvPr>
          <p:cNvSpPr/>
          <p:nvPr/>
        </p:nvSpPr>
        <p:spPr>
          <a:xfrm>
            <a:off x="1784159" y="4703056"/>
            <a:ext cx="9657716" cy="575526"/>
          </a:xfrm>
          <a:prstGeom prst="roundRect">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Solution in code</a:t>
            </a:r>
          </a:p>
        </p:txBody>
      </p:sp>
      <p:sp>
        <p:nvSpPr>
          <p:cNvPr id="4" name="Content Placeholder 3"/>
          <p:cNvSpPr>
            <a:spLocks noGrp="1"/>
          </p:cNvSpPr>
          <p:nvPr>
            <p:ph idx="1"/>
          </p:nvPr>
        </p:nvSpPr>
        <p:spPr/>
        <p:txBody>
          <a:bodyPr>
            <a:noAutofit/>
          </a:bodyPr>
          <a:lstStyle/>
          <a:p>
            <a:r>
              <a:rPr lang="en-GB" sz="1800" dirty="0"/>
              <a:t>Rename our function </a:t>
            </a:r>
            <a:r>
              <a:rPr lang="en-GB" sz="1800" dirty="0" err="1"/>
              <a:t>DupireRisksMiniBatch</a:t>
            </a:r>
            <a:r>
              <a:rPr lang="en-GB" sz="1800" dirty="0"/>
              <a:t>(), call it sequentially from a wrapper function</a:t>
            </a:r>
          </a:p>
          <a:p>
            <a:endParaRPr lang="en-GB" sz="1800" dirty="0"/>
          </a:p>
          <a:p>
            <a:endParaRPr lang="en-GB" sz="1800" dirty="0"/>
          </a:p>
        </p:txBody>
      </p:sp>
      <p:sp>
        <p:nvSpPr>
          <p:cNvPr id="5" name="Rectangle 4">
            <a:extLst>
              <a:ext uri="{FF2B5EF4-FFF2-40B4-BE49-F238E27FC236}">
                <a16:creationId xmlns="" xmlns:a16="http://schemas.microsoft.com/office/drawing/2014/main" id="{884A8839-9953-4C37-8E67-AF6074C65145}"/>
              </a:ext>
            </a:extLst>
          </p:cNvPr>
          <p:cNvSpPr/>
          <p:nvPr/>
        </p:nvSpPr>
        <p:spPr>
          <a:xfrm>
            <a:off x="1205343" y="2248741"/>
            <a:ext cx="11293433" cy="4401205"/>
          </a:xfrm>
          <a:prstGeom prst="rect">
            <a:avLst/>
          </a:prstGeom>
        </p:spPr>
        <p:txBody>
          <a:bodyPr wrap="square">
            <a:spAutoFit/>
          </a:bodyPr>
          <a:lstStyle/>
          <a:p>
            <a:r>
              <a:rPr lang="en-US" sz="1000" dirty="0">
                <a:solidFill>
                  <a:srgbClr val="0000FF"/>
                </a:solidFill>
                <a:latin typeface="Consolas" panose="020B0609020204030204" pitchFamily="49" charset="0"/>
              </a:rPr>
              <a:t>void</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toyDupireBarrierMcRisks</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    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S0</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a:solidFill>
                  <a:srgbClr val="808080"/>
                </a:solidFill>
                <a:latin typeface="Consolas" panose="020B0609020204030204" pitchFamily="49" charset="0"/>
              </a:rPr>
              <a:t>spots</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vector</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a:solidFill>
                  <a:srgbClr val="808080"/>
                </a:solidFill>
                <a:latin typeface="Consolas" panose="020B0609020204030204" pitchFamily="49" charset="0"/>
              </a:rPr>
              <a:t>times</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matrix</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a:solidFill>
                  <a:srgbClr val="808080"/>
                </a:solidFill>
                <a:latin typeface="Consolas" panose="020B0609020204030204" pitchFamily="49" charset="0"/>
              </a:rPr>
              <a:t>vols</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    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maturity</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barrier</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    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Np</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Nt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const</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epsilon</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RNG</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random</a:t>
            </a:r>
            <a:r>
              <a:rPr lang="en-US" sz="1000" dirty="0">
                <a:solidFill>
                  <a:srgbClr val="000000"/>
                </a:solidFill>
                <a:latin typeface="Consolas" panose="020B0609020204030204" pitchFamily="49" charset="0"/>
              </a:rPr>
              <a:t>,</a:t>
            </a:r>
          </a:p>
          <a:p>
            <a:r>
              <a:rPr lang="en-US" sz="1000" dirty="0">
                <a:solidFill>
                  <a:srgbClr val="008000"/>
                </a:solidFill>
                <a:latin typeface="Consolas" panose="020B0609020204030204" pitchFamily="49" charset="0"/>
              </a:rPr>
              <a:t>    /* results: value and </a:t>
            </a:r>
            <a:r>
              <a:rPr lang="en-US" sz="1000" dirty="0" err="1">
                <a:solidFill>
                  <a:srgbClr val="008000"/>
                </a:solidFill>
                <a:latin typeface="Consolas" panose="020B0609020204030204" pitchFamily="49" charset="0"/>
              </a:rPr>
              <a:t>dV</a:t>
            </a:r>
            <a:r>
              <a:rPr lang="en-US" sz="1000" dirty="0">
                <a:solidFill>
                  <a:srgbClr val="008000"/>
                </a:solidFill>
                <a:latin typeface="Consolas" panose="020B0609020204030204" pitchFamily="49" charset="0"/>
              </a:rPr>
              <a:t>/</a:t>
            </a:r>
            <a:r>
              <a:rPr lang="en-US" sz="1000" dirty="0" err="1">
                <a:solidFill>
                  <a:srgbClr val="008000"/>
                </a:solidFill>
                <a:latin typeface="Consolas" panose="020B0609020204030204" pitchFamily="49" charset="0"/>
              </a:rPr>
              <a:t>dS</a:t>
            </a:r>
            <a:r>
              <a:rPr lang="en-US" sz="1000" dirty="0">
                <a:solidFill>
                  <a:srgbClr val="008000"/>
                </a:solidFill>
                <a:latin typeface="Consolas" panose="020B0609020204030204" pitchFamily="49" charset="0"/>
              </a:rPr>
              <a:t>, </a:t>
            </a:r>
            <a:r>
              <a:rPr lang="en-US" sz="1000" dirty="0" err="1">
                <a:solidFill>
                  <a:srgbClr val="008000"/>
                </a:solidFill>
                <a:latin typeface="Consolas" panose="020B0609020204030204" pitchFamily="49" charset="0"/>
              </a:rPr>
              <a:t>dV</a:t>
            </a:r>
            <a:r>
              <a:rPr lang="en-US" sz="1000" dirty="0">
                <a:solidFill>
                  <a:srgbClr val="008000"/>
                </a:solidFill>
                <a:latin typeface="Consolas" panose="020B0609020204030204" pitchFamily="49" charset="0"/>
              </a:rPr>
              <a:t>/d(local vols) */</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price</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&amp; </a:t>
            </a:r>
            <a:r>
              <a:rPr lang="en-US" sz="1000" dirty="0">
                <a:solidFill>
                  <a:srgbClr val="808080"/>
                </a:solidFill>
                <a:latin typeface="Consolas" panose="020B0609020204030204" pitchFamily="49" charset="0"/>
              </a:rPr>
              <a:t>delta</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matrix</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&gt;&amp; </a:t>
            </a:r>
            <a:r>
              <a:rPr lang="en-US" sz="1000" dirty="0" err="1">
                <a:solidFill>
                  <a:srgbClr val="808080"/>
                </a:solidFill>
                <a:latin typeface="Consolas" panose="020B0609020204030204" pitchFamily="49" charset="0"/>
              </a:rPr>
              <a:t>vegas</a:t>
            </a:r>
            <a:r>
              <a:rPr lang="en-US" sz="1000" dirty="0">
                <a:solidFill>
                  <a:srgbClr val="000000"/>
                </a:solidFill>
                <a:latin typeface="Consolas" panose="020B0609020204030204" pitchFamily="49" charset="0"/>
              </a:rPr>
              <a:t>)</a:t>
            </a:r>
          </a:p>
          <a:p>
            <a:r>
              <a:rPr lang="aa-ET" sz="1000" dirty="0">
                <a:solidFill>
                  <a:srgbClr val="000000"/>
                </a:solidFill>
                <a:latin typeface="Consolas" panose="020B0609020204030204" pitchFamily="49" charset="0"/>
              </a:rPr>
              <a:t>{</a:t>
            </a:r>
          </a:p>
          <a:p>
            <a:r>
              <a:rPr lang="en-US" sz="1000" dirty="0">
                <a:solidFill>
                  <a:srgbClr val="808080"/>
                </a:solidFill>
                <a:latin typeface="Consolas" panose="020B0609020204030204" pitchFamily="49" charset="0"/>
              </a:rPr>
              <a:t>    price</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delta</a:t>
            </a:r>
            <a:r>
              <a:rPr lang="en-US" sz="1000" dirty="0">
                <a:solidFill>
                  <a:srgbClr val="000000"/>
                </a:solidFill>
                <a:latin typeface="Consolas" panose="020B0609020204030204" pitchFamily="49" charset="0"/>
              </a:rPr>
              <a:t> = 0;</a:t>
            </a:r>
          </a:p>
          <a:p>
            <a:r>
              <a:rPr lang="en-US" sz="1000" dirty="0">
                <a:solidFill>
                  <a:srgbClr val="0000FF"/>
                </a:solidFill>
                <a:latin typeface="Consolas" panose="020B0609020204030204" pitchFamily="49" charset="0"/>
              </a:rPr>
              <a:t>    for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 0;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&lt; </a:t>
            </a:r>
            <a:r>
              <a:rPr lang="en-US" sz="1000" dirty="0" err="1">
                <a:solidFill>
                  <a:srgbClr val="808080"/>
                </a:solidFill>
                <a:latin typeface="Consolas" panose="020B0609020204030204" pitchFamily="49" charset="0"/>
              </a:rPr>
              <a:t>vegas</a:t>
            </a:r>
            <a:r>
              <a:rPr lang="en-US" sz="1000" dirty="0" err="1">
                <a:solidFill>
                  <a:srgbClr val="000000"/>
                </a:solidFill>
                <a:latin typeface="Consolas" panose="020B0609020204030204" pitchFamily="49" charset="0"/>
              </a:rPr>
              <a:t>.rows</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j = 0; j &lt; </a:t>
            </a:r>
            <a:r>
              <a:rPr lang="en-US" sz="1000" dirty="0" err="1">
                <a:solidFill>
                  <a:srgbClr val="808080"/>
                </a:solidFill>
                <a:latin typeface="Consolas" panose="020B0609020204030204" pitchFamily="49" charset="0"/>
              </a:rPr>
              <a:t>vegas</a:t>
            </a:r>
            <a:r>
              <a:rPr lang="en-US" sz="1000" dirty="0" err="1">
                <a:solidFill>
                  <a:srgbClr val="000000"/>
                </a:solidFill>
                <a:latin typeface="Consolas" panose="020B0609020204030204" pitchFamily="49" charset="0"/>
              </a:rPr>
              <a:t>.cols</a:t>
            </a:r>
            <a:r>
              <a:rPr lang="en-US" sz="1000" dirty="0">
                <a:solidFill>
                  <a:srgbClr val="000000"/>
                </a:solidFill>
                <a:latin typeface="Consolas" panose="020B0609020204030204" pitchFamily="49" charset="0"/>
              </a:rPr>
              <a:t>(); ++j) </a:t>
            </a:r>
            <a:r>
              <a:rPr lang="en-US" sz="1000" dirty="0" err="1">
                <a:solidFill>
                  <a:srgbClr val="808080"/>
                </a:solidFill>
                <a:latin typeface="Consolas" panose="020B0609020204030204" pitchFamily="49" charset="0"/>
              </a:rPr>
              <a:t>vegas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[j] = 0;</a:t>
            </a:r>
            <a:endParaRPr lang="aa-ET"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    double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batchPrice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batchDelta</a:t>
            </a:r>
            <a:r>
              <a:rPr lang="en-US" sz="1000" dirty="0">
                <a:solidFill>
                  <a:srgbClr val="000000"/>
                </a:solidFill>
                <a:latin typeface="Consolas" panose="020B0609020204030204" pitchFamily="49" charset="0"/>
              </a:rPr>
              <a:t>; </a:t>
            </a:r>
            <a:r>
              <a:rPr lang="en-US" sz="1000" dirty="0">
                <a:solidFill>
                  <a:srgbClr val="2B91AF"/>
                </a:solidFill>
                <a:latin typeface="Consolas" panose="020B0609020204030204" pitchFamily="49" charset="0"/>
              </a:rPr>
              <a:t>matrix</a:t>
            </a:r>
            <a:r>
              <a:rPr lang="en-US" sz="1000" dirty="0">
                <a:solidFill>
                  <a:srgbClr val="000000"/>
                </a:solidFill>
                <a:latin typeface="Consolas" panose="020B0609020204030204" pitchFamily="49" charset="0"/>
              </a:rPr>
              <a:t>&lt;</a:t>
            </a:r>
            <a:r>
              <a:rPr lang="en-US" sz="1000" dirty="0">
                <a:solidFill>
                  <a:srgbClr val="0000FF"/>
                </a:solidFill>
                <a:latin typeface="Consolas" panose="020B0609020204030204" pitchFamily="49" charset="0"/>
              </a:rPr>
              <a:t>double</a:t>
            </a:r>
            <a:r>
              <a:rPr lang="en-US" sz="1000" dirty="0">
                <a:solidFill>
                  <a:srgbClr val="000000"/>
                </a:solidFill>
                <a:latin typeface="Consolas" panose="020B0609020204030204" pitchFamily="49" charset="0"/>
              </a:rPr>
              <a:t>&gt; </a:t>
            </a:r>
            <a:r>
              <a:rPr lang="en-US" sz="1000" dirty="0" err="1">
                <a:solidFill>
                  <a:srgbClr val="000000"/>
                </a:solidFill>
                <a:latin typeface="Consolas" panose="020B0609020204030204" pitchFamily="49" charset="0"/>
              </a:rPr>
              <a:t>batchVegas</a:t>
            </a:r>
            <a:r>
              <a:rPr lang="en-US" sz="1000" dirty="0">
                <a:solidFill>
                  <a:srgbClr val="000000"/>
                </a:solidFill>
                <a:latin typeface="Consolas" panose="020B0609020204030204" pitchFamily="49" charset="0"/>
              </a:rPr>
              <a:t>(</a:t>
            </a:r>
            <a:r>
              <a:rPr lang="en-US" sz="1000" dirty="0" err="1">
                <a:solidFill>
                  <a:srgbClr val="808080"/>
                </a:solidFill>
                <a:latin typeface="Consolas" panose="020B0609020204030204" pitchFamily="49" charset="0"/>
              </a:rPr>
              <a:t>vegas</a:t>
            </a:r>
            <a:r>
              <a:rPr lang="en-US" sz="1000" dirty="0" err="1">
                <a:solidFill>
                  <a:srgbClr val="000000"/>
                </a:solidFill>
                <a:latin typeface="Consolas" panose="020B0609020204030204" pitchFamily="49" charset="0"/>
              </a:rPr>
              <a:t>.rows</a:t>
            </a:r>
            <a:r>
              <a:rPr lang="en-US" sz="1000" dirty="0">
                <a:solidFill>
                  <a:srgbClr val="000000"/>
                </a:solidFill>
                <a:latin typeface="Consolas" panose="020B0609020204030204" pitchFamily="49" charset="0"/>
              </a:rPr>
              <a:t>(), </a:t>
            </a:r>
            <a:r>
              <a:rPr lang="en-US" sz="1000" dirty="0" err="1">
                <a:solidFill>
                  <a:srgbClr val="808080"/>
                </a:solidFill>
                <a:latin typeface="Consolas" panose="020B0609020204030204" pitchFamily="49" charset="0"/>
              </a:rPr>
              <a:t>vegas</a:t>
            </a:r>
            <a:r>
              <a:rPr lang="en-US" sz="1000" dirty="0" err="1">
                <a:solidFill>
                  <a:srgbClr val="000000"/>
                </a:solidFill>
                <a:latin typeface="Consolas" panose="020B0609020204030204" pitchFamily="49" charset="0"/>
              </a:rPr>
              <a:t>.cols</a:t>
            </a:r>
            <a:r>
              <a:rPr lang="en-US" sz="1000" dirty="0">
                <a:solidFill>
                  <a:srgbClr val="000000"/>
                </a:solidFill>
                <a:latin typeface="Consolas" panose="020B0609020204030204" pitchFamily="49" charset="0"/>
              </a:rPr>
              <a:t>());</a:t>
            </a:r>
            <a:endParaRPr lang="aa-ET"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    int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pathsToGo</a:t>
            </a:r>
            <a:r>
              <a:rPr lang="en-US" sz="1000" dirty="0">
                <a:solidFill>
                  <a:srgbClr val="000000"/>
                </a:solidFill>
                <a:latin typeface="Consolas" panose="020B0609020204030204" pitchFamily="49" charset="0"/>
              </a:rPr>
              <a:t> = </a:t>
            </a:r>
            <a:r>
              <a:rPr lang="en-US" sz="1000" dirty="0">
                <a:solidFill>
                  <a:srgbClr val="808080"/>
                </a:solidFill>
                <a:latin typeface="Consolas" panose="020B0609020204030204" pitchFamily="49" charset="0"/>
              </a:rPr>
              <a:t>Np</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pathsPerBatch</a:t>
            </a:r>
            <a:r>
              <a:rPr lang="en-US" sz="1000" dirty="0">
                <a:solidFill>
                  <a:srgbClr val="000000"/>
                </a:solidFill>
                <a:latin typeface="Consolas" panose="020B0609020204030204" pitchFamily="49" charset="0"/>
              </a:rPr>
              <a:t> = 1024;</a:t>
            </a:r>
          </a:p>
          <a:p>
            <a:r>
              <a:rPr lang="en-US" sz="1000" dirty="0">
                <a:solidFill>
                  <a:srgbClr val="008000"/>
                </a:solidFill>
                <a:latin typeface="Consolas" panose="020B0609020204030204" pitchFamily="49" charset="0"/>
              </a:rPr>
              <a:t>    //  calculate </a:t>
            </a:r>
            <a:r>
              <a:rPr lang="en-US" sz="1000" dirty="0" err="1">
                <a:solidFill>
                  <a:srgbClr val="008000"/>
                </a:solidFill>
                <a:latin typeface="Consolas" panose="020B0609020204030204" pitchFamily="49" charset="0"/>
              </a:rPr>
              <a:t>btach</a:t>
            </a:r>
            <a:r>
              <a:rPr lang="en-US" sz="1000" dirty="0">
                <a:solidFill>
                  <a:srgbClr val="008000"/>
                </a:solidFill>
                <a:latin typeface="Consolas" panose="020B0609020204030204" pitchFamily="49" charset="0"/>
              </a:rPr>
              <a:t> sensitivities sequentially</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    while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pathsToGo</a:t>
            </a:r>
            <a:r>
              <a:rPr lang="en-US" sz="1000" dirty="0">
                <a:solidFill>
                  <a:srgbClr val="000000"/>
                </a:solidFill>
                <a:latin typeface="Consolas" panose="020B0609020204030204" pitchFamily="49" charset="0"/>
              </a:rPr>
              <a:t> &gt; 0)</a:t>
            </a:r>
          </a:p>
          <a:p>
            <a:r>
              <a:rPr lang="en-US" sz="1000" dirty="0">
                <a:solidFill>
                  <a:srgbClr val="000000"/>
                </a:solidFill>
                <a:latin typeface="Consolas" panose="020B0609020204030204" pitchFamily="49" charset="0"/>
              </a:rPr>
              <a:t>    </a:t>
            </a:r>
            <a:r>
              <a:rPr lang="aa-ET" sz="1000" dirty="0">
                <a:solidFill>
                  <a:srgbClr val="000000"/>
                </a:solidFill>
                <a:latin typeface="Consolas" panose="020B0609020204030204" pitchFamily="49" charset="0"/>
              </a:rPr>
              <a:t>{</a:t>
            </a:r>
          </a:p>
          <a:p>
            <a:r>
              <a:rPr lang="en-US" sz="1000" dirty="0">
                <a:solidFill>
                  <a:srgbClr val="008000"/>
                </a:solidFill>
                <a:latin typeface="Consolas" panose="020B0609020204030204" pitchFamily="49" charset="0"/>
              </a:rPr>
              <a:t>        //  wipe tape</a:t>
            </a:r>
            <a:endParaRPr lang="en-US"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tape.clear</a:t>
            </a:r>
            <a:r>
              <a:rPr lang="en-US" sz="1000" dirty="0">
                <a:solidFill>
                  <a:srgbClr val="000000"/>
                </a:solidFill>
                <a:latin typeface="Consolas" panose="020B0609020204030204" pitchFamily="49" charset="0"/>
              </a:rPr>
              <a:t>();</a:t>
            </a:r>
          </a:p>
          <a:p>
            <a:endParaRPr lang="aa-ET" sz="1000" dirty="0">
              <a:solidFill>
                <a:srgbClr val="000000"/>
              </a:solidFill>
              <a:latin typeface="Consolas" panose="020B0609020204030204" pitchFamily="49" charset="0"/>
            </a:endParaRPr>
          </a:p>
          <a:p>
            <a:r>
              <a:rPr lang="en-US" sz="1000" dirty="0">
                <a:solidFill>
                  <a:srgbClr val="008000"/>
                </a:solidFill>
                <a:latin typeface="Consolas" panose="020B0609020204030204" pitchFamily="49" charset="0"/>
              </a:rPr>
              <a:t>        //  do mini batch</a:t>
            </a:r>
            <a:endParaRPr lang="en-US"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        int</a:t>
            </a:r>
            <a:r>
              <a:rPr lang="en-US" sz="1000" dirty="0">
                <a:solidFill>
                  <a:srgbClr val="000000"/>
                </a:solidFill>
                <a:latin typeface="Consolas" panose="020B0609020204030204" pitchFamily="49" charset="0"/>
              </a:rPr>
              <a:t> paths = min(</a:t>
            </a:r>
            <a:r>
              <a:rPr lang="en-US" sz="1000" dirty="0" err="1">
                <a:solidFill>
                  <a:srgbClr val="000000"/>
                </a:solidFill>
                <a:latin typeface="Consolas" panose="020B0609020204030204" pitchFamily="49" charset="0"/>
              </a:rPr>
              <a:t>pathsToGo</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pathsPerBatch</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dupireRisksMiniBatch</a:t>
            </a:r>
            <a:r>
              <a:rPr lang="en-US" sz="1000" dirty="0">
                <a:solidFill>
                  <a:srgbClr val="000000"/>
                </a:solidFill>
                <a:latin typeface="Consolas" panose="020B0609020204030204" pitchFamily="49" charset="0"/>
              </a:rPr>
              <a:t>(</a:t>
            </a:r>
            <a:r>
              <a:rPr lang="en-US" sz="1000" dirty="0">
                <a:solidFill>
                  <a:srgbClr val="808080"/>
                </a:solidFill>
                <a:latin typeface="Consolas" panose="020B0609020204030204" pitchFamily="49" charset="0"/>
              </a:rPr>
              <a:t>S0</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spots</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times</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vols</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maturity</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strike</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barrier</a:t>
            </a:r>
            <a:r>
              <a:rPr lang="en-US" sz="1000" dirty="0">
                <a:solidFill>
                  <a:srgbClr val="000000"/>
                </a:solidFill>
                <a:latin typeface="Consolas" panose="020B0609020204030204" pitchFamily="49" charset="0"/>
              </a:rPr>
              <a:t>, paths, </a:t>
            </a:r>
            <a:r>
              <a:rPr lang="en-US" sz="1000" dirty="0" err="1">
                <a:solidFill>
                  <a:srgbClr val="808080"/>
                </a:solidFill>
                <a:latin typeface="Consolas" panose="020B0609020204030204" pitchFamily="49" charset="0"/>
              </a:rPr>
              <a:t>Nt</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epsilon</a:t>
            </a:r>
            <a:r>
              <a:rPr lang="en-US" sz="1000" dirty="0">
                <a:solidFill>
                  <a:srgbClr val="000000"/>
                </a:solidFill>
                <a:latin typeface="Consolas" panose="020B0609020204030204" pitchFamily="49" charset="0"/>
              </a:rPr>
              <a:t>, </a:t>
            </a:r>
            <a:r>
              <a:rPr lang="en-US" sz="1000" dirty="0">
                <a:solidFill>
                  <a:srgbClr val="808080"/>
                </a:solidFill>
                <a:latin typeface="Consolas" panose="020B0609020204030204" pitchFamily="49" charset="0"/>
              </a:rPr>
              <a:t>random</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batchPrice</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batchDelta</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batchVegas</a:t>
            </a:r>
            <a:r>
              <a:rPr lang="en-US" sz="1000" dirty="0">
                <a:solidFill>
                  <a:srgbClr val="000000"/>
                </a:solidFill>
                <a:latin typeface="Consolas" panose="020B0609020204030204" pitchFamily="49" charset="0"/>
              </a:rPr>
              <a:t>);</a:t>
            </a:r>
          </a:p>
          <a:p>
            <a:endParaRPr lang="aa-ET" sz="1000" dirty="0">
              <a:solidFill>
                <a:srgbClr val="000000"/>
              </a:solidFill>
              <a:latin typeface="Consolas" panose="020B0609020204030204" pitchFamily="49" charset="0"/>
            </a:endParaRPr>
          </a:p>
          <a:p>
            <a:r>
              <a:rPr lang="en-US" sz="1000" dirty="0">
                <a:solidFill>
                  <a:srgbClr val="008000"/>
                </a:solidFill>
                <a:latin typeface="Consolas" panose="020B0609020204030204" pitchFamily="49" charset="0"/>
              </a:rPr>
              <a:t>        //  update results</a:t>
            </a:r>
            <a:endParaRPr lang="en-US" sz="1000" dirty="0">
              <a:solidFill>
                <a:srgbClr val="000000"/>
              </a:solidFill>
              <a:latin typeface="Consolas" panose="020B0609020204030204" pitchFamily="49" charset="0"/>
            </a:endParaRPr>
          </a:p>
          <a:p>
            <a:r>
              <a:rPr lang="en-US" sz="1000" dirty="0">
                <a:solidFill>
                  <a:srgbClr val="808080"/>
                </a:solidFill>
                <a:latin typeface="Consolas" panose="020B0609020204030204" pitchFamily="49" charset="0"/>
              </a:rPr>
              <a:t>        price</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batchPrice</a:t>
            </a:r>
            <a:r>
              <a:rPr lang="en-US" sz="1000" dirty="0">
                <a:solidFill>
                  <a:srgbClr val="000000"/>
                </a:solidFill>
                <a:latin typeface="Consolas" panose="020B0609020204030204" pitchFamily="49" charset="0"/>
              </a:rPr>
              <a:t> * paths / </a:t>
            </a:r>
            <a:r>
              <a:rPr lang="en-US" sz="1000" dirty="0">
                <a:solidFill>
                  <a:srgbClr val="808080"/>
                </a:solidFill>
                <a:latin typeface="Consolas" panose="020B0609020204030204" pitchFamily="49" charset="0"/>
              </a:rPr>
              <a:t>Np</a:t>
            </a:r>
            <a:r>
              <a:rPr lang="en-US" sz="1000" dirty="0">
                <a:solidFill>
                  <a:srgbClr val="000000"/>
                </a:solidFill>
                <a:latin typeface="Consolas" panose="020B0609020204030204" pitchFamily="49" charset="0"/>
              </a:rPr>
              <a:t>;</a:t>
            </a:r>
          </a:p>
          <a:p>
            <a:r>
              <a:rPr lang="en-US" sz="1000" dirty="0">
                <a:solidFill>
                  <a:srgbClr val="808080"/>
                </a:solidFill>
                <a:latin typeface="Consolas" panose="020B0609020204030204" pitchFamily="49" charset="0"/>
              </a:rPr>
              <a:t>        delta</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batchDelta</a:t>
            </a:r>
            <a:r>
              <a:rPr lang="en-US" sz="1000" dirty="0">
                <a:solidFill>
                  <a:srgbClr val="000000"/>
                </a:solidFill>
                <a:latin typeface="Consolas" panose="020B0609020204030204" pitchFamily="49" charset="0"/>
              </a:rPr>
              <a:t> * paths / </a:t>
            </a:r>
            <a:r>
              <a:rPr lang="en-US" sz="1000" dirty="0">
                <a:solidFill>
                  <a:srgbClr val="808080"/>
                </a:solidFill>
                <a:latin typeface="Consolas" panose="020B0609020204030204" pitchFamily="49" charset="0"/>
              </a:rPr>
              <a:t>Np</a:t>
            </a:r>
            <a:r>
              <a:rPr lang="en-US" sz="1000" dirty="0">
                <a:solidFill>
                  <a:srgbClr val="000000"/>
                </a:solidFill>
                <a:latin typeface="Consolas" panose="020B0609020204030204" pitchFamily="49" charset="0"/>
              </a:rPr>
              <a:t>;</a:t>
            </a:r>
          </a:p>
          <a:p>
            <a:r>
              <a:rPr lang="en-US" sz="1000" dirty="0">
                <a:solidFill>
                  <a:srgbClr val="0000FF"/>
                </a:solidFill>
                <a:latin typeface="Consolas" panose="020B0609020204030204" pitchFamily="49" charset="0"/>
              </a:rPr>
              <a:t>        for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 0;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&lt; </a:t>
            </a:r>
            <a:r>
              <a:rPr lang="en-US" sz="1000" dirty="0" err="1">
                <a:solidFill>
                  <a:srgbClr val="808080"/>
                </a:solidFill>
                <a:latin typeface="Consolas" panose="020B0609020204030204" pitchFamily="49" charset="0"/>
              </a:rPr>
              <a:t>vegas</a:t>
            </a:r>
            <a:r>
              <a:rPr lang="en-US" sz="1000" dirty="0" err="1">
                <a:solidFill>
                  <a:srgbClr val="000000"/>
                </a:solidFill>
                <a:latin typeface="Consolas" panose="020B0609020204030204" pitchFamily="49" charset="0"/>
              </a:rPr>
              <a:t>.rows</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i</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for</a:t>
            </a:r>
            <a:r>
              <a:rPr lang="en-US" sz="1000" dirty="0">
                <a:solidFill>
                  <a:srgbClr val="000000"/>
                </a:solidFill>
                <a:latin typeface="Consolas" panose="020B0609020204030204" pitchFamily="49" charset="0"/>
              </a:rPr>
              <a:t> (</a:t>
            </a:r>
            <a:r>
              <a:rPr lang="en-US" sz="1000" dirty="0">
                <a:solidFill>
                  <a:srgbClr val="0000FF"/>
                </a:solidFill>
                <a:latin typeface="Consolas" panose="020B0609020204030204" pitchFamily="49" charset="0"/>
              </a:rPr>
              <a:t>int</a:t>
            </a:r>
            <a:r>
              <a:rPr lang="en-US" sz="1000" dirty="0">
                <a:solidFill>
                  <a:srgbClr val="000000"/>
                </a:solidFill>
                <a:latin typeface="Consolas" panose="020B0609020204030204" pitchFamily="49" charset="0"/>
              </a:rPr>
              <a:t> j = 0; j &lt; </a:t>
            </a:r>
            <a:r>
              <a:rPr lang="en-US" sz="1000" dirty="0" err="1">
                <a:solidFill>
                  <a:srgbClr val="808080"/>
                </a:solidFill>
                <a:latin typeface="Consolas" panose="020B0609020204030204" pitchFamily="49" charset="0"/>
              </a:rPr>
              <a:t>vegas</a:t>
            </a:r>
            <a:r>
              <a:rPr lang="en-US" sz="1000" dirty="0" err="1">
                <a:solidFill>
                  <a:srgbClr val="000000"/>
                </a:solidFill>
                <a:latin typeface="Consolas" panose="020B0609020204030204" pitchFamily="49" charset="0"/>
              </a:rPr>
              <a:t>.cols</a:t>
            </a:r>
            <a:r>
              <a:rPr lang="en-US" sz="1000" dirty="0">
                <a:solidFill>
                  <a:srgbClr val="000000"/>
                </a:solidFill>
                <a:latin typeface="Consolas" panose="020B0609020204030204" pitchFamily="49" charset="0"/>
              </a:rPr>
              <a:t>(); ++j) </a:t>
            </a:r>
            <a:r>
              <a:rPr lang="en-US" sz="1000" dirty="0" err="1">
                <a:solidFill>
                  <a:srgbClr val="808080"/>
                </a:solidFill>
                <a:latin typeface="Consolas" panose="020B0609020204030204" pitchFamily="49" charset="0"/>
              </a:rPr>
              <a:t>vegas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[j] += </a:t>
            </a:r>
            <a:r>
              <a:rPr lang="en-US" sz="1000" dirty="0" err="1">
                <a:solidFill>
                  <a:srgbClr val="000000"/>
                </a:solidFill>
                <a:latin typeface="Consolas" panose="020B0609020204030204" pitchFamily="49" charset="0"/>
              </a:rPr>
              <a:t>batchVegas</a:t>
            </a:r>
            <a:r>
              <a:rPr lang="en-US" sz="1000" dirty="0">
                <a:solidFill>
                  <a:srgbClr val="008080"/>
                </a:solidFill>
                <a:latin typeface="Consolas" panose="020B0609020204030204" pitchFamily="49" charset="0"/>
              </a:rPr>
              <a:t>[</a:t>
            </a:r>
            <a:r>
              <a:rPr lang="en-US" sz="1000" dirty="0" err="1">
                <a:solidFill>
                  <a:srgbClr val="000000"/>
                </a:solidFill>
                <a:latin typeface="Consolas" panose="020B0609020204030204" pitchFamily="49" charset="0"/>
              </a:rPr>
              <a:t>i</a:t>
            </a:r>
            <a:r>
              <a:rPr lang="en-US" sz="1000" dirty="0">
                <a:solidFill>
                  <a:srgbClr val="008080"/>
                </a:solidFill>
                <a:latin typeface="Consolas" panose="020B0609020204030204" pitchFamily="49" charset="0"/>
              </a:rPr>
              <a:t>]</a:t>
            </a:r>
            <a:r>
              <a:rPr lang="en-US" sz="1000" dirty="0">
                <a:solidFill>
                  <a:srgbClr val="000000"/>
                </a:solidFill>
                <a:latin typeface="Consolas" panose="020B0609020204030204" pitchFamily="49" charset="0"/>
              </a:rPr>
              <a:t>[j] * paths / </a:t>
            </a:r>
            <a:r>
              <a:rPr lang="en-US" sz="1000" dirty="0">
                <a:solidFill>
                  <a:srgbClr val="808080"/>
                </a:solidFill>
                <a:latin typeface="Consolas" panose="020B0609020204030204" pitchFamily="49" charset="0"/>
              </a:rPr>
              <a:t>Np</a:t>
            </a:r>
            <a:r>
              <a:rPr lang="en-US" sz="1000" dirty="0">
                <a:solidFill>
                  <a:srgbClr val="000000"/>
                </a:solidFill>
                <a:latin typeface="Consolas" panose="020B0609020204030204" pitchFamily="49" charset="0"/>
              </a:rPr>
              <a:t>;</a:t>
            </a:r>
          </a:p>
          <a:p>
            <a:endParaRPr lang="aa-ET" sz="1000" dirty="0">
              <a:solidFill>
                <a:srgbClr val="000000"/>
              </a:solidFill>
              <a:latin typeface="Consolas" panose="020B0609020204030204" pitchFamily="49" charset="0"/>
            </a:endParaRP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pathsToGo</a:t>
            </a:r>
            <a:r>
              <a:rPr lang="en-US" sz="1000" dirty="0">
                <a:solidFill>
                  <a:srgbClr val="000000"/>
                </a:solidFill>
                <a:latin typeface="Consolas" panose="020B0609020204030204" pitchFamily="49" charset="0"/>
              </a:rPr>
              <a:t> -= paths;</a:t>
            </a:r>
          </a:p>
          <a:p>
            <a:r>
              <a:rPr lang="en-US" sz="1000" dirty="0">
                <a:solidFill>
                  <a:srgbClr val="000000"/>
                </a:solidFill>
                <a:latin typeface="Consolas" panose="020B0609020204030204" pitchFamily="49" charset="0"/>
              </a:rPr>
              <a:t>    </a:t>
            </a:r>
            <a:r>
              <a:rPr lang="aa-ET" sz="1000" dirty="0">
                <a:solidFill>
                  <a:srgbClr val="000000"/>
                </a:solidFill>
                <a:latin typeface="Consolas" panose="020B0609020204030204" pitchFamily="49" charset="0"/>
              </a:rPr>
              <a:t>}</a:t>
            </a:r>
          </a:p>
          <a:p>
            <a:r>
              <a:rPr lang="aa-ET" sz="1000" dirty="0">
                <a:solidFill>
                  <a:srgbClr val="000000"/>
                </a:solidFill>
                <a:latin typeface="Consolas" panose="020B0609020204030204" pitchFamily="49" charset="0"/>
              </a:rPr>
              <a:t>}</a:t>
            </a:r>
            <a:endParaRPr lang="aa-ET" sz="1000" dirty="0"/>
          </a:p>
        </p:txBody>
      </p:sp>
      <p:sp>
        <p:nvSpPr>
          <p:cNvPr id="3" name="Slide Number Placeholder 2"/>
          <p:cNvSpPr>
            <a:spLocks noGrp="1"/>
          </p:cNvSpPr>
          <p:nvPr>
            <p:ph type="sldNum" sz="quarter" idx="12"/>
          </p:nvPr>
        </p:nvSpPr>
        <p:spPr/>
        <p:txBody>
          <a:bodyPr/>
          <a:lstStyle/>
          <a:p>
            <a:fld id="{20222C57-82CF-4D8A-8DC1-229C0B8895A7}" type="slidenum">
              <a:rPr lang="en-GB" smtClean="0"/>
              <a:t>148</a:t>
            </a:fld>
            <a:endParaRPr lang="en-GB"/>
          </a:p>
        </p:txBody>
      </p:sp>
    </p:spTree>
    <p:extLst>
      <p:ext uri="{BB962C8B-B14F-4D97-AF65-F5344CB8AC3E}">
        <p14:creationId xmlns:p14="http://schemas.microsoft.com/office/powerpoint/2010/main" val="33692777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Performance</a:t>
            </a:r>
          </a:p>
        </p:txBody>
      </p:sp>
      <p:sp>
        <p:nvSpPr>
          <p:cNvPr id="4" name="Content Placeholder 3"/>
          <p:cNvSpPr>
            <a:spLocks noGrp="1"/>
          </p:cNvSpPr>
          <p:nvPr>
            <p:ph idx="1"/>
          </p:nvPr>
        </p:nvSpPr>
        <p:spPr/>
        <p:txBody>
          <a:bodyPr>
            <a:noAutofit/>
          </a:bodyPr>
          <a:lstStyle/>
          <a:p>
            <a:r>
              <a:rPr lang="en-GB" sz="1800" dirty="0"/>
              <a:t>With 100,000 paths, 156 steps, we compute the 1,081 differentials in around 7 seconds</a:t>
            </a:r>
          </a:p>
          <a:p>
            <a:pPr marL="0" indent="0">
              <a:buNone/>
            </a:pPr>
            <a:endParaRPr lang="en-GB" sz="1800" dirty="0"/>
          </a:p>
          <a:p>
            <a:r>
              <a:rPr lang="en-GB" sz="1800" dirty="0"/>
              <a:t>This is 1,081 differentials in the time of around 6 evaluations</a:t>
            </a:r>
          </a:p>
          <a:p>
            <a:endParaRPr lang="en-GB" sz="1800" dirty="0"/>
          </a:p>
          <a:p>
            <a:r>
              <a:rPr lang="en-GB" sz="1800" dirty="0"/>
              <a:t>This is a very remarkable result, especially with such simplistic code</a:t>
            </a:r>
          </a:p>
          <a:p>
            <a:endParaRPr lang="en-GB" sz="1800" dirty="0"/>
          </a:p>
          <a:p>
            <a:r>
              <a:rPr lang="en-GB" sz="1800" dirty="0"/>
              <a:t>Try it yourself with the toy code in the repo!</a:t>
            </a:r>
          </a:p>
          <a:p>
            <a:endParaRPr lang="en-GB" sz="1800" dirty="0"/>
          </a:p>
          <a:p>
            <a:r>
              <a:rPr lang="en-GB" sz="1800" dirty="0"/>
              <a:t>This being said, the professional code is around 8 times faster in serial mode, </a:t>
            </a:r>
            <a:br>
              <a:rPr lang="en-GB" sz="1800" dirty="0"/>
            </a:br>
            <a:r>
              <a:rPr lang="en-GB" sz="1800" dirty="0"/>
              <a:t>32 times faster in parallel mode on a quad-core laptop</a:t>
            </a:r>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149</a:t>
            </a:fld>
            <a:endParaRPr lang="en-GB"/>
          </a:p>
        </p:txBody>
      </p:sp>
    </p:spTree>
    <p:extLst>
      <p:ext uri="{BB962C8B-B14F-4D97-AF65-F5344CB8AC3E}">
        <p14:creationId xmlns:p14="http://schemas.microsoft.com/office/powerpoint/2010/main" val="1833537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Summary of the course</a:t>
            </a:r>
            <a:endParaRPr lang="en-GB" dirty="0">
              <a:solidFill>
                <a:schemeClr val="bg1"/>
              </a:solidFill>
            </a:endParaRPr>
          </a:p>
        </p:txBody>
      </p:sp>
      <p:sp>
        <p:nvSpPr>
          <p:cNvPr id="4" name="Content Placeholder 3"/>
          <p:cNvSpPr>
            <a:spLocks noGrp="1"/>
          </p:cNvSpPr>
          <p:nvPr>
            <p:ph idx="1"/>
          </p:nvPr>
        </p:nvSpPr>
        <p:spPr>
          <a:xfrm>
            <a:off x="838200" y="1825624"/>
            <a:ext cx="10515600" cy="4984875"/>
          </a:xfrm>
        </p:spPr>
        <p:txBody>
          <a:bodyPr>
            <a:normAutofit/>
          </a:bodyPr>
          <a:lstStyle/>
          <a:p>
            <a:pPr marL="342900" indent="-342900">
              <a:buFont typeface="+mj-lt"/>
              <a:buAutoNum type="arabicPeriod"/>
            </a:pPr>
            <a:r>
              <a:rPr lang="en-GB" sz="1600" dirty="0" smtClean="0"/>
              <a:t>Programming for speed: 2 hours</a:t>
            </a:r>
          </a:p>
          <a:p>
            <a:pPr marL="342900" indent="-342900">
              <a:buFont typeface="+mj-lt"/>
              <a:buAutoNum type="arabicPeriod"/>
            </a:pPr>
            <a:endParaRPr lang="en-GB" sz="1600" dirty="0"/>
          </a:p>
          <a:p>
            <a:pPr marL="342900" indent="-342900">
              <a:buFont typeface="+mj-lt"/>
              <a:buAutoNum type="arabicPeriod"/>
            </a:pPr>
            <a:r>
              <a:rPr lang="en-GB" sz="1600" dirty="0" smtClean="0"/>
              <a:t>Deep Learning and back-prop: 4 hours</a:t>
            </a:r>
            <a:endParaRPr lang="en-GB" sz="1600" dirty="0"/>
          </a:p>
          <a:p>
            <a:pPr marL="342900" indent="-342900">
              <a:buFont typeface="+mj-lt"/>
              <a:buAutoNum type="arabicPeriod"/>
            </a:pPr>
            <a:endParaRPr lang="en-GB" sz="1600" dirty="0" smtClean="0"/>
          </a:p>
          <a:p>
            <a:pPr marL="342900" indent="-342900">
              <a:buFont typeface="+mj-lt"/>
              <a:buAutoNum type="arabicPeriod"/>
            </a:pPr>
            <a:r>
              <a:rPr lang="en-GB" sz="1600" dirty="0" err="1" smtClean="0"/>
              <a:t>Adjoint</a:t>
            </a:r>
            <a:r>
              <a:rPr lang="en-GB" sz="1600" dirty="0" smtClean="0"/>
              <a:t> Differentiation: 4 hours</a:t>
            </a:r>
          </a:p>
          <a:p>
            <a:pPr marL="342900" indent="-342900">
              <a:buFont typeface="+mj-lt"/>
              <a:buAutoNum type="arabicPeriod"/>
            </a:pPr>
            <a:endParaRPr lang="en-GB" sz="1600" dirty="0" smtClean="0"/>
          </a:p>
          <a:p>
            <a:pPr marL="342900" indent="-342900">
              <a:buFont typeface="+mj-lt"/>
              <a:buAutoNum type="arabicPeriod"/>
            </a:pPr>
            <a:r>
              <a:rPr lang="en-GB" sz="1600" dirty="0" smtClean="0"/>
              <a:t>Design Patterns for Simulation Systems: 2 hours</a:t>
            </a:r>
          </a:p>
          <a:p>
            <a:pPr marL="342900" indent="-342900">
              <a:buFont typeface="+mj-lt"/>
              <a:buAutoNum type="arabicPeriod"/>
            </a:pPr>
            <a:endParaRPr lang="en-GB" sz="1600" dirty="0" smtClean="0"/>
          </a:p>
          <a:p>
            <a:pPr marL="342900" indent="-342900">
              <a:buFont typeface="+mj-lt"/>
              <a:buAutoNum type="arabicPeriod"/>
            </a:pPr>
            <a:r>
              <a:rPr lang="en-GB" sz="1600" dirty="0" smtClean="0"/>
              <a:t>Parallel simulations in C++: 2 hours</a:t>
            </a:r>
          </a:p>
          <a:p>
            <a:pPr marL="0" indent="0">
              <a:buNone/>
            </a:pPr>
            <a:endParaRPr lang="en-GB" sz="1600" dirty="0" smtClean="0"/>
          </a:p>
          <a:p>
            <a:pPr marL="0" indent="0">
              <a:buNone/>
            </a:pPr>
            <a:r>
              <a:rPr lang="en-GB" sz="1600" b="1" u="sng" dirty="0" smtClean="0"/>
              <a:t>Important note</a:t>
            </a:r>
            <a:r>
              <a:rPr lang="en-GB" sz="1600" dirty="0" smtClean="0"/>
              <a:t>: </a:t>
            </a:r>
          </a:p>
          <a:p>
            <a:r>
              <a:rPr lang="en-GB" sz="1600" dirty="0" smtClean="0"/>
              <a:t>in these lectures, we implement basic, toy C++ code, optimized for </a:t>
            </a:r>
            <a:r>
              <a:rPr lang="en-GB" sz="1600" i="1" dirty="0" smtClean="0"/>
              <a:t>simplicity </a:t>
            </a:r>
            <a:r>
              <a:rPr lang="en-GB" sz="1600" dirty="0" smtClean="0"/>
              <a:t>and </a:t>
            </a:r>
            <a:r>
              <a:rPr lang="en-GB" sz="1600" i="1" dirty="0" smtClean="0"/>
              <a:t>pedagogy</a:t>
            </a:r>
            <a:endParaRPr lang="en-GB" sz="1600" dirty="0" smtClean="0"/>
          </a:p>
          <a:p>
            <a:r>
              <a:rPr lang="en-GB" sz="1600" dirty="0" smtClean="0"/>
              <a:t>professional code, optimized for </a:t>
            </a:r>
            <a:r>
              <a:rPr lang="en-GB" sz="1600" i="1" dirty="0" smtClean="0"/>
              <a:t>production</a:t>
            </a:r>
            <a:r>
              <a:rPr lang="en-GB" sz="1600" dirty="0" smtClean="0"/>
              <a:t> and </a:t>
            </a:r>
            <a:r>
              <a:rPr lang="en-GB" sz="1600" i="1" dirty="0" smtClean="0"/>
              <a:t>efficiency</a:t>
            </a:r>
            <a:r>
              <a:rPr lang="en-GB" sz="1600" dirty="0" smtClean="0"/>
              <a:t>, is available in the curriculum</a:t>
            </a:r>
          </a:p>
          <a:p>
            <a:r>
              <a:rPr lang="en-GB" sz="1600" dirty="0" smtClean="0"/>
              <a:t>and its companion GitHub repo </a:t>
            </a:r>
            <a:r>
              <a:rPr lang="en-GB" sz="1600" dirty="0" smtClean="0">
                <a:hlinkClick r:id="rId3" action="ppaction://hlinkfile"/>
              </a:rPr>
              <a:t>GitHub.com/</a:t>
            </a:r>
            <a:r>
              <a:rPr lang="en-GB" sz="1600" dirty="0" err="1" smtClean="0">
                <a:hlinkClick r:id="rId3" action="ppaction://hlinkfile"/>
              </a:rPr>
              <a:t>aSavine</a:t>
            </a:r>
            <a:r>
              <a:rPr lang="en-GB" sz="1600" dirty="0" smtClean="0">
                <a:hlinkClick r:id="rId3" action="ppaction://hlinkfile"/>
              </a:rPr>
              <a:t>/</a:t>
            </a:r>
            <a:r>
              <a:rPr lang="en-GB" sz="1600" dirty="0" err="1" smtClean="0">
                <a:hlinkClick r:id="rId3" action="ppaction://hlinkfile"/>
              </a:rPr>
              <a:t>compFinance</a:t>
            </a:r>
            <a:endParaRPr lang="en-GB" sz="1600" dirty="0" smtClean="0"/>
          </a:p>
          <a:p>
            <a:endParaRPr lang="en-GB" sz="1400" u="sng" dirty="0" smtClean="0"/>
          </a:p>
          <a:p>
            <a:pPr marL="0" indent="0">
              <a:buNone/>
            </a:pPr>
            <a:endParaRPr lang="en-GB" sz="1400" dirty="0" smtClean="0"/>
          </a:p>
          <a:p>
            <a:endParaRPr lang="en-GB" sz="1400" dirty="0"/>
          </a:p>
          <a:p>
            <a:endParaRPr lang="en-GB" sz="1400" i="1" dirty="0"/>
          </a:p>
        </p:txBody>
      </p:sp>
      <p:sp>
        <p:nvSpPr>
          <p:cNvPr id="3" name="Slide Number Placeholder 2"/>
          <p:cNvSpPr>
            <a:spLocks noGrp="1"/>
          </p:cNvSpPr>
          <p:nvPr>
            <p:ph type="sldNum" sz="quarter" idx="12"/>
          </p:nvPr>
        </p:nvSpPr>
        <p:spPr/>
        <p:txBody>
          <a:bodyPr/>
          <a:lstStyle/>
          <a:p>
            <a:fld id="{20222C57-82CF-4D8A-8DC1-229C0B8895A7}" type="slidenum">
              <a:rPr lang="en-GB" smtClean="0"/>
              <a:t>15</a:t>
            </a:fld>
            <a:endParaRPr lang="en-GB" dirty="0"/>
          </a:p>
        </p:txBody>
      </p:sp>
      <p:pic>
        <p:nvPicPr>
          <p:cNvPr id="6" name="Picture 6" descr="https://images-na.ssl-images-amazon.com/images/I/51Q5G9x-9XL._SX329_BO1,204,203,200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9851" y="1882376"/>
            <a:ext cx="1117363" cy="16844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08353" y="3677623"/>
            <a:ext cx="1260360" cy="646331"/>
          </a:xfrm>
          <a:prstGeom prst="rect">
            <a:avLst/>
          </a:prstGeom>
          <a:noFill/>
        </p:spPr>
        <p:txBody>
          <a:bodyPr wrap="square" rtlCol="0">
            <a:spAutoFit/>
          </a:bodyPr>
          <a:lstStyle/>
          <a:p>
            <a:pPr algn="ctr"/>
            <a:r>
              <a:rPr lang="en-GB" dirty="0" smtClean="0"/>
              <a:t>your curriculum</a:t>
            </a:r>
            <a:endParaRPr lang="en-GB" dirty="0"/>
          </a:p>
        </p:txBody>
      </p:sp>
      <p:sp>
        <p:nvSpPr>
          <p:cNvPr id="8" name="TextBox 7"/>
          <p:cNvSpPr txBox="1"/>
          <p:nvPr/>
        </p:nvSpPr>
        <p:spPr>
          <a:xfrm>
            <a:off x="8516601" y="3670617"/>
            <a:ext cx="3056900" cy="369332"/>
          </a:xfrm>
          <a:prstGeom prst="rect">
            <a:avLst/>
          </a:prstGeom>
          <a:noFill/>
        </p:spPr>
        <p:txBody>
          <a:bodyPr wrap="square" rtlCol="0">
            <a:spAutoFit/>
          </a:bodyPr>
          <a:lstStyle/>
          <a:p>
            <a:pPr algn="ctr"/>
            <a:r>
              <a:rPr lang="en-GB" dirty="0" smtClean="0"/>
              <a:t>your companion site</a:t>
            </a:r>
            <a:endParaRPr lang="en-GB" dirty="0"/>
          </a:p>
        </p:txBody>
      </p:sp>
      <p:sp>
        <p:nvSpPr>
          <p:cNvPr id="9" name="Rectangle 8"/>
          <p:cNvSpPr/>
          <p:nvPr/>
        </p:nvSpPr>
        <p:spPr>
          <a:xfrm>
            <a:off x="8516601" y="2357487"/>
            <a:ext cx="3039037" cy="646331"/>
          </a:xfrm>
          <a:prstGeom prst="rect">
            <a:avLst/>
          </a:prstGeom>
        </p:spPr>
        <p:txBody>
          <a:bodyPr wrap="none">
            <a:spAutoFit/>
          </a:bodyPr>
          <a:lstStyle/>
          <a:p>
            <a:r>
              <a:rPr lang="en-GB" i="1" dirty="0">
                <a:hlinkClick r:id="rId5" action="ppaction://hlinkfile"/>
              </a:rPr>
              <a:t>sites.google.com/view</a:t>
            </a:r>
            <a:r>
              <a:rPr lang="en-GB" i="1" dirty="0" smtClean="0">
                <a:hlinkClick r:id="rId5" action="ppaction://hlinkfile"/>
              </a:rPr>
              <a:t>/</a:t>
            </a:r>
            <a:br>
              <a:rPr lang="en-GB" i="1" dirty="0" smtClean="0">
                <a:hlinkClick r:id="rId5" action="ppaction://hlinkfile"/>
              </a:rPr>
            </a:br>
            <a:r>
              <a:rPr lang="en-GB" i="1" dirty="0" err="1" smtClean="0">
                <a:hlinkClick r:id="rId5" action="ppaction://hlinkfile"/>
              </a:rPr>
              <a:t>antoinesavine-compFinLecture</a:t>
            </a:r>
            <a:endParaRPr lang="en-GB" dirty="0"/>
          </a:p>
        </p:txBody>
      </p:sp>
    </p:spTree>
    <p:extLst>
      <p:ext uri="{BB962C8B-B14F-4D97-AF65-F5344CB8AC3E}">
        <p14:creationId xmlns:p14="http://schemas.microsoft.com/office/powerpoint/2010/main" val="32186357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Conclusion</a:t>
            </a:r>
          </a:p>
        </p:txBody>
      </p:sp>
      <p:sp>
        <p:nvSpPr>
          <p:cNvPr id="4" name="Content Placeholder 3"/>
          <p:cNvSpPr>
            <a:spLocks noGrp="1"/>
          </p:cNvSpPr>
          <p:nvPr>
            <p:ph idx="1"/>
          </p:nvPr>
        </p:nvSpPr>
        <p:spPr>
          <a:xfrm>
            <a:off x="838200" y="1825625"/>
            <a:ext cx="7112330" cy="4351338"/>
          </a:xfrm>
        </p:spPr>
        <p:txBody>
          <a:bodyPr>
            <a:noAutofit/>
          </a:bodyPr>
          <a:lstStyle/>
          <a:p>
            <a:r>
              <a:rPr lang="en-GB" sz="1800" dirty="0"/>
              <a:t>We learned AAD in principle and in code</a:t>
            </a:r>
            <a:br>
              <a:rPr lang="en-GB" sz="1800" dirty="0"/>
            </a:br>
            <a:r>
              <a:rPr lang="en-GB" sz="1800" dirty="0"/>
              <a:t>And applied it to machine learning and finance</a:t>
            </a:r>
          </a:p>
          <a:p>
            <a:pPr marL="0" indent="0">
              <a:buNone/>
            </a:pPr>
            <a:endParaRPr lang="en-GB" sz="1800" dirty="0"/>
          </a:p>
          <a:p>
            <a:r>
              <a:rPr lang="en-GB" sz="1800" dirty="0"/>
              <a:t>But we really just scratched the surface</a:t>
            </a:r>
          </a:p>
          <a:p>
            <a:endParaRPr lang="en-GB" sz="1800" dirty="0"/>
          </a:p>
          <a:p>
            <a:r>
              <a:rPr lang="en-GB" sz="1800" dirty="0"/>
              <a:t>For example:</a:t>
            </a:r>
          </a:p>
          <a:p>
            <a:pPr lvl="1"/>
            <a:r>
              <a:rPr lang="en-GB" sz="1400" dirty="0"/>
              <a:t>How to efficiently differentiate the multiple results of non-scalar functions?</a:t>
            </a:r>
          </a:p>
          <a:p>
            <a:pPr lvl="1"/>
            <a:r>
              <a:rPr lang="en-GB" sz="1400" dirty="0"/>
              <a:t>How to compute risks not on model parameters like local volatilities</a:t>
            </a:r>
            <a:br>
              <a:rPr lang="en-GB" sz="1400" dirty="0"/>
            </a:br>
            <a:r>
              <a:rPr lang="en-GB" sz="1400" dirty="0"/>
              <a:t>But on tradable market variables like implied volatilities?</a:t>
            </a:r>
          </a:p>
          <a:p>
            <a:pPr lvl="1"/>
            <a:r>
              <a:rPr lang="en-GB" sz="1400" dirty="0"/>
              <a:t>How to implement AAD in modern C++ and manage memory efficiently?</a:t>
            </a:r>
          </a:p>
          <a:p>
            <a:pPr lvl="1"/>
            <a:r>
              <a:rPr lang="en-GB" sz="1400" dirty="0"/>
              <a:t>How to implement AAD over parallel simulations and run it at least 32x faster?</a:t>
            </a:r>
          </a:p>
          <a:p>
            <a:endParaRPr lang="en-GB" sz="1800" dirty="0"/>
          </a:p>
          <a:p>
            <a:r>
              <a:rPr lang="en-GB" sz="1800" dirty="0"/>
              <a:t>The answers, and much more, are in the book</a:t>
            </a:r>
          </a:p>
          <a:p>
            <a:pPr marL="0" indent="0">
              <a:buNone/>
            </a:pPr>
            <a:endParaRPr lang="en-GB" sz="1800" dirty="0"/>
          </a:p>
        </p:txBody>
      </p:sp>
      <p:pic>
        <p:nvPicPr>
          <p:cNvPr id="5" name="Picture 4">
            <a:extLst>
              <a:ext uri="{FF2B5EF4-FFF2-40B4-BE49-F238E27FC236}">
                <a16:creationId xmlns="" xmlns:a16="http://schemas.microsoft.com/office/drawing/2014/main" id="{51092E04-534A-4E61-9ED1-6B123E44E3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7112" y="1678080"/>
            <a:ext cx="3076688" cy="4646427"/>
          </a:xfrm>
          <a:prstGeom prst="rect">
            <a:avLst/>
          </a:prstGeom>
        </p:spPr>
      </p:pic>
      <p:sp>
        <p:nvSpPr>
          <p:cNvPr id="3" name="Slide Number Placeholder 2"/>
          <p:cNvSpPr>
            <a:spLocks noGrp="1"/>
          </p:cNvSpPr>
          <p:nvPr>
            <p:ph type="sldNum" sz="quarter" idx="12"/>
          </p:nvPr>
        </p:nvSpPr>
        <p:spPr/>
        <p:txBody>
          <a:bodyPr/>
          <a:lstStyle/>
          <a:p>
            <a:fld id="{20222C57-82CF-4D8A-8DC1-229C0B8895A7}" type="slidenum">
              <a:rPr lang="en-GB" smtClean="0"/>
              <a:t>150</a:t>
            </a:fld>
            <a:endParaRPr lang="en-GB"/>
          </a:p>
        </p:txBody>
      </p:sp>
    </p:spTree>
    <p:extLst>
      <p:ext uri="{BB962C8B-B14F-4D97-AF65-F5344CB8AC3E}">
        <p14:creationId xmlns:p14="http://schemas.microsoft.com/office/powerpoint/2010/main" val="36350864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2597696"/>
            <a:ext cx="10515600" cy="1325563"/>
          </a:xfrm>
        </p:spPr>
        <p:txBody>
          <a:bodyPr>
            <a:noAutofit/>
          </a:bodyPr>
          <a:lstStyle/>
          <a:p>
            <a:pPr algn="ctr"/>
            <a:r>
              <a:rPr lang="en-GB" sz="1800" dirty="0"/>
              <a:t>Thank you for your attention. Find the slides here:</a:t>
            </a:r>
            <a:r>
              <a:rPr lang="en-GB" sz="1800" dirty="0">
                <a:hlinkClick r:id="rId2"/>
              </a:rPr>
              <a:t/>
            </a:r>
            <a:br>
              <a:rPr lang="en-GB" sz="1800" dirty="0">
                <a:hlinkClick r:id="rId2"/>
              </a:rPr>
            </a:br>
            <a:r>
              <a:rPr lang="en-GB" sz="1800" dirty="0">
                <a:hlinkClick r:id="rId2"/>
              </a:rPr>
              <a:t/>
            </a:r>
            <a:br>
              <a:rPr lang="en-GB" sz="1800" dirty="0">
                <a:hlinkClick r:id="rId2"/>
              </a:rPr>
            </a:br>
            <a:r>
              <a:rPr lang="en-GB" sz="1800" dirty="0"/>
              <a:t/>
            </a:r>
            <a:br>
              <a:rPr lang="en-GB" sz="1800" dirty="0"/>
            </a:br>
            <a:r>
              <a:rPr lang="en-GB" sz="1800" dirty="0"/>
              <a:t>  go to </a:t>
            </a:r>
            <a:r>
              <a:rPr lang="en-GB" sz="1800" dirty="0">
                <a:hlinkClick r:id="rId3"/>
              </a:rPr>
              <a:t>http://</a:t>
            </a:r>
            <a:r>
              <a:rPr lang="en-GB" sz="1800" dirty="0" smtClean="0">
                <a:hlinkClick r:id="rId3"/>
              </a:rPr>
              <a:t>github.com/asavine</a:t>
            </a:r>
            <a:r>
              <a:rPr lang="en-GB" sz="1800" dirty="0"/>
              <a:t/>
            </a:r>
            <a:br>
              <a:rPr lang="en-GB" sz="1800" dirty="0"/>
            </a:br>
            <a:r>
              <a:rPr lang="en-GB" sz="1800" dirty="0"/>
              <a:t/>
            </a:r>
            <a:br>
              <a:rPr lang="en-GB" sz="1800" dirty="0"/>
            </a:br>
            <a:r>
              <a:rPr lang="en-GB" sz="1800" dirty="0"/>
              <a:t>click on the repo ‘</a:t>
            </a:r>
            <a:r>
              <a:rPr lang="en-GB" sz="1800" b="1" dirty="0" err="1"/>
              <a:t>CompFinance</a:t>
            </a:r>
            <a:r>
              <a:rPr lang="en-GB" sz="1800" dirty="0"/>
              <a:t>’</a:t>
            </a:r>
            <a:br>
              <a:rPr lang="en-GB" sz="1800" dirty="0"/>
            </a:br>
            <a:r>
              <a:rPr lang="en-GB" sz="1800" dirty="0"/>
              <a:t/>
            </a:r>
            <a:br>
              <a:rPr lang="en-GB" sz="1800" dirty="0"/>
            </a:br>
            <a:r>
              <a:rPr lang="en-GB" sz="1800" dirty="0"/>
              <a:t>download slides ‘</a:t>
            </a:r>
            <a:r>
              <a:rPr lang="en-GB" sz="1800" b="1" dirty="0"/>
              <a:t>Intro2AADinMachineLearningAndFinance.pdf</a:t>
            </a:r>
            <a:r>
              <a:rPr lang="en-GB" sz="1800" dirty="0"/>
              <a:t>’</a:t>
            </a:r>
            <a:br>
              <a:rPr lang="en-GB" sz="1800" dirty="0"/>
            </a:br>
            <a:r>
              <a:rPr lang="en-GB" sz="1800" dirty="0"/>
              <a:t>download examples in the ‘</a:t>
            </a:r>
            <a:r>
              <a:rPr lang="en-GB" sz="1800" b="1" dirty="0"/>
              <a:t>Workshop</a:t>
            </a:r>
            <a:r>
              <a:rPr lang="en-GB" sz="1800" dirty="0"/>
              <a:t>’ folder</a:t>
            </a:r>
            <a:br>
              <a:rPr lang="en-GB" sz="1800" dirty="0"/>
            </a:br>
            <a:r>
              <a:rPr lang="en-GB" sz="1800" dirty="0"/>
              <a:t>see tutorial in the ‘</a:t>
            </a:r>
            <a:r>
              <a:rPr lang="en-GB" sz="1800" b="1" dirty="0" err="1"/>
              <a:t>xlCpp</a:t>
            </a:r>
            <a:r>
              <a:rPr lang="en-GB" sz="1800" dirty="0"/>
              <a:t>’ folder for exporting C++ code to Excel</a:t>
            </a:r>
            <a:br>
              <a:rPr lang="en-GB" sz="1800" dirty="0"/>
            </a:br>
            <a:r>
              <a:rPr lang="en-GB" sz="1800" dirty="0"/>
              <a:t>see basic AAD code in C++ in the file ‘</a:t>
            </a:r>
            <a:r>
              <a:rPr lang="en-GB" sz="1800" b="1" dirty="0" err="1"/>
              <a:t>toyCode.h</a:t>
            </a:r>
            <a:r>
              <a:rPr lang="en-GB" sz="1800" dirty="0"/>
              <a:t>’</a:t>
            </a:r>
            <a:br>
              <a:rPr lang="en-GB" sz="1800" dirty="0"/>
            </a:br>
            <a:r>
              <a:rPr lang="en-GB" sz="1800" dirty="0"/>
              <a:t>the rest of the repo is companion code for the book </a:t>
            </a:r>
            <a:r>
              <a:rPr lang="en-GB" sz="1800" dirty="0">
                <a:hlinkClick r:id="rId4"/>
              </a:rPr>
              <a:t>Modern Computational Finance</a:t>
            </a:r>
            <a:r>
              <a:rPr lang="en-GB" sz="1800" dirty="0"/>
              <a:t/>
            </a:r>
            <a:br>
              <a:rPr lang="en-GB" sz="1800" dirty="0"/>
            </a:br>
            <a:r>
              <a:rPr lang="en-GB" sz="1800" dirty="0"/>
              <a:t/>
            </a:r>
            <a:br>
              <a:rPr lang="en-GB" sz="1800" dirty="0"/>
            </a:br>
            <a:r>
              <a:rPr lang="en-GB" sz="1400" i="1" dirty="0"/>
              <a:t>follow </a:t>
            </a:r>
            <a:r>
              <a:rPr lang="en-GB" sz="1400" i="1" dirty="0" err="1"/>
              <a:t>asavine</a:t>
            </a:r>
            <a:r>
              <a:rPr lang="en-GB" sz="1400" i="1" dirty="0"/>
              <a:t> on GitHub and watch the </a:t>
            </a:r>
            <a:r>
              <a:rPr lang="en-GB" sz="1400" i="1" dirty="0" err="1"/>
              <a:t>CompFinance</a:t>
            </a:r>
            <a:r>
              <a:rPr lang="en-GB" sz="1400" i="1" dirty="0"/>
              <a:t> repo to be notified of updates</a:t>
            </a:r>
            <a:endParaRPr lang="en-GB" sz="1800" dirty="0"/>
          </a:p>
        </p:txBody>
      </p:sp>
      <p:sp>
        <p:nvSpPr>
          <p:cNvPr id="2" name="Slide Number Placeholder 1"/>
          <p:cNvSpPr>
            <a:spLocks noGrp="1"/>
          </p:cNvSpPr>
          <p:nvPr>
            <p:ph type="sldNum" sz="quarter" idx="12"/>
          </p:nvPr>
        </p:nvSpPr>
        <p:spPr/>
        <p:txBody>
          <a:bodyPr/>
          <a:lstStyle/>
          <a:p>
            <a:fld id="{20222C57-82CF-4D8A-8DC1-229C0B8895A7}" type="slidenum">
              <a:rPr lang="en-GB" smtClean="0"/>
              <a:t>151</a:t>
            </a:fld>
            <a:endParaRPr lang="en-GB"/>
          </a:p>
        </p:txBody>
      </p:sp>
    </p:spTree>
    <p:extLst>
      <p:ext uri="{BB962C8B-B14F-4D97-AF65-F5344CB8AC3E}">
        <p14:creationId xmlns:p14="http://schemas.microsoft.com/office/powerpoint/2010/main" val="666312137"/>
      </p:ext>
    </p:extLst>
  </p:cSld>
  <p:clrMapOvr>
    <a:masterClrMapping/>
  </p:clrMapOvr>
  <mc:AlternateContent xmlns:mc="http://schemas.openxmlformats.org/markup-compatibility/2006" xmlns:p14="http://schemas.microsoft.com/office/powerpoint/2010/main">
    <mc:Choice Requires="p14">
      <p:transition spd="slow" p14:dur="2000" advTm="425"/>
    </mc:Choice>
    <mc:Fallback xmlns="">
      <p:transition spd="slow" advTm="42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0134" y="2975915"/>
            <a:ext cx="8151732" cy="597408"/>
          </a:xfrm>
          <a:prstGeom prst="rect">
            <a:avLst/>
          </a:prstGeom>
        </p:spPr>
      </p:pic>
      <p:sp>
        <p:nvSpPr>
          <p:cNvPr id="2" name="Title 1"/>
          <p:cNvSpPr>
            <a:spLocks noGrp="1"/>
          </p:cNvSpPr>
          <p:nvPr>
            <p:ph type="title"/>
          </p:nvPr>
        </p:nvSpPr>
        <p:spPr>
          <a:xfrm>
            <a:off x="838200" y="2597696"/>
            <a:ext cx="10515600" cy="1325563"/>
          </a:xfrm>
        </p:spPr>
        <p:txBody>
          <a:bodyPr/>
          <a:lstStyle/>
          <a:p>
            <a:pPr algn="ctr"/>
            <a:r>
              <a:rPr lang="en-GB" dirty="0" smtClean="0">
                <a:solidFill>
                  <a:schemeClr val="bg1"/>
                </a:solidFill>
              </a:rPr>
              <a:t>Programming for Speed</a:t>
            </a:r>
            <a:endParaRPr lang="en-GB" dirty="0">
              <a:solidFill>
                <a:schemeClr val="bg1"/>
              </a:solidFill>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16</a:t>
            </a:fld>
            <a:endParaRPr lang="en-GB"/>
          </a:p>
        </p:txBody>
      </p:sp>
    </p:spTree>
    <p:extLst>
      <p:ext uri="{BB962C8B-B14F-4D97-AF65-F5344CB8AC3E}">
        <p14:creationId xmlns:p14="http://schemas.microsoft.com/office/powerpoint/2010/main" val="2427320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Demonstration 1: matrix product 30x faster</a:t>
            </a:r>
            <a:endParaRPr lang="en-GB" dirty="0">
              <a:solidFill>
                <a:schemeClr val="bg1"/>
              </a:solidFill>
            </a:endParaRPr>
          </a:p>
        </p:txBody>
      </p:sp>
      <p:sp>
        <p:nvSpPr>
          <p:cNvPr id="4" name="Content Placeholder 3"/>
          <p:cNvSpPr>
            <a:spLocks noGrp="1"/>
          </p:cNvSpPr>
          <p:nvPr>
            <p:ph idx="1"/>
          </p:nvPr>
        </p:nvSpPr>
        <p:spPr/>
        <p:txBody>
          <a:bodyPr>
            <a:normAutofit/>
          </a:bodyPr>
          <a:lstStyle/>
          <a:p>
            <a:pPr marL="0" indent="0" algn="ctr">
              <a:buNone/>
            </a:pPr>
            <a:r>
              <a:rPr lang="en-GB" sz="1600" dirty="0" smtClean="0"/>
              <a:t>C++ code:</a:t>
            </a:r>
            <a:endParaRPr lang="en-GB" sz="1600" dirty="0" smtClean="0">
              <a:hlinkClick r:id="rId3"/>
            </a:endParaRPr>
          </a:p>
          <a:p>
            <a:pPr marL="0" indent="0" algn="ctr">
              <a:buNone/>
            </a:pPr>
            <a:r>
              <a:rPr lang="en-GB" sz="1600" dirty="0" smtClean="0">
                <a:hlinkClick r:id="rId3"/>
              </a:rPr>
              <a:t>GitHub.com/</a:t>
            </a:r>
            <a:r>
              <a:rPr lang="en-GB" sz="1600" dirty="0" err="1" smtClean="0">
                <a:hlinkClick r:id="rId3"/>
              </a:rPr>
              <a:t>aSavine</a:t>
            </a:r>
            <a:r>
              <a:rPr lang="en-GB" sz="1600" dirty="0" smtClean="0">
                <a:hlinkClick r:id="rId3"/>
              </a:rPr>
              <a:t>/</a:t>
            </a:r>
            <a:r>
              <a:rPr lang="en-GB" sz="1600" dirty="0" err="1" smtClean="0">
                <a:hlinkClick r:id="rId3"/>
              </a:rPr>
              <a:t>CompFinLecture</a:t>
            </a:r>
            <a:r>
              <a:rPr lang="en-GB" sz="1600" dirty="0" smtClean="0">
                <a:hlinkClick r:id="rId3"/>
              </a:rPr>
              <a:t>/</a:t>
            </a:r>
            <a:r>
              <a:rPr lang="en-GB" sz="1600" dirty="0" err="1" smtClean="0">
                <a:hlinkClick r:id="rId3"/>
              </a:rPr>
              <a:t>MatrixProduct</a:t>
            </a:r>
            <a:endParaRPr lang="en-GB" sz="1600" dirty="0"/>
          </a:p>
          <a:p>
            <a:pPr marL="0" indent="0">
              <a:buNone/>
            </a:pPr>
            <a:endParaRPr lang="en-GB" sz="1600" dirty="0"/>
          </a:p>
          <a:p>
            <a:pPr marL="0" indent="0" algn="ctr">
              <a:buNone/>
            </a:pPr>
            <a:r>
              <a:rPr lang="en-GB" sz="1600" dirty="0" smtClean="0"/>
              <a:t>Python notebook:</a:t>
            </a:r>
            <a:endParaRPr lang="en-GB" sz="1600" dirty="0">
              <a:hlinkClick r:id="rId3"/>
            </a:endParaRPr>
          </a:p>
          <a:p>
            <a:pPr marL="0" indent="0" algn="ctr">
              <a:buNone/>
            </a:pPr>
            <a:r>
              <a:rPr lang="en-GB" sz="1600" dirty="0" smtClean="0">
                <a:hlinkClick r:id="rId3"/>
              </a:rPr>
              <a:t>GitHub.com/</a:t>
            </a:r>
            <a:r>
              <a:rPr lang="en-GB" sz="1600" dirty="0" err="1" smtClean="0">
                <a:hlinkClick r:id="rId3"/>
              </a:rPr>
              <a:t>aSavine</a:t>
            </a:r>
            <a:r>
              <a:rPr lang="en-GB" sz="1600" dirty="0" smtClean="0">
                <a:hlinkClick r:id="rId3"/>
              </a:rPr>
              <a:t>/</a:t>
            </a:r>
            <a:r>
              <a:rPr lang="en-GB" sz="1600" dirty="0" err="1" smtClean="0">
                <a:hlinkClick r:id="rId3"/>
              </a:rPr>
              <a:t>CompFinLecture</a:t>
            </a:r>
            <a:r>
              <a:rPr lang="en-GB" sz="1600" dirty="0" smtClean="0">
                <a:hlinkClick r:id="rId3"/>
              </a:rPr>
              <a:t>/</a:t>
            </a:r>
            <a:r>
              <a:rPr lang="en-GB" sz="1600" dirty="0" err="1" smtClean="0">
                <a:hlinkClick r:id="rId3"/>
              </a:rPr>
              <a:t>MatrixProductPython</a:t>
            </a:r>
            <a:endParaRPr lang="en-GB" sz="1600" dirty="0"/>
          </a:p>
          <a:p>
            <a:pPr marL="0" indent="0">
              <a:buNone/>
            </a:pPr>
            <a:endParaRPr lang="en-GB" sz="1600" dirty="0"/>
          </a:p>
          <a:p>
            <a:pPr marL="0" indent="0" algn="ctr">
              <a:buNone/>
            </a:pPr>
            <a:r>
              <a:rPr lang="en-GB" sz="1600" dirty="0"/>
              <a:t>C</a:t>
            </a:r>
            <a:r>
              <a:rPr lang="en-GB" sz="1600" dirty="0" smtClean="0"/>
              <a:t>urriculum:</a:t>
            </a:r>
          </a:p>
          <a:p>
            <a:pPr marL="0" indent="0" algn="ctr">
              <a:buNone/>
            </a:pPr>
            <a:r>
              <a:rPr lang="en-GB" sz="1600" dirty="0" smtClean="0"/>
              <a:t>chapter 1</a:t>
            </a:r>
            <a:endParaRPr lang="en-GB" sz="1600" dirty="0"/>
          </a:p>
        </p:txBody>
      </p:sp>
      <p:sp>
        <p:nvSpPr>
          <p:cNvPr id="3" name="Slide Number Placeholder 2"/>
          <p:cNvSpPr>
            <a:spLocks noGrp="1"/>
          </p:cNvSpPr>
          <p:nvPr>
            <p:ph type="sldNum" sz="quarter" idx="12"/>
          </p:nvPr>
        </p:nvSpPr>
        <p:spPr/>
        <p:txBody>
          <a:bodyPr/>
          <a:lstStyle/>
          <a:p>
            <a:fld id="{20222C57-82CF-4D8A-8DC1-229C0B8895A7}" type="slidenum">
              <a:rPr lang="en-GB" smtClean="0"/>
              <a:t>17</a:t>
            </a:fld>
            <a:endParaRPr lang="en-GB"/>
          </a:p>
        </p:txBody>
      </p:sp>
    </p:spTree>
    <p:extLst>
      <p:ext uri="{BB962C8B-B14F-4D97-AF65-F5344CB8AC3E}">
        <p14:creationId xmlns:p14="http://schemas.microsoft.com/office/powerpoint/2010/main" val="3658197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Demonstration 2: </a:t>
            </a:r>
            <a:r>
              <a:rPr lang="en-GB" dirty="0">
                <a:solidFill>
                  <a:schemeClr val="bg1"/>
                </a:solidFill>
              </a:rPr>
              <a:t>Dupire’s model (1992)</a:t>
            </a:r>
          </a:p>
        </p:txBody>
      </p:sp>
      <p:sp>
        <p:nvSpPr>
          <p:cNvPr id="4" name="Content Placeholder 3"/>
          <p:cNvSpPr>
            <a:spLocks noGrp="1"/>
          </p:cNvSpPr>
          <p:nvPr>
            <p:ph idx="1"/>
          </p:nvPr>
        </p:nvSpPr>
        <p:spPr/>
        <p:txBody>
          <a:bodyPr>
            <a:normAutofit/>
          </a:bodyPr>
          <a:lstStyle/>
          <a:p>
            <a:r>
              <a:rPr lang="en-GB" sz="1400" dirty="0"/>
              <a:t>Extended Black &amp; Scholes dynamics (in the absence of rates, dividends etc.):</a:t>
            </a:r>
          </a:p>
          <a:p>
            <a:pPr lvl="1"/>
            <a:endParaRPr lang="en-GB" sz="1400" dirty="0"/>
          </a:p>
          <a:p>
            <a:r>
              <a:rPr lang="en-GB" sz="1400" dirty="0"/>
              <a:t>Calibrated with Dupire’s celebrated formula:                              with </a:t>
            </a:r>
            <a:r>
              <a:rPr lang="en-GB" sz="1400" i="1" dirty="0"/>
              <a:t>C(K,T)</a:t>
            </a:r>
            <a:r>
              <a:rPr lang="en-GB" sz="1400" dirty="0"/>
              <a:t> = call prices of strike </a:t>
            </a:r>
            <a:r>
              <a:rPr lang="en-GB" sz="1400" i="1" dirty="0"/>
              <a:t>K</a:t>
            </a:r>
            <a:r>
              <a:rPr lang="en-GB" sz="1400" dirty="0"/>
              <a:t>, maturity </a:t>
            </a:r>
            <a:r>
              <a:rPr lang="en-GB" sz="1400" i="1" dirty="0"/>
              <a:t>T</a:t>
            </a:r>
          </a:p>
          <a:p>
            <a:pPr lvl="1"/>
            <a:endParaRPr lang="en-GB" sz="1400" dirty="0"/>
          </a:p>
          <a:p>
            <a:r>
              <a:rPr lang="en-GB" sz="1400" dirty="0"/>
              <a:t>Implemented with a (bi-linearly interpolated) local volatility matrix:</a:t>
            </a:r>
          </a:p>
          <a:p>
            <a:endParaRPr lang="en-GB" sz="1400" dirty="0"/>
          </a:p>
          <a:p>
            <a:r>
              <a:rPr lang="en-GB" sz="1400" dirty="0"/>
              <a:t>Volatility matrix: 21 spots (every 5 points 50 to 200) and 36 times (every month from now to 3y) </a:t>
            </a:r>
            <a:br>
              <a:rPr lang="en-GB" sz="1400" dirty="0"/>
            </a:br>
            <a:r>
              <a:rPr lang="en-GB" sz="1400" dirty="0"/>
              <a:t>we have 1,080 volatilities + 1 initial spot (=100) = 1,081 model parameters</a:t>
            </a:r>
          </a:p>
          <a:p>
            <a:endParaRPr lang="en-GB" sz="1400" dirty="0"/>
          </a:p>
          <a:p>
            <a:r>
              <a:rPr lang="en-GB" sz="1400" dirty="0"/>
              <a:t>Valuation of a 3y (weekly monitored) barrier option strike </a:t>
            </a:r>
            <a:r>
              <a:rPr lang="en-GB" sz="1400" i="1" dirty="0"/>
              <a:t>K=120</a:t>
            </a:r>
            <a:r>
              <a:rPr lang="en-GB" sz="1400" dirty="0"/>
              <a:t>, barrier </a:t>
            </a:r>
            <a:r>
              <a:rPr lang="en-GB" sz="1400" i="1" dirty="0"/>
              <a:t>B=150</a:t>
            </a:r>
            <a:r>
              <a:rPr lang="en-GB" sz="1400" dirty="0"/>
              <a:t>:</a:t>
            </a:r>
          </a:p>
          <a:p>
            <a:endParaRPr lang="en-GB" sz="1400" dirty="0"/>
          </a:p>
          <a:p>
            <a:r>
              <a:rPr lang="en-GB" sz="1400" dirty="0"/>
              <a:t>Solved with Monte-Carlo or FDM over the equivalent PDE (from Feynman-</a:t>
            </a:r>
            <a:r>
              <a:rPr lang="en-GB" sz="1400" dirty="0" err="1"/>
              <a:t>Kac’s</a:t>
            </a:r>
            <a:r>
              <a:rPr lang="en-GB" sz="1400" dirty="0"/>
              <a:t> theorem)</a:t>
            </a:r>
          </a:p>
          <a:p>
            <a:endParaRPr lang="en-GB" sz="1400" dirty="0"/>
          </a:p>
          <a:p>
            <a:r>
              <a:rPr lang="en-GB" sz="1400" dirty="0"/>
              <a:t>We focus on Monte-Carlo simulations here: 500,000 paths, 156 (weekly) time steps</a:t>
            </a:r>
          </a:p>
          <a:p>
            <a:endParaRPr lang="en-GB" sz="1400" dirty="0"/>
          </a:p>
          <a:p>
            <a:endParaRPr lang="en-GB" sz="1400" dirty="0"/>
          </a:p>
        </p:txBody>
      </p:sp>
      <p:graphicFrame>
        <p:nvGraphicFramePr>
          <p:cNvPr id="5" name="Object 4"/>
          <p:cNvGraphicFramePr>
            <a:graphicFrameLocks noChangeAspect="1"/>
          </p:cNvGraphicFramePr>
          <p:nvPr/>
        </p:nvGraphicFramePr>
        <p:xfrm>
          <a:off x="6879442" y="1785938"/>
          <a:ext cx="1066800" cy="393700"/>
        </p:xfrm>
        <a:graphic>
          <a:graphicData uri="http://schemas.openxmlformats.org/presentationml/2006/ole">
            <mc:AlternateContent xmlns:mc="http://schemas.openxmlformats.org/markup-compatibility/2006">
              <mc:Choice xmlns:v="urn:schemas-microsoft-com:vml" Requires="v">
                <p:oleObj spid="_x0000_s577582" name="Equation" r:id="rId4" imgW="1066680" imgH="393480" progId="Equation.DSMT4">
                  <p:embed/>
                </p:oleObj>
              </mc:Choice>
              <mc:Fallback>
                <p:oleObj name="Equation" r:id="rId4" imgW="1066680" imgH="393480" progId="Equation.DSMT4">
                  <p:embed/>
                  <p:pic>
                    <p:nvPicPr>
                      <p:cNvPr id="0" name=""/>
                      <p:cNvPicPr/>
                      <p:nvPr/>
                    </p:nvPicPr>
                    <p:blipFill>
                      <a:blip r:embed="rId5"/>
                      <a:stretch>
                        <a:fillRect/>
                      </a:stretch>
                    </p:blipFill>
                    <p:spPr>
                      <a:xfrm>
                        <a:off x="6879442" y="1785938"/>
                        <a:ext cx="1066800" cy="3937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4407886" y="2161824"/>
          <a:ext cx="1041400" cy="774700"/>
        </p:xfrm>
        <a:graphic>
          <a:graphicData uri="http://schemas.openxmlformats.org/presentationml/2006/ole">
            <mc:AlternateContent xmlns:mc="http://schemas.openxmlformats.org/markup-compatibility/2006">
              <mc:Choice xmlns:v="urn:schemas-microsoft-com:vml" Requires="v">
                <p:oleObj spid="_x0000_s577583" name="Equation" r:id="rId6" imgW="1041120" imgH="774360" progId="Equation.DSMT4">
                  <p:embed/>
                </p:oleObj>
              </mc:Choice>
              <mc:Fallback>
                <p:oleObj name="Equation" r:id="rId6" imgW="1041120" imgH="774360" progId="Equation.DSMT4">
                  <p:embed/>
                  <p:pic>
                    <p:nvPicPr>
                      <p:cNvPr id="0" name=""/>
                      <p:cNvPicPr/>
                      <p:nvPr/>
                    </p:nvPicPr>
                    <p:blipFill>
                      <a:blip r:embed="rId7"/>
                      <a:stretch>
                        <a:fillRect/>
                      </a:stretch>
                    </p:blipFill>
                    <p:spPr>
                      <a:xfrm>
                        <a:off x="4407886" y="2161824"/>
                        <a:ext cx="1041400" cy="7747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6078187" y="2976199"/>
          <a:ext cx="914400" cy="279400"/>
        </p:xfrm>
        <a:graphic>
          <a:graphicData uri="http://schemas.openxmlformats.org/presentationml/2006/ole">
            <mc:AlternateContent xmlns:mc="http://schemas.openxmlformats.org/markup-compatibility/2006">
              <mc:Choice xmlns:v="urn:schemas-microsoft-com:vml" Requires="v">
                <p:oleObj spid="_x0000_s577584" name="Equation" r:id="rId8" imgW="914400" imgH="279360" progId="Equation.DSMT4">
                  <p:embed/>
                </p:oleObj>
              </mc:Choice>
              <mc:Fallback>
                <p:oleObj name="Equation" r:id="rId8" imgW="914400" imgH="279360" progId="Equation.DSMT4">
                  <p:embed/>
                  <p:pic>
                    <p:nvPicPr>
                      <p:cNvPr id="0" name=""/>
                      <p:cNvPicPr/>
                      <p:nvPr/>
                    </p:nvPicPr>
                    <p:blipFill>
                      <a:blip r:embed="rId9"/>
                      <a:stretch>
                        <a:fillRect/>
                      </a:stretch>
                    </p:blipFill>
                    <p:spPr>
                      <a:xfrm>
                        <a:off x="6078187" y="2976199"/>
                        <a:ext cx="914400" cy="2794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260984029"/>
              </p:ext>
            </p:extLst>
          </p:nvPr>
        </p:nvGraphicFramePr>
        <p:xfrm>
          <a:off x="6944489" y="4381500"/>
          <a:ext cx="2540000" cy="406400"/>
        </p:xfrm>
        <a:graphic>
          <a:graphicData uri="http://schemas.openxmlformats.org/presentationml/2006/ole">
            <mc:AlternateContent xmlns:mc="http://schemas.openxmlformats.org/markup-compatibility/2006">
              <mc:Choice xmlns:v="urn:schemas-microsoft-com:vml" Requires="v">
                <p:oleObj spid="_x0000_s577585" name="Equation" r:id="rId10" imgW="2539800" imgH="406080" progId="Equation.DSMT4">
                  <p:embed/>
                </p:oleObj>
              </mc:Choice>
              <mc:Fallback>
                <p:oleObj name="Equation" r:id="rId10" imgW="2539800" imgH="406080" progId="Equation.DSMT4">
                  <p:embed/>
                  <p:pic>
                    <p:nvPicPr>
                      <p:cNvPr id="0" name=""/>
                      <p:cNvPicPr/>
                      <p:nvPr/>
                    </p:nvPicPr>
                    <p:blipFill>
                      <a:blip r:embed="rId11"/>
                      <a:stretch>
                        <a:fillRect/>
                      </a:stretch>
                    </p:blipFill>
                    <p:spPr>
                      <a:xfrm>
                        <a:off x="6944489" y="4381500"/>
                        <a:ext cx="2540000" cy="4064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18</a:t>
            </a:fld>
            <a:endParaRPr lang="en-GB"/>
          </a:p>
        </p:txBody>
      </p:sp>
    </p:spTree>
    <p:extLst>
      <p:ext uri="{BB962C8B-B14F-4D97-AF65-F5344CB8AC3E}">
        <p14:creationId xmlns:p14="http://schemas.microsoft.com/office/powerpoint/2010/main" val="586568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Demonstration 2: </a:t>
            </a:r>
            <a:r>
              <a:rPr lang="en-GB" dirty="0">
                <a:solidFill>
                  <a:schemeClr val="bg1"/>
                </a:solidFill>
              </a:rPr>
              <a:t>Results</a:t>
            </a:r>
          </a:p>
        </p:txBody>
      </p:sp>
      <p:sp>
        <p:nvSpPr>
          <p:cNvPr id="4" name="Content Placeholder 3"/>
          <p:cNvSpPr>
            <a:spLocks noGrp="1"/>
          </p:cNvSpPr>
          <p:nvPr>
            <p:ph idx="1"/>
          </p:nvPr>
        </p:nvSpPr>
        <p:spPr/>
        <p:txBody>
          <a:bodyPr>
            <a:normAutofit/>
          </a:bodyPr>
          <a:lstStyle/>
          <a:p>
            <a:r>
              <a:rPr lang="en-GB" sz="1600" dirty="0"/>
              <a:t>Implementation</a:t>
            </a:r>
          </a:p>
          <a:p>
            <a:pPr lvl="1"/>
            <a:r>
              <a:rPr lang="en-GB" sz="1400" dirty="0"/>
              <a:t>C++ code exported to Excel (see </a:t>
            </a:r>
            <a:r>
              <a:rPr lang="en-GB" sz="1400" b="1" dirty="0">
                <a:solidFill>
                  <a:schemeClr val="accent1"/>
                </a:solidFill>
              </a:rPr>
              <a:t>tutorial ExportingCpp2xl.pdf</a:t>
            </a:r>
            <a:r>
              <a:rPr lang="en-GB" sz="1400" dirty="0"/>
              <a:t> on the GitHub repo, folder </a:t>
            </a:r>
            <a:r>
              <a:rPr lang="en-GB" sz="1400" b="1" dirty="0" err="1">
                <a:solidFill>
                  <a:schemeClr val="accent1"/>
                </a:solidFill>
              </a:rPr>
              <a:t>xlCpp</a:t>
            </a:r>
            <a:r>
              <a:rPr lang="en-GB" sz="1400" dirty="0"/>
              <a:t>)</a:t>
            </a:r>
          </a:p>
          <a:p>
            <a:pPr lvl="1"/>
            <a:r>
              <a:rPr lang="en-GB" sz="1400" dirty="0"/>
              <a:t>Generic library design with efficient implementation (Chapter 6)</a:t>
            </a:r>
          </a:p>
          <a:p>
            <a:pPr lvl="1"/>
            <a:r>
              <a:rPr lang="en-GB" sz="1400" dirty="0"/>
              <a:t>Parallel implementation (Chapters 3 and 7)</a:t>
            </a:r>
          </a:p>
          <a:p>
            <a:pPr lvl="1"/>
            <a:r>
              <a:rPr lang="en-GB" sz="1400" dirty="0" err="1"/>
              <a:t>Sobol</a:t>
            </a:r>
            <a:r>
              <a:rPr lang="en-GB" sz="1400" dirty="0"/>
              <a:t> quasi-random numbers (Chapters 5 and 6), excerpt here: </a:t>
            </a:r>
            <a:r>
              <a:rPr lang="en-GB" sz="1200" dirty="0" smtClean="0">
                <a:hlinkClick r:id="rId3"/>
              </a:rPr>
              <a:t>medium.com</a:t>
            </a:r>
            <a:r>
              <a:rPr lang="en-GB" sz="1200" dirty="0">
                <a:hlinkClick r:id="rId3"/>
              </a:rPr>
              <a:t>/@antoine_savine/sobol-sequence-explained-188f422b246b</a:t>
            </a:r>
            <a:endParaRPr lang="en-GB" sz="1400" dirty="0"/>
          </a:p>
          <a:p>
            <a:pPr lvl="1"/>
            <a:r>
              <a:rPr lang="en-GB" sz="1400" dirty="0"/>
              <a:t>Advanced AAD with expression templates (Chapter 15)</a:t>
            </a:r>
          </a:p>
          <a:p>
            <a:endParaRPr lang="en-GB" sz="1400" dirty="0"/>
          </a:p>
          <a:p>
            <a:r>
              <a:rPr lang="en-GB" sz="1600" dirty="0"/>
              <a:t>Hardware: quad-core laptop (surface book 2, 2017)</a:t>
            </a:r>
          </a:p>
          <a:p>
            <a:endParaRPr lang="en-GB" sz="1400" dirty="0"/>
          </a:p>
          <a:p>
            <a:r>
              <a:rPr lang="en-GB" sz="1600" dirty="0"/>
              <a:t>Performance:</a:t>
            </a:r>
          </a:p>
          <a:p>
            <a:pPr lvl="1"/>
            <a:r>
              <a:rPr lang="en-GB" sz="1400" dirty="0"/>
              <a:t>One evaluation with 500,000 paths over 156 time steps take ~0.8sec</a:t>
            </a:r>
          </a:p>
          <a:p>
            <a:pPr lvl="1"/>
            <a:r>
              <a:rPr lang="en-GB" sz="1400" dirty="0"/>
              <a:t>We have 1,081 risk sensitivities, take about 15 minutes to produces model risk report with linear differentiation</a:t>
            </a:r>
          </a:p>
          <a:p>
            <a:pPr lvl="1"/>
            <a:r>
              <a:rPr lang="en-GB" sz="1400" dirty="0"/>
              <a:t>With AAD the 1,081 differentials are produced in ~1.5sec</a:t>
            </a:r>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19</a:t>
            </a:fld>
            <a:endParaRPr lang="en-GB"/>
          </a:p>
        </p:txBody>
      </p:sp>
    </p:spTree>
    <p:extLst>
      <p:ext uri="{BB962C8B-B14F-4D97-AF65-F5344CB8AC3E}">
        <p14:creationId xmlns:p14="http://schemas.microsoft.com/office/powerpoint/2010/main" val="1690186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2597696"/>
            <a:ext cx="10515600" cy="1325563"/>
          </a:xfrm>
        </p:spPr>
        <p:txBody>
          <a:bodyPr>
            <a:noAutofit/>
          </a:bodyPr>
          <a:lstStyle/>
          <a:p>
            <a:pPr algn="ctr"/>
            <a:r>
              <a:rPr lang="en-GB" sz="1400" i="1" dirty="0"/>
              <a:t>a</a:t>
            </a:r>
            <a:r>
              <a:rPr lang="en-GB" sz="1400" i="1" dirty="0" smtClean="0"/>
              <a:t>ll the material, slides, code, notebooks, spreadsheets and more</a:t>
            </a:r>
            <a:br>
              <a:rPr lang="en-GB" sz="1400" i="1" dirty="0" smtClean="0"/>
            </a:br>
            <a:r>
              <a:rPr lang="en-GB" sz="1400" i="1" dirty="0"/>
              <a:t/>
            </a:r>
            <a:br>
              <a:rPr lang="en-GB" sz="1400" i="1" dirty="0"/>
            </a:br>
            <a:r>
              <a:rPr lang="en-GB" sz="1400" i="1" dirty="0" smtClean="0">
                <a:hlinkClick r:id="rId2" action="ppaction://hlinkfile"/>
              </a:rPr>
              <a:t>sites.google.com/view/</a:t>
            </a:r>
            <a:r>
              <a:rPr lang="en-GB" sz="1400" i="1" dirty="0" err="1" smtClean="0">
                <a:hlinkClick r:id="rId2" action="ppaction://hlinkfile"/>
              </a:rPr>
              <a:t>antoinesavine-compFinLecture</a:t>
            </a:r>
            <a:endParaRPr lang="en-GB" sz="1400" i="1" dirty="0"/>
          </a:p>
        </p:txBody>
      </p:sp>
      <p:sp>
        <p:nvSpPr>
          <p:cNvPr id="2" name="Slide Number Placeholder 1"/>
          <p:cNvSpPr>
            <a:spLocks noGrp="1"/>
          </p:cNvSpPr>
          <p:nvPr>
            <p:ph type="sldNum" sz="quarter" idx="12"/>
          </p:nvPr>
        </p:nvSpPr>
        <p:spPr/>
        <p:txBody>
          <a:bodyPr/>
          <a:lstStyle/>
          <a:p>
            <a:fld id="{20222C57-82CF-4D8A-8DC1-229C0B8895A7}" type="slidenum">
              <a:rPr lang="en-GB" smtClean="0"/>
              <a:t>2</a:t>
            </a:fld>
            <a:endParaRPr lang="en-GB"/>
          </a:p>
        </p:txBody>
      </p:sp>
    </p:spTree>
    <p:extLst>
      <p:ext uri="{BB962C8B-B14F-4D97-AF65-F5344CB8AC3E}">
        <p14:creationId xmlns:p14="http://schemas.microsoft.com/office/powerpoint/2010/main" val="660521305"/>
      </p:ext>
    </p:extLst>
  </p:cSld>
  <p:clrMapOvr>
    <a:masterClrMapping/>
  </p:clrMapOvr>
  <mc:AlternateContent xmlns:mc="http://schemas.openxmlformats.org/markup-compatibility/2006" xmlns:p14="http://schemas.microsoft.com/office/powerpoint/2010/main">
    <mc:Choice Requires="p14">
      <p:transition spd="slow" p14:dur="2000" advTm="425"/>
    </mc:Choice>
    <mc:Fallback xmlns="">
      <p:transition spd="slow" advTm="42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Demonstration 2: </a:t>
            </a:r>
            <a:r>
              <a:rPr lang="en-GB" dirty="0">
                <a:solidFill>
                  <a:schemeClr val="bg1"/>
                </a:solidFill>
              </a:rPr>
              <a:t>material</a:t>
            </a:r>
          </a:p>
        </p:txBody>
      </p:sp>
      <p:sp>
        <p:nvSpPr>
          <p:cNvPr id="4" name="Content Placeholder 3"/>
          <p:cNvSpPr>
            <a:spLocks noGrp="1"/>
          </p:cNvSpPr>
          <p:nvPr>
            <p:ph idx="1"/>
          </p:nvPr>
        </p:nvSpPr>
        <p:spPr/>
        <p:txBody>
          <a:bodyPr>
            <a:normAutofit/>
          </a:bodyPr>
          <a:lstStyle/>
          <a:p>
            <a:r>
              <a:rPr lang="en-GB" sz="1600" dirty="0"/>
              <a:t>GitHub repo </a:t>
            </a:r>
            <a:r>
              <a:rPr lang="en-GB" sz="1600" dirty="0" smtClean="0"/>
              <a:t>(</a:t>
            </a:r>
            <a:r>
              <a:rPr lang="en-GB" sz="1600" dirty="0" smtClean="0">
                <a:hlinkClick r:id="rId3"/>
              </a:rPr>
              <a:t>github.com/</a:t>
            </a:r>
            <a:r>
              <a:rPr lang="en-GB" sz="1600" dirty="0" err="1" smtClean="0">
                <a:hlinkClick r:id="rId3"/>
              </a:rPr>
              <a:t>asavine</a:t>
            </a:r>
            <a:r>
              <a:rPr lang="en-GB" sz="1600" dirty="0" smtClean="0">
                <a:hlinkClick r:id="rId3"/>
              </a:rPr>
              <a:t>/</a:t>
            </a:r>
            <a:r>
              <a:rPr lang="en-GB" sz="1600" dirty="0" err="1" smtClean="0">
                <a:hlinkClick r:id="rId3"/>
              </a:rPr>
              <a:t>CompFinance</a:t>
            </a:r>
            <a:r>
              <a:rPr lang="en-GB" sz="1600" dirty="0"/>
              <a:t>)</a:t>
            </a:r>
          </a:p>
          <a:p>
            <a:r>
              <a:rPr lang="en-GB" sz="1600" dirty="0"/>
              <a:t>Prebuilt Xl </a:t>
            </a:r>
            <a:r>
              <a:rPr lang="en-GB" sz="1600" dirty="0" err="1"/>
              <a:t>addin</a:t>
            </a:r>
            <a:r>
              <a:rPr lang="en-GB" sz="1600" dirty="0"/>
              <a:t> </a:t>
            </a:r>
            <a:r>
              <a:rPr lang="en-GB" sz="1600" b="1" dirty="0">
                <a:solidFill>
                  <a:schemeClr val="accent1"/>
                </a:solidFill>
              </a:rPr>
              <a:t>xlComp.xll</a:t>
            </a:r>
            <a:r>
              <a:rPr lang="en-GB" sz="1600" dirty="0">
                <a:solidFill>
                  <a:schemeClr val="accent1"/>
                </a:solidFill>
              </a:rPr>
              <a:t> </a:t>
            </a:r>
            <a:r>
              <a:rPr lang="en-GB" sz="1600" dirty="0"/>
              <a:t>(may need to install redistributables VC_redist.x86.exe and VC_redist.x64.exe)</a:t>
            </a:r>
          </a:p>
          <a:p>
            <a:r>
              <a:rPr lang="en-GB" sz="1600" dirty="0"/>
              <a:t>Demonstration spreadsheet </a:t>
            </a:r>
            <a:r>
              <a:rPr lang="en-GB" sz="1600" b="1" dirty="0" err="1">
                <a:solidFill>
                  <a:schemeClr val="accent1"/>
                </a:solidFill>
              </a:rPr>
              <a:t>xlTest.xlxs</a:t>
            </a:r>
            <a:endParaRPr lang="en-GB" sz="1600" dirty="0"/>
          </a:p>
          <a:p>
            <a:endParaRPr lang="en-GB" sz="1800" dirty="0"/>
          </a:p>
          <a:p>
            <a:endParaRPr lang="en-GB" sz="1800" dirty="0"/>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20</a:t>
            </a:fld>
            <a:endParaRPr lang="en-GB"/>
          </a:p>
        </p:txBody>
      </p:sp>
      <p:pic>
        <p:nvPicPr>
          <p:cNvPr id="5" name="Picture 4"/>
          <p:cNvPicPr>
            <a:picLocks noChangeAspect="1"/>
          </p:cNvPicPr>
          <p:nvPr/>
        </p:nvPicPr>
        <p:blipFill>
          <a:blip r:embed="rId4"/>
          <a:stretch>
            <a:fillRect/>
          </a:stretch>
        </p:blipFill>
        <p:spPr>
          <a:xfrm>
            <a:off x="6272904" y="2939618"/>
            <a:ext cx="4687679" cy="3304814"/>
          </a:xfrm>
          <a:prstGeom prst="rect">
            <a:avLst/>
          </a:prstGeom>
        </p:spPr>
      </p:pic>
      <p:pic>
        <p:nvPicPr>
          <p:cNvPr id="6" name="Picture 5"/>
          <p:cNvPicPr>
            <a:picLocks noChangeAspect="1"/>
          </p:cNvPicPr>
          <p:nvPr/>
        </p:nvPicPr>
        <p:blipFill>
          <a:blip r:embed="rId5"/>
          <a:stretch>
            <a:fillRect/>
          </a:stretch>
        </p:blipFill>
        <p:spPr>
          <a:xfrm>
            <a:off x="1181153" y="2939618"/>
            <a:ext cx="4478842" cy="3304814"/>
          </a:xfrm>
          <a:prstGeom prst="rect">
            <a:avLst/>
          </a:prstGeom>
        </p:spPr>
      </p:pic>
    </p:spTree>
    <p:extLst>
      <p:ext uri="{BB962C8B-B14F-4D97-AF65-F5344CB8AC3E}">
        <p14:creationId xmlns:p14="http://schemas.microsoft.com/office/powerpoint/2010/main" val="1018451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0134" y="2975915"/>
            <a:ext cx="8151732" cy="597408"/>
          </a:xfrm>
          <a:prstGeom prst="rect">
            <a:avLst/>
          </a:prstGeom>
        </p:spPr>
      </p:pic>
      <p:sp>
        <p:nvSpPr>
          <p:cNvPr id="2" name="Title 1"/>
          <p:cNvSpPr>
            <a:spLocks noGrp="1"/>
          </p:cNvSpPr>
          <p:nvPr>
            <p:ph type="title"/>
          </p:nvPr>
        </p:nvSpPr>
        <p:spPr>
          <a:xfrm>
            <a:off x="838200" y="2597696"/>
            <a:ext cx="10515600" cy="1325563"/>
          </a:xfrm>
        </p:spPr>
        <p:txBody>
          <a:bodyPr/>
          <a:lstStyle/>
          <a:p>
            <a:pPr algn="ctr"/>
            <a:r>
              <a:rPr lang="en-GB" dirty="0" smtClean="0">
                <a:solidFill>
                  <a:schemeClr val="bg1"/>
                </a:solidFill>
              </a:rPr>
              <a:t>Deep Learning</a:t>
            </a:r>
            <a:endParaRPr lang="en-GB" dirty="0">
              <a:solidFill>
                <a:schemeClr val="bg1"/>
              </a:solidFill>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21</a:t>
            </a:fld>
            <a:endParaRPr lang="en-GB"/>
          </a:p>
        </p:txBody>
      </p:sp>
    </p:spTree>
    <p:extLst>
      <p:ext uri="{BB962C8B-B14F-4D97-AF65-F5344CB8AC3E}">
        <p14:creationId xmlns:p14="http://schemas.microsoft.com/office/powerpoint/2010/main" val="2632347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Neural networks and deep learning</a:t>
            </a:r>
          </a:p>
        </p:txBody>
      </p:sp>
      <p:sp>
        <p:nvSpPr>
          <p:cNvPr id="4" name="Content Placeholder 3"/>
          <p:cNvSpPr>
            <a:spLocks noGrp="1"/>
          </p:cNvSpPr>
          <p:nvPr>
            <p:ph idx="1"/>
          </p:nvPr>
        </p:nvSpPr>
        <p:spPr/>
        <p:txBody>
          <a:bodyPr>
            <a:normAutofit/>
          </a:bodyPr>
          <a:lstStyle/>
          <a:p>
            <a:r>
              <a:rPr lang="en-GB" sz="1600" dirty="0" smtClean="0"/>
              <a:t>We </a:t>
            </a:r>
            <a:r>
              <a:rPr lang="en-GB" sz="1600" i="1" dirty="0" smtClean="0"/>
              <a:t>briefly </a:t>
            </a:r>
            <a:r>
              <a:rPr lang="en-GB" sz="1600" dirty="0"/>
              <a:t>introduce deep learning </a:t>
            </a:r>
            <a:r>
              <a:rPr lang="en-GB" sz="1600" dirty="0" smtClean="0"/>
              <a:t>here</a:t>
            </a:r>
            <a:endParaRPr lang="en-GB" sz="1600" dirty="0"/>
          </a:p>
          <a:p>
            <a:r>
              <a:rPr lang="en-GB" sz="1600" dirty="0" smtClean="0"/>
              <a:t>A lot of learning material </a:t>
            </a:r>
            <a:r>
              <a:rPr lang="en-GB" sz="1600" dirty="0"/>
              <a:t>is </a:t>
            </a:r>
            <a:r>
              <a:rPr lang="en-GB" sz="1600" dirty="0" smtClean="0"/>
              <a:t>found in books, MOOCs and blogs</a:t>
            </a:r>
          </a:p>
          <a:p>
            <a:r>
              <a:rPr lang="en-GB" sz="1600" dirty="0" smtClean="0"/>
              <a:t>Quality is uneven, we recommend the following:</a:t>
            </a:r>
            <a:endParaRPr lang="en-GB" sz="1600" dirty="0"/>
          </a:p>
          <a:p>
            <a:pPr marL="0" indent="0">
              <a:buNone/>
            </a:pPr>
            <a:endParaRPr lang="en-GB" sz="1800" dirty="0"/>
          </a:p>
          <a:p>
            <a:endParaRPr lang="en-GB" sz="1400" dirty="0"/>
          </a:p>
          <a:p>
            <a:endParaRPr lang="en-GB" sz="1400" dirty="0"/>
          </a:p>
        </p:txBody>
      </p:sp>
      <p:pic>
        <p:nvPicPr>
          <p:cNvPr id="5" name="Picture 4"/>
          <p:cNvPicPr>
            <a:picLocks noChangeAspect="1"/>
          </p:cNvPicPr>
          <p:nvPr/>
        </p:nvPicPr>
        <p:blipFill>
          <a:blip r:embed="rId3"/>
          <a:stretch>
            <a:fillRect/>
          </a:stretch>
        </p:blipFill>
        <p:spPr>
          <a:xfrm>
            <a:off x="1574636" y="3271652"/>
            <a:ext cx="1672552" cy="2202873"/>
          </a:xfrm>
          <a:prstGeom prst="rect">
            <a:avLst/>
          </a:prstGeom>
        </p:spPr>
      </p:pic>
      <p:pic>
        <p:nvPicPr>
          <p:cNvPr id="35" name="Picture 34"/>
          <p:cNvPicPr>
            <a:picLocks noChangeAspect="1"/>
          </p:cNvPicPr>
          <p:nvPr/>
        </p:nvPicPr>
        <p:blipFill>
          <a:blip r:embed="rId4"/>
          <a:stretch>
            <a:fillRect/>
          </a:stretch>
        </p:blipFill>
        <p:spPr>
          <a:xfrm>
            <a:off x="5476233" y="2784763"/>
            <a:ext cx="5741512" cy="1478479"/>
          </a:xfrm>
          <a:prstGeom prst="rect">
            <a:avLst/>
          </a:prstGeom>
        </p:spPr>
      </p:pic>
      <p:sp>
        <p:nvSpPr>
          <p:cNvPr id="36" name="TextBox 35"/>
          <p:cNvSpPr txBox="1"/>
          <p:nvPr/>
        </p:nvSpPr>
        <p:spPr>
          <a:xfrm>
            <a:off x="1178847" y="5548744"/>
            <a:ext cx="2464130" cy="276999"/>
          </a:xfrm>
          <a:prstGeom prst="rect">
            <a:avLst/>
          </a:prstGeom>
          <a:noFill/>
        </p:spPr>
        <p:txBody>
          <a:bodyPr wrap="square" rtlCol="0">
            <a:spAutoFit/>
          </a:bodyPr>
          <a:lstStyle/>
          <a:p>
            <a:pPr algn="ctr"/>
            <a:r>
              <a:rPr lang="en-GB" sz="1200" dirty="0" err="1"/>
              <a:t>Goodfellow’s</a:t>
            </a:r>
            <a:r>
              <a:rPr lang="en-GB" sz="1200" dirty="0"/>
              <a:t> reference book</a:t>
            </a:r>
          </a:p>
        </p:txBody>
      </p:sp>
      <p:sp>
        <p:nvSpPr>
          <p:cNvPr id="37" name="TextBox 36"/>
          <p:cNvSpPr txBox="1"/>
          <p:nvPr/>
        </p:nvSpPr>
        <p:spPr>
          <a:xfrm>
            <a:off x="7117281" y="4398179"/>
            <a:ext cx="2464130" cy="276999"/>
          </a:xfrm>
          <a:prstGeom prst="rect">
            <a:avLst/>
          </a:prstGeom>
          <a:noFill/>
        </p:spPr>
        <p:txBody>
          <a:bodyPr wrap="square" rtlCol="0">
            <a:spAutoFit/>
          </a:bodyPr>
          <a:lstStyle/>
          <a:p>
            <a:pPr algn="ctr"/>
            <a:r>
              <a:rPr lang="en-GB" sz="1200" dirty="0"/>
              <a:t>Andrew Ng’s videos on Coursera</a:t>
            </a:r>
          </a:p>
        </p:txBody>
      </p:sp>
      <p:sp>
        <p:nvSpPr>
          <p:cNvPr id="3" name="Slide Number Placeholder 2"/>
          <p:cNvSpPr>
            <a:spLocks noGrp="1"/>
          </p:cNvSpPr>
          <p:nvPr>
            <p:ph type="sldNum" sz="quarter" idx="12"/>
          </p:nvPr>
        </p:nvSpPr>
        <p:spPr/>
        <p:txBody>
          <a:bodyPr/>
          <a:lstStyle/>
          <a:p>
            <a:fld id="{20222C57-82CF-4D8A-8DC1-229C0B8895A7}" type="slidenum">
              <a:rPr lang="en-GB" smtClean="0"/>
              <a:t>22</a:t>
            </a:fld>
            <a:endParaRPr lang="en-GB"/>
          </a:p>
        </p:txBody>
      </p:sp>
      <p:sp>
        <p:nvSpPr>
          <p:cNvPr id="12" name="TextBox 11"/>
          <p:cNvSpPr txBox="1"/>
          <p:nvPr/>
        </p:nvSpPr>
        <p:spPr>
          <a:xfrm>
            <a:off x="4169180" y="6119579"/>
            <a:ext cx="2052352" cy="461665"/>
          </a:xfrm>
          <a:prstGeom prst="rect">
            <a:avLst/>
          </a:prstGeom>
          <a:noFill/>
        </p:spPr>
        <p:txBody>
          <a:bodyPr wrap="square" rtlCol="0">
            <a:spAutoFit/>
          </a:bodyPr>
          <a:lstStyle/>
          <a:p>
            <a:r>
              <a:rPr lang="en-GB" sz="1200" dirty="0" err="1"/>
              <a:t>Geron’s</a:t>
            </a:r>
            <a:r>
              <a:rPr lang="en-GB" sz="1200" dirty="0"/>
              <a:t> practical introduction</a:t>
            </a:r>
            <a:br>
              <a:rPr lang="en-GB" sz="1200" dirty="0"/>
            </a:br>
            <a:r>
              <a:rPr lang="en-GB" sz="1200" dirty="0"/>
              <a:t>with </a:t>
            </a:r>
            <a:r>
              <a:rPr lang="en-GB" sz="1200" dirty="0" err="1"/>
              <a:t>TensorFlow</a:t>
            </a:r>
            <a:r>
              <a:rPr lang="en-GB" sz="1200" dirty="0"/>
              <a:t> </a:t>
            </a:r>
            <a:r>
              <a:rPr lang="en-GB" sz="1200" dirty="0" smtClean="0"/>
              <a:t>(2</a:t>
            </a:r>
            <a:r>
              <a:rPr lang="en-GB" sz="1200" baseline="30000" dirty="0" smtClean="0"/>
              <a:t>nd</a:t>
            </a:r>
            <a:r>
              <a:rPr lang="en-GB" sz="1200" dirty="0" smtClean="0"/>
              <a:t> </a:t>
            </a:r>
            <a:r>
              <a:rPr lang="en-GB" sz="1200" dirty="0" err="1" smtClean="0"/>
              <a:t>ed</a:t>
            </a:r>
            <a:r>
              <a:rPr lang="en-GB" sz="1200" dirty="0" smtClean="0"/>
              <a:t>)</a:t>
            </a:r>
            <a:endParaRPr lang="en-GB" sz="1200" dirty="0"/>
          </a:p>
        </p:txBody>
      </p:sp>
      <p:pic>
        <p:nvPicPr>
          <p:cNvPr id="513026" name="Picture 2" descr="https://images-na.ssl-images-amazon.com/images/I/51yLJMieqrL._SX379_BO1,204,203,200_.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9332" y="4760904"/>
            <a:ext cx="1037385" cy="135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664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Linear regression</a:t>
            </a:r>
          </a:p>
        </p:txBody>
      </p:sp>
      <p:sp>
        <p:nvSpPr>
          <p:cNvPr id="4" name="Content Placeholder 3"/>
          <p:cNvSpPr>
            <a:spLocks noGrp="1"/>
          </p:cNvSpPr>
          <p:nvPr>
            <p:ph idx="1"/>
          </p:nvPr>
        </p:nvSpPr>
        <p:spPr/>
        <p:txBody>
          <a:bodyPr>
            <a:normAutofit/>
          </a:bodyPr>
          <a:lstStyle/>
          <a:p>
            <a:r>
              <a:rPr lang="en-GB" sz="1600" dirty="0"/>
              <a:t>Linear model (joint Gaussian assumptions):</a:t>
            </a:r>
          </a:p>
          <a:p>
            <a:pPr marL="0" indent="0">
              <a:buNone/>
            </a:pPr>
            <a:endParaRPr lang="en-GB" sz="1600" dirty="0"/>
          </a:p>
          <a:p>
            <a:r>
              <a:rPr lang="en-GB" sz="1600" dirty="0"/>
              <a:t>Parameters</a:t>
            </a:r>
            <a:r>
              <a:rPr lang="en-GB" sz="1600" dirty="0" smtClean="0"/>
              <a:t>:</a:t>
            </a:r>
          </a:p>
          <a:p>
            <a:endParaRPr lang="en-GB" sz="1600" dirty="0"/>
          </a:p>
          <a:p>
            <a:r>
              <a:rPr lang="en-GB" sz="1600" dirty="0" smtClean="0"/>
              <a:t>Parameters are fitted to a </a:t>
            </a:r>
            <a:r>
              <a:rPr lang="en-GB" sz="1600" i="1" dirty="0" smtClean="0"/>
              <a:t>dataset</a:t>
            </a:r>
            <a:r>
              <a:rPr lang="en-GB" sz="1600" dirty="0" smtClean="0"/>
              <a:t/>
            </a:r>
            <a:br>
              <a:rPr lang="en-GB" sz="1600" dirty="0" smtClean="0"/>
            </a:br>
            <a:r>
              <a:rPr lang="en-GB" sz="1600" dirty="0" smtClean="0"/>
              <a:t>set of input vectors</a:t>
            </a:r>
            <a:br>
              <a:rPr lang="en-GB" sz="1600" dirty="0" smtClean="0"/>
            </a:br>
            <a:r>
              <a:rPr lang="en-GB" sz="1600" dirty="0" smtClean="0"/>
              <a:t>where targets                 are known</a:t>
            </a:r>
          </a:p>
          <a:p>
            <a:endParaRPr lang="en-GB" sz="1600" dirty="0"/>
          </a:p>
          <a:p>
            <a:r>
              <a:rPr lang="en-GB" sz="1600" i="1" dirty="0" smtClean="0"/>
              <a:t>Fit</a:t>
            </a:r>
            <a:r>
              <a:rPr lang="en-GB" sz="1600" dirty="0" smtClean="0"/>
              <a:t> means find parameters that minimize prediction errors</a:t>
            </a:r>
            <a:endParaRPr lang="en-GB" sz="1600" dirty="0"/>
          </a:p>
          <a:p>
            <a:endParaRPr lang="en-GB" sz="1400" dirty="0"/>
          </a:p>
          <a:p>
            <a:r>
              <a:rPr lang="en-GB" sz="1600" dirty="0" smtClean="0"/>
              <a:t>Then, the fitted model – with fitted parameters</a:t>
            </a:r>
            <a:br>
              <a:rPr lang="en-GB" sz="1600" dirty="0" smtClean="0"/>
            </a:br>
            <a:r>
              <a:rPr lang="en-GB" sz="1600" dirty="0" smtClean="0"/>
              <a:t>is applied to new examples      to make predictions </a:t>
            </a:r>
            <a:br>
              <a:rPr lang="en-GB" sz="1600" dirty="0" smtClean="0"/>
            </a:br>
            <a:r>
              <a:rPr lang="en-GB" sz="1600" dirty="0" smtClean="0"/>
              <a:t>for unknown target</a:t>
            </a:r>
            <a:endParaRPr lang="en-GB" sz="1600" dirty="0"/>
          </a:p>
        </p:txBody>
      </p:sp>
      <p:graphicFrame>
        <p:nvGraphicFramePr>
          <p:cNvPr id="3" name="Object 2"/>
          <p:cNvGraphicFramePr>
            <a:graphicFrameLocks noChangeAspect="1"/>
          </p:cNvGraphicFramePr>
          <p:nvPr>
            <p:extLst>
              <p:ext uri="{D42A27DB-BD31-4B8C-83A1-F6EECF244321}">
                <p14:modId xmlns:p14="http://schemas.microsoft.com/office/powerpoint/2010/main" val="1914473533"/>
              </p:ext>
            </p:extLst>
          </p:nvPr>
        </p:nvGraphicFramePr>
        <p:xfrm>
          <a:off x="4782906" y="1765712"/>
          <a:ext cx="2159000" cy="431800"/>
        </p:xfrm>
        <a:graphic>
          <a:graphicData uri="http://schemas.openxmlformats.org/presentationml/2006/ole">
            <mc:AlternateContent xmlns:mc="http://schemas.openxmlformats.org/markup-compatibility/2006">
              <mc:Choice xmlns:v="urn:schemas-microsoft-com:vml" Requires="v">
                <p:oleObj spid="_x0000_s554642" name="Equation" r:id="rId4" imgW="2158920" imgH="431640" progId="Equation.DSMT4">
                  <p:embed/>
                </p:oleObj>
              </mc:Choice>
              <mc:Fallback>
                <p:oleObj name="Equation" r:id="rId4" imgW="2158920" imgH="431640" progId="Equation.DSMT4">
                  <p:embed/>
                  <p:pic>
                    <p:nvPicPr>
                      <p:cNvPr id="0" name=""/>
                      <p:cNvPicPr/>
                      <p:nvPr/>
                    </p:nvPicPr>
                    <p:blipFill>
                      <a:blip r:embed="rId5"/>
                      <a:stretch>
                        <a:fillRect/>
                      </a:stretch>
                    </p:blipFill>
                    <p:spPr>
                      <a:xfrm>
                        <a:off x="4782906" y="1765712"/>
                        <a:ext cx="2159000" cy="4318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28999785"/>
              </p:ext>
            </p:extLst>
          </p:nvPr>
        </p:nvGraphicFramePr>
        <p:xfrm>
          <a:off x="2253383" y="2567049"/>
          <a:ext cx="1397000" cy="203200"/>
        </p:xfrm>
        <a:graphic>
          <a:graphicData uri="http://schemas.openxmlformats.org/presentationml/2006/ole">
            <mc:AlternateContent xmlns:mc="http://schemas.openxmlformats.org/markup-compatibility/2006">
              <mc:Choice xmlns:v="urn:schemas-microsoft-com:vml" Requires="v">
                <p:oleObj spid="_x0000_s554643" name="Equation" r:id="rId6" imgW="1396800" imgH="203040" progId="Equation.DSMT4">
                  <p:embed/>
                </p:oleObj>
              </mc:Choice>
              <mc:Fallback>
                <p:oleObj name="Equation" r:id="rId6" imgW="1396800" imgH="203040" progId="Equation.DSMT4">
                  <p:embed/>
                  <p:pic>
                    <p:nvPicPr>
                      <p:cNvPr id="0" name=""/>
                      <p:cNvPicPr/>
                      <p:nvPr/>
                    </p:nvPicPr>
                    <p:blipFill>
                      <a:blip r:embed="rId7"/>
                      <a:stretch>
                        <a:fillRect/>
                      </a:stretch>
                    </p:blipFill>
                    <p:spPr>
                      <a:xfrm>
                        <a:off x="2253383" y="2567049"/>
                        <a:ext cx="1397000" cy="203200"/>
                      </a:xfrm>
                      <a:prstGeom prst="rect">
                        <a:avLst/>
                      </a:prstGeom>
                    </p:spPr>
                  </p:pic>
                </p:oleObj>
              </mc:Fallback>
            </mc:AlternateContent>
          </a:graphicData>
        </a:graphic>
      </p:graphicFrame>
      <p:sp>
        <p:nvSpPr>
          <p:cNvPr id="8" name="Oval 7"/>
          <p:cNvSpPr/>
          <p:nvPr/>
        </p:nvSpPr>
        <p:spPr>
          <a:xfrm>
            <a:off x="8050006" y="4785766"/>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9" name="Oval 8"/>
          <p:cNvSpPr/>
          <p:nvPr/>
        </p:nvSpPr>
        <p:spPr>
          <a:xfrm>
            <a:off x="8050006" y="5217236"/>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Oval 9"/>
          <p:cNvSpPr/>
          <p:nvPr/>
        </p:nvSpPr>
        <p:spPr>
          <a:xfrm>
            <a:off x="8050006" y="5648706"/>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 name="Oval 10"/>
          <p:cNvSpPr/>
          <p:nvPr/>
        </p:nvSpPr>
        <p:spPr>
          <a:xfrm>
            <a:off x="8050006" y="2632369"/>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 name="Oval 11"/>
          <p:cNvSpPr/>
          <p:nvPr/>
        </p:nvSpPr>
        <p:spPr>
          <a:xfrm>
            <a:off x="8050006" y="3063839"/>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 name="Oval 12"/>
          <p:cNvSpPr/>
          <p:nvPr/>
        </p:nvSpPr>
        <p:spPr>
          <a:xfrm>
            <a:off x="8050006" y="3495309"/>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Oval 13"/>
          <p:cNvSpPr/>
          <p:nvPr/>
        </p:nvSpPr>
        <p:spPr>
          <a:xfrm>
            <a:off x="8050006" y="3926779"/>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5" name="Oval 14"/>
          <p:cNvSpPr/>
          <p:nvPr/>
        </p:nvSpPr>
        <p:spPr>
          <a:xfrm>
            <a:off x="8050006" y="4358249"/>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6" name="Oval 15"/>
          <p:cNvSpPr/>
          <p:nvPr/>
        </p:nvSpPr>
        <p:spPr>
          <a:xfrm>
            <a:off x="8883944" y="4124412"/>
            <a:ext cx="255319" cy="249382"/>
          </a:xfrm>
          <a:prstGeom prst="ellipse">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17" name="Straight Connector 16"/>
          <p:cNvCxnSpPr/>
          <p:nvPr/>
        </p:nvCxnSpPr>
        <p:spPr>
          <a:xfrm flipH="1" flipV="1">
            <a:off x="8310958" y="3605850"/>
            <a:ext cx="572986" cy="645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8310958" y="4037320"/>
            <a:ext cx="572986" cy="21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8310958" y="4251080"/>
            <a:ext cx="572986" cy="217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310958" y="4251080"/>
            <a:ext cx="572986" cy="649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8310958" y="4251080"/>
            <a:ext cx="572986" cy="1080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8310958" y="4251080"/>
            <a:ext cx="572986" cy="1508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8308614" y="2746861"/>
            <a:ext cx="575330" cy="1504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8308614" y="3178331"/>
            <a:ext cx="575330" cy="107274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2590356099"/>
              </p:ext>
            </p:extLst>
          </p:nvPr>
        </p:nvGraphicFramePr>
        <p:xfrm>
          <a:off x="7794687" y="2613688"/>
          <a:ext cx="152400" cy="228600"/>
        </p:xfrm>
        <a:graphic>
          <a:graphicData uri="http://schemas.openxmlformats.org/presentationml/2006/ole">
            <mc:AlternateContent xmlns:mc="http://schemas.openxmlformats.org/markup-compatibility/2006">
              <mc:Choice xmlns:v="urn:schemas-microsoft-com:vml" Requires="v">
                <p:oleObj spid="_x0000_s554644" name="Equation" r:id="rId8" imgW="152280" imgH="228600" progId="Equation.DSMT4">
                  <p:embed/>
                </p:oleObj>
              </mc:Choice>
              <mc:Fallback>
                <p:oleObj name="Equation" r:id="rId8" imgW="152280" imgH="228600" progId="Equation.DSMT4">
                  <p:embed/>
                  <p:pic>
                    <p:nvPicPr>
                      <p:cNvPr id="0" name=""/>
                      <p:cNvPicPr/>
                      <p:nvPr/>
                    </p:nvPicPr>
                    <p:blipFill>
                      <a:blip r:embed="rId9"/>
                      <a:stretch>
                        <a:fillRect/>
                      </a:stretch>
                    </p:blipFill>
                    <p:spPr>
                      <a:xfrm>
                        <a:off x="7794687" y="2613688"/>
                        <a:ext cx="152400" cy="2286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878819442"/>
              </p:ext>
            </p:extLst>
          </p:nvPr>
        </p:nvGraphicFramePr>
        <p:xfrm>
          <a:off x="7775344" y="3039265"/>
          <a:ext cx="165100" cy="228600"/>
        </p:xfrm>
        <a:graphic>
          <a:graphicData uri="http://schemas.openxmlformats.org/presentationml/2006/ole">
            <mc:AlternateContent xmlns:mc="http://schemas.openxmlformats.org/markup-compatibility/2006">
              <mc:Choice xmlns:v="urn:schemas-microsoft-com:vml" Requires="v">
                <p:oleObj spid="_x0000_s554645" name="Equation" r:id="rId10" imgW="164880" imgH="228600" progId="Equation.DSMT4">
                  <p:embed/>
                </p:oleObj>
              </mc:Choice>
              <mc:Fallback>
                <p:oleObj name="Equation" r:id="rId10" imgW="164880" imgH="228600" progId="Equation.DSMT4">
                  <p:embed/>
                  <p:pic>
                    <p:nvPicPr>
                      <p:cNvPr id="0" name=""/>
                      <p:cNvPicPr/>
                      <p:nvPr/>
                    </p:nvPicPr>
                    <p:blipFill>
                      <a:blip r:embed="rId11"/>
                      <a:stretch>
                        <a:fillRect/>
                      </a:stretch>
                    </p:blipFill>
                    <p:spPr>
                      <a:xfrm>
                        <a:off x="7775344" y="3039265"/>
                        <a:ext cx="165100" cy="2286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612888398"/>
              </p:ext>
            </p:extLst>
          </p:nvPr>
        </p:nvGraphicFramePr>
        <p:xfrm>
          <a:off x="7790515" y="3565472"/>
          <a:ext cx="139700" cy="76200"/>
        </p:xfrm>
        <a:graphic>
          <a:graphicData uri="http://schemas.openxmlformats.org/presentationml/2006/ole">
            <mc:AlternateContent xmlns:mc="http://schemas.openxmlformats.org/markup-compatibility/2006">
              <mc:Choice xmlns:v="urn:schemas-microsoft-com:vml" Requires="v">
                <p:oleObj spid="_x0000_s554646" name="Equation" r:id="rId12" imgW="139680" imgH="75960" progId="Equation.DSMT4">
                  <p:embed/>
                </p:oleObj>
              </mc:Choice>
              <mc:Fallback>
                <p:oleObj name="Equation" r:id="rId12" imgW="139680" imgH="75960" progId="Equation.DSMT4">
                  <p:embed/>
                  <p:pic>
                    <p:nvPicPr>
                      <p:cNvPr id="0" name=""/>
                      <p:cNvPicPr/>
                      <p:nvPr/>
                    </p:nvPicPr>
                    <p:blipFill>
                      <a:blip r:embed="rId13"/>
                      <a:stretch>
                        <a:fillRect/>
                      </a:stretch>
                    </p:blipFill>
                    <p:spPr>
                      <a:xfrm>
                        <a:off x="7790515" y="3565472"/>
                        <a:ext cx="139700" cy="76200"/>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601299585"/>
              </p:ext>
            </p:extLst>
          </p:nvPr>
        </p:nvGraphicFramePr>
        <p:xfrm>
          <a:off x="7801628" y="4016322"/>
          <a:ext cx="139700" cy="76200"/>
        </p:xfrm>
        <a:graphic>
          <a:graphicData uri="http://schemas.openxmlformats.org/presentationml/2006/ole">
            <mc:AlternateContent xmlns:mc="http://schemas.openxmlformats.org/markup-compatibility/2006">
              <mc:Choice xmlns:v="urn:schemas-microsoft-com:vml" Requires="v">
                <p:oleObj spid="_x0000_s554647" name="Equation" r:id="rId14" imgW="139680" imgH="75960" progId="Equation.DSMT4">
                  <p:embed/>
                </p:oleObj>
              </mc:Choice>
              <mc:Fallback>
                <p:oleObj name="Equation" r:id="rId14" imgW="139680" imgH="75960" progId="Equation.DSMT4">
                  <p:embed/>
                  <p:pic>
                    <p:nvPicPr>
                      <p:cNvPr id="0" name=""/>
                      <p:cNvPicPr/>
                      <p:nvPr/>
                    </p:nvPicPr>
                    <p:blipFill>
                      <a:blip r:embed="rId15"/>
                      <a:stretch>
                        <a:fillRect/>
                      </a:stretch>
                    </p:blipFill>
                    <p:spPr>
                      <a:xfrm>
                        <a:off x="7801628" y="4016322"/>
                        <a:ext cx="139700" cy="762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552341195"/>
              </p:ext>
            </p:extLst>
          </p:nvPr>
        </p:nvGraphicFramePr>
        <p:xfrm>
          <a:off x="7800744" y="4447386"/>
          <a:ext cx="139700" cy="76200"/>
        </p:xfrm>
        <a:graphic>
          <a:graphicData uri="http://schemas.openxmlformats.org/presentationml/2006/ole">
            <mc:AlternateContent xmlns:mc="http://schemas.openxmlformats.org/markup-compatibility/2006">
              <mc:Choice xmlns:v="urn:schemas-microsoft-com:vml" Requires="v">
                <p:oleObj spid="_x0000_s554648" name="Equation" r:id="rId16" imgW="139680" imgH="75960" progId="Equation.DSMT4">
                  <p:embed/>
                </p:oleObj>
              </mc:Choice>
              <mc:Fallback>
                <p:oleObj name="Equation" r:id="rId16" imgW="139680" imgH="75960" progId="Equation.DSMT4">
                  <p:embed/>
                  <p:pic>
                    <p:nvPicPr>
                      <p:cNvPr id="0" name=""/>
                      <p:cNvPicPr/>
                      <p:nvPr/>
                    </p:nvPicPr>
                    <p:blipFill>
                      <a:blip r:embed="rId13"/>
                      <a:stretch>
                        <a:fillRect/>
                      </a:stretch>
                    </p:blipFill>
                    <p:spPr>
                      <a:xfrm>
                        <a:off x="7800744" y="4447386"/>
                        <a:ext cx="139700" cy="76200"/>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047039853"/>
              </p:ext>
            </p:extLst>
          </p:nvPr>
        </p:nvGraphicFramePr>
        <p:xfrm>
          <a:off x="7811857" y="4898236"/>
          <a:ext cx="139700" cy="76200"/>
        </p:xfrm>
        <a:graphic>
          <a:graphicData uri="http://schemas.openxmlformats.org/presentationml/2006/ole">
            <mc:AlternateContent xmlns:mc="http://schemas.openxmlformats.org/markup-compatibility/2006">
              <mc:Choice xmlns:v="urn:schemas-microsoft-com:vml" Requires="v">
                <p:oleObj spid="_x0000_s554649" name="Equation" r:id="rId17" imgW="139680" imgH="75960" progId="Equation.DSMT4">
                  <p:embed/>
                </p:oleObj>
              </mc:Choice>
              <mc:Fallback>
                <p:oleObj name="Equation" r:id="rId17" imgW="139680" imgH="75960" progId="Equation.DSMT4">
                  <p:embed/>
                  <p:pic>
                    <p:nvPicPr>
                      <p:cNvPr id="0" name=""/>
                      <p:cNvPicPr/>
                      <p:nvPr/>
                    </p:nvPicPr>
                    <p:blipFill>
                      <a:blip r:embed="rId15"/>
                      <a:stretch>
                        <a:fillRect/>
                      </a:stretch>
                    </p:blipFill>
                    <p:spPr>
                      <a:xfrm>
                        <a:off x="7811857" y="4898236"/>
                        <a:ext cx="139700" cy="762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560296971"/>
              </p:ext>
            </p:extLst>
          </p:nvPr>
        </p:nvGraphicFramePr>
        <p:xfrm>
          <a:off x="7800744" y="5341927"/>
          <a:ext cx="139700" cy="76200"/>
        </p:xfrm>
        <a:graphic>
          <a:graphicData uri="http://schemas.openxmlformats.org/presentationml/2006/ole">
            <mc:AlternateContent xmlns:mc="http://schemas.openxmlformats.org/markup-compatibility/2006">
              <mc:Choice xmlns:v="urn:schemas-microsoft-com:vml" Requires="v">
                <p:oleObj spid="_x0000_s554650" name="Equation" r:id="rId18" imgW="139680" imgH="75960" progId="Equation.DSMT4">
                  <p:embed/>
                </p:oleObj>
              </mc:Choice>
              <mc:Fallback>
                <p:oleObj name="Equation" r:id="rId18" imgW="139680" imgH="75960" progId="Equation.DSMT4">
                  <p:embed/>
                  <p:pic>
                    <p:nvPicPr>
                      <p:cNvPr id="0" name=""/>
                      <p:cNvPicPr/>
                      <p:nvPr/>
                    </p:nvPicPr>
                    <p:blipFill>
                      <a:blip r:embed="rId15"/>
                      <a:stretch>
                        <a:fillRect/>
                      </a:stretch>
                    </p:blipFill>
                    <p:spPr>
                      <a:xfrm>
                        <a:off x="7800744" y="5341927"/>
                        <a:ext cx="139700" cy="762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141988484"/>
              </p:ext>
            </p:extLst>
          </p:nvPr>
        </p:nvGraphicFramePr>
        <p:xfrm>
          <a:off x="7782240" y="5660179"/>
          <a:ext cx="165100" cy="228600"/>
        </p:xfrm>
        <a:graphic>
          <a:graphicData uri="http://schemas.openxmlformats.org/presentationml/2006/ole">
            <mc:AlternateContent xmlns:mc="http://schemas.openxmlformats.org/markup-compatibility/2006">
              <mc:Choice xmlns:v="urn:schemas-microsoft-com:vml" Requires="v">
                <p:oleObj spid="_x0000_s554651" name="Equation" r:id="rId19" imgW="164880" imgH="228600" progId="Equation.DSMT4">
                  <p:embed/>
                </p:oleObj>
              </mc:Choice>
              <mc:Fallback>
                <p:oleObj name="Equation" r:id="rId19" imgW="164880" imgH="228600" progId="Equation.DSMT4">
                  <p:embed/>
                  <p:pic>
                    <p:nvPicPr>
                      <p:cNvPr id="0" name=""/>
                      <p:cNvPicPr/>
                      <p:nvPr/>
                    </p:nvPicPr>
                    <p:blipFill>
                      <a:blip r:embed="rId20"/>
                      <a:stretch>
                        <a:fillRect/>
                      </a:stretch>
                    </p:blipFill>
                    <p:spPr>
                      <a:xfrm>
                        <a:off x="7782240" y="5660179"/>
                        <a:ext cx="165100" cy="228600"/>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3986942375"/>
              </p:ext>
            </p:extLst>
          </p:nvPr>
        </p:nvGraphicFramePr>
        <p:xfrm>
          <a:off x="9280219" y="4117129"/>
          <a:ext cx="749300" cy="228600"/>
        </p:xfrm>
        <a:graphic>
          <a:graphicData uri="http://schemas.openxmlformats.org/presentationml/2006/ole">
            <mc:AlternateContent xmlns:mc="http://schemas.openxmlformats.org/markup-compatibility/2006">
              <mc:Choice xmlns:v="urn:schemas-microsoft-com:vml" Requires="v">
                <p:oleObj spid="_x0000_s554652" name="Equation" r:id="rId21" imgW="749160" imgH="228600" progId="Equation.DSMT4">
                  <p:embed/>
                </p:oleObj>
              </mc:Choice>
              <mc:Fallback>
                <p:oleObj name="Equation" r:id="rId21" imgW="749160" imgH="228600" progId="Equation.DSMT4">
                  <p:embed/>
                  <p:pic>
                    <p:nvPicPr>
                      <p:cNvPr id="0" name=""/>
                      <p:cNvPicPr/>
                      <p:nvPr/>
                    </p:nvPicPr>
                    <p:blipFill>
                      <a:blip r:embed="rId22"/>
                      <a:stretch>
                        <a:fillRect/>
                      </a:stretch>
                    </p:blipFill>
                    <p:spPr>
                      <a:xfrm>
                        <a:off x="9280219" y="4117129"/>
                        <a:ext cx="749300" cy="228600"/>
                      </a:xfrm>
                      <a:prstGeom prst="rect">
                        <a:avLst/>
                      </a:prstGeom>
                    </p:spPr>
                  </p:pic>
                </p:oleObj>
              </mc:Fallback>
            </mc:AlternateContent>
          </a:graphicData>
        </a:graphic>
      </p:graphicFrame>
      <p:sp>
        <p:nvSpPr>
          <p:cNvPr id="5" name="Slide Number Placeholder 4"/>
          <p:cNvSpPr>
            <a:spLocks noGrp="1"/>
          </p:cNvSpPr>
          <p:nvPr>
            <p:ph type="sldNum" sz="quarter" idx="12"/>
          </p:nvPr>
        </p:nvSpPr>
        <p:spPr/>
        <p:txBody>
          <a:bodyPr/>
          <a:lstStyle/>
          <a:p>
            <a:fld id="{20222C57-82CF-4D8A-8DC1-229C0B8895A7}" type="slidenum">
              <a:rPr lang="en-GB" smtClean="0"/>
              <a:t>23</a:t>
            </a:fld>
            <a:endParaRPr lang="en-GB"/>
          </a:p>
        </p:txBody>
      </p:sp>
      <p:graphicFrame>
        <p:nvGraphicFramePr>
          <p:cNvPr id="34" name="Object 33"/>
          <p:cNvGraphicFramePr>
            <a:graphicFrameLocks noChangeAspect="1"/>
          </p:cNvGraphicFramePr>
          <p:nvPr>
            <p:extLst>
              <p:ext uri="{D42A27DB-BD31-4B8C-83A1-F6EECF244321}">
                <p14:modId xmlns:p14="http://schemas.microsoft.com/office/powerpoint/2010/main" val="2241122434"/>
              </p:ext>
            </p:extLst>
          </p:nvPr>
        </p:nvGraphicFramePr>
        <p:xfrm>
          <a:off x="2826212" y="3443720"/>
          <a:ext cx="673100" cy="241300"/>
        </p:xfrm>
        <a:graphic>
          <a:graphicData uri="http://schemas.openxmlformats.org/presentationml/2006/ole">
            <mc:AlternateContent xmlns:mc="http://schemas.openxmlformats.org/markup-compatibility/2006">
              <mc:Choice xmlns:v="urn:schemas-microsoft-com:vml" Requires="v">
                <p:oleObj spid="_x0000_s554653" name="Equation" r:id="rId23" imgW="672840" imgH="241200" progId="Equation.DSMT4">
                  <p:embed/>
                </p:oleObj>
              </mc:Choice>
              <mc:Fallback>
                <p:oleObj name="Equation" r:id="rId23" imgW="672840" imgH="241200" progId="Equation.DSMT4">
                  <p:embed/>
                  <p:pic>
                    <p:nvPicPr>
                      <p:cNvPr id="0" name=""/>
                      <p:cNvPicPr/>
                      <p:nvPr/>
                    </p:nvPicPr>
                    <p:blipFill>
                      <a:blip r:embed="rId24"/>
                      <a:stretch>
                        <a:fillRect/>
                      </a:stretch>
                    </p:blipFill>
                    <p:spPr>
                      <a:xfrm>
                        <a:off x="2826212" y="3443720"/>
                        <a:ext cx="673100" cy="241300"/>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738136129"/>
              </p:ext>
            </p:extLst>
          </p:nvPr>
        </p:nvGraphicFramePr>
        <p:xfrm>
          <a:off x="2319338" y="3673475"/>
          <a:ext cx="698500" cy="241300"/>
        </p:xfrm>
        <a:graphic>
          <a:graphicData uri="http://schemas.openxmlformats.org/presentationml/2006/ole">
            <mc:AlternateContent xmlns:mc="http://schemas.openxmlformats.org/markup-compatibility/2006">
              <mc:Choice xmlns:v="urn:schemas-microsoft-com:vml" Requires="v">
                <p:oleObj spid="_x0000_s554654" name="Equation" r:id="rId25" imgW="698400" imgH="241200" progId="Equation.DSMT4">
                  <p:embed/>
                </p:oleObj>
              </mc:Choice>
              <mc:Fallback>
                <p:oleObj name="Equation" r:id="rId25" imgW="698400" imgH="241200" progId="Equation.DSMT4">
                  <p:embed/>
                  <p:pic>
                    <p:nvPicPr>
                      <p:cNvPr id="0" name=""/>
                      <p:cNvPicPr/>
                      <p:nvPr/>
                    </p:nvPicPr>
                    <p:blipFill>
                      <a:blip r:embed="rId26"/>
                      <a:stretch>
                        <a:fillRect/>
                      </a:stretch>
                    </p:blipFill>
                    <p:spPr>
                      <a:xfrm>
                        <a:off x="2319338" y="3673475"/>
                        <a:ext cx="698500" cy="241300"/>
                      </a:xfrm>
                      <a:prstGeom prst="rect">
                        <a:avLst/>
                      </a:prstGeom>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1195846458"/>
              </p:ext>
            </p:extLst>
          </p:nvPr>
        </p:nvGraphicFramePr>
        <p:xfrm>
          <a:off x="5124503" y="5052962"/>
          <a:ext cx="1397000" cy="203200"/>
        </p:xfrm>
        <a:graphic>
          <a:graphicData uri="http://schemas.openxmlformats.org/presentationml/2006/ole">
            <mc:AlternateContent xmlns:mc="http://schemas.openxmlformats.org/markup-compatibility/2006">
              <mc:Choice xmlns:v="urn:schemas-microsoft-com:vml" Requires="v">
                <p:oleObj spid="_x0000_s554655" name="Equation" r:id="rId27" imgW="1396800" imgH="203040" progId="Equation.DSMT4">
                  <p:embed/>
                </p:oleObj>
              </mc:Choice>
              <mc:Fallback>
                <p:oleObj name="Equation" r:id="rId27" imgW="1396800" imgH="203040" progId="Equation.DSMT4">
                  <p:embed/>
                  <p:pic>
                    <p:nvPicPr>
                      <p:cNvPr id="0" name=""/>
                      <p:cNvPicPr/>
                      <p:nvPr/>
                    </p:nvPicPr>
                    <p:blipFill>
                      <a:blip r:embed="rId7"/>
                      <a:stretch>
                        <a:fillRect/>
                      </a:stretch>
                    </p:blipFill>
                    <p:spPr>
                      <a:xfrm>
                        <a:off x="5124503" y="5052962"/>
                        <a:ext cx="1397000" cy="20320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3117648805"/>
              </p:ext>
            </p:extLst>
          </p:nvPr>
        </p:nvGraphicFramePr>
        <p:xfrm>
          <a:off x="3461674" y="5326918"/>
          <a:ext cx="127000" cy="139700"/>
        </p:xfrm>
        <a:graphic>
          <a:graphicData uri="http://schemas.openxmlformats.org/presentationml/2006/ole">
            <mc:AlternateContent xmlns:mc="http://schemas.openxmlformats.org/markup-compatibility/2006">
              <mc:Choice xmlns:v="urn:schemas-microsoft-com:vml" Requires="v">
                <p:oleObj spid="_x0000_s554656" name="Equation" r:id="rId28" imgW="126720" imgH="139680" progId="Equation.DSMT4">
                  <p:embed/>
                </p:oleObj>
              </mc:Choice>
              <mc:Fallback>
                <p:oleObj name="Equation" r:id="rId28" imgW="126720" imgH="139680" progId="Equation.DSMT4">
                  <p:embed/>
                  <p:pic>
                    <p:nvPicPr>
                      <p:cNvPr id="0" name=""/>
                      <p:cNvPicPr/>
                      <p:nvPr/>
                    </p:nvPicPr>
                    <p:blipFill>
                      <a:blip r:embed="rId29"/>
                      <a:stretch>
                        <a:fillRect/>
                      </a:stretch>
                    </p:blipFill>
                    <p:spPr>
                      <a:xfrm>
                        <a:off x="3461674" y="5326918"/>
                        <a:ext cx="127000" cy="139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4236782018"/>
              </p:ext>
            </p:extLst>
          </p:nvPr>
        </p:nvGraphicFramePr>
        <p:xfrm>
          <a:off x="5314214" y="5265727"/>
          <a:ext cx="749300" cy="228600"/>
        </p:xfrm>
        <a:graphic>
          <a:graphicData uri="http://schemas.openxmlformats.org/presentationml/2006/ole">
            <mc:AlternateContent xmlns:mc="http://schemas.openxmlformats.org/markup-compatibility/2006">
              <mc:Choice xmlns:v="urn:schemas-microsoft-com:vml" Requires="v">
                <p:oleObj spid="_x0000_s554657" name="Equation" r:id="rId30" imgW="749160" imgH="228600" progId="Equation.DSMT4">
                  <p:embed/>
                </p:oleObj>
              </mc:Choice>
              <mc:Fallback>
                <p:oleObj name="Equation" r:id="rId30" imgW="749160" imgH="228600" progId="Equation.DSMT4">
                  <p:embed/>
                  <p:pic>
                    <p:nvPicPr>
                      <p:cNvPr id="0" name=""/>
                      <p:cNvPicPr/>
                      <p:nvPr/>
                    </p:nvPicPr>
                    <p:blipFill>
                      <a:blip r:embed="rId22"/>
                      <a:stretch>
                        <a:fillRect/>
                      </a:stretch>
                    </p:blipFill>
                    <p:spPr>
                      <a:xfrm>
                        <a:off x="5314214" y="5265727"/>
                        <a:ext cx="749300" cy="228600"/>
                      </a:xfrm>
                      <a:prstGeom prst="rect">
                        <a:avLst/>
                      </a:prstGeom>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1185488272"/>
              </p:ext>
            </p:extLst>
          </p:nvPr>
        </p:nvGraphicFramePr>
        <p:xfrm>
          <a:off x="2870157" y="5538634"/>
          <a:ext cx="139700" cy="165100"/>
        </p:xfrm>
        <a:graphic>
          <a:graphicData uri="http://schemas.openxmlformats.org/presentationml/2006/ole">
            <mc:AlternateContent xmlns:mc="http://schemas.openxmlformats.org/markup-compatibility/2006">
              <mc:Choice xmlns:v="urn:schemas-microsoft-com:vml" Requires="v">
                <p:oleObj spid="_x0000_s554658" name="Equation" r:id="rId31" imgW="139680" imgH="164880" progId="Equation.DSMT4">
                  <p:embed/>
                </p:oleObj>
              </mc:Choice>
              <mc:Fallback>
                <p:oleObj name="Equation" r:id="rId31" imgW="139680" imgH="164880" progId="Equation.DSMT4">
                  <p:embed/>
                  <p:pic>
                    <p:nvPicPr>
                      <p:cNvPr id="0" name=""/>
                      <p:cNvPicPr/>
                      <p:nvPr/>
                    </p:nvPicPr>
                    <p:blipFill>
                      <a:blip r:embed="rId32"/>
                      <a:stretch>
                        <a:fillRect/>
                      </a:stretch>
                    </p:blipFill>
                    <p:spPr>
                      <a:xfrm>
                        <a:off x="2870157" y="5538634"/>
                        <a:ext cx="139700" cy="165100"/>
                      </a:xfrm>
                      <a:prstGeom prst="rect">
                        <a:avLst/>
                      </a:prstGeom>
                    </p:spPr>
                  </p:pic>
                </p:oleObj>
              </mc:Fallback>
            </mc:AlternateContent>
          </a:graphicData>
        </a:graphic>
      </p:graphicFrame>
    </p:spTree>
    <p:extLst>
      <p:ext uri="{BB962C8B-B14F-4D97-AF65-F5344CB8AC3E}">
        <p14:creationId xmlns:p14="http://schemas.microsoft.com/office/powerpoint/2010/main" val="239206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Linear classification</a:t>
            </a:r>
          </a:p>
        </p:txBody>
      </p:sp>
      <p:sp>
        <p:nvSpPr>
          <p:cNvPr id="4" name="Content Placeholder 3"/>
          <p:cNvSpPr>
            <a:spLocks noGrp="1"/>
          </p:cNvSpPr>
          <p:nvPr>
            <p:ph idx="1"/>
          </p:nvPr>
        </p:nvSpPr>
        <p:spPr>
          <a:xfrm>
            <a:off x="838200" y="1825624"/>
            <a:ext cx="10515600" cy="4530725"/>
          </a:xfrm>
        </p:spPr>
        <p:txBody>
          <a:bodyPr>
            <a:normAutofit fontScale="92500" lnSpcReduction="20000"/>
          </a:bodyPr>
          <a:lstStyle/>
          <a:p>
            <a:r>
              <a:rPr lang="en-GB" sz="1700" dirty="0"/>
              <a:t>Alternatively, </a:t>
            </a:r>
            <a:r>
              <a:rPr lang="en-GB" sz="1700" i="1" dirty="0"/>
              <a:t>classification</a:t>
            </a:r>
            <a:r>
              <a:rPr lang="en-GB" sz="1700" dirty="0"/>
              <a:t> problems predict discrete categories</a:t>
            </a:r>
          </a:p>
          <a:p>
            <a:pPr marL="0" indent="0">
              <a:buNone/>
            </a:pPr>
            <a:r>
              <a:rPr lang="en-GB" sz="1800" dirty="0"/>
              <a:t>	</a:t>
            </a:r>
          </a:p>
          <a:p>
            <a:pPr marL="0" indent="0">
              <a:buNone/>
            </a:pPr>
            <a:r>
              <a:rPr lang="en-GB" sz="1800" dirty="0"/>
              <a:t>	</a:t>
            </a:r>
            <a:r>
              <a:rPr lang="en-GB" sz="1400" dirty="0"/>
              <a:t>Example: identify animals in pictures: 0: not an animal, 1: cat, 2: dog, 3: bird, 4: other animal</a:t>
            </a:r>
          </a:p>
          <a:p>
            <a:endParaRPr lang="en-GB" sz="1400" dirty="0"/>
          </a:p>
          <a:p>
            <a:endParaRPr lang="en-GB" sz="1400" dirty="0"/>
          </a:p>
          <a:p>
            <a:endParaRPr lang="en-GB" sz="1400" dirty="0"/>
          </a:p>
          <a:p>
            <a:endParaRPr lang="en-GB" sz="1400" dirty="0"/>
          </a:p>
          <a:p>
            <a:pPr marL="0" indent="0">
              <a:buNone/>
            </a:pPr>
            <a:endParaRPr lang="en-GB" sz="1400" dirty="0"/>
          </a:p>
          <a:p>
            <a:pPr marL="0" indent="0">
              <a:buNone/>
            </a:pPr>
            <a:endParaRPr lang="en-GB" sz="1400" dirty="0"/>
          </a:p>
          <a:p>
            <a:endParaRPr lang="en-GB" sz="1800" dirty="0"/>
          </a:p>
          <a:p>
            <a:endParaRPr lang="en-GB" sz="1700" dirty="0" smtClean="0"/>
          </a:p>
          <a:p>
            <a:r>
              <a:rPr lang="en-GB" sz="1700" dirty="0" smtClean="0"/>
              <a:t>Regression </a:t>
            </a:r>
            <a:r>
              <a:rPr lang="en-GB" sz="1700" dirty="0"/>
              <a:t>more relevant than classification in quantitative finance</a:t>
            </a:r>
          </a:p>
          <a:p>
            <a:r>
              <a:rPr lang="en-GB" sz="1700" dirty="0"/>
              <a:t>Deep learning community </a:t>
            </a:r>
            <a:r>
              <a:rPr lang="en-GB" sz="1700" dirty="0" smtClean="0"/>
              <a:t>typically focuses </a:t>
            </a:r>
            <a:r>
              <a:rPr lang="en-GB" sz="1700" dirty="0"/>
              <a:t>more on classification</a:t>
            </a:r>
          </a:p>
          <a:p>
            <a:r>
              <a:rPr lang="en-GB" sz="1700" dirty="0"/>
              <a:t>See literature for details, for example Stanford’s CS229 on </a:t>
            </a:r>
            <a:r>
              <a:rPr lang="en-GB" sz="1700" dirty="0" smtClean="0">
                <a:hlinkClick r:id="rId4"/>
              </a:rPr>
              <a:t>cs229.stanford.edu/syllabus.html</a:t>
            </a:r>
            <a:endParaRPr lang="en-GB" sz="1700" dirty="0"/>
          </a:p>
          <a:p>
            <a:r>
              <a:rPr lang="en-GB" sz="1700" dirty="0"/>
              <a:t>This </a:t>
            </a:r>
            <a:r>
              <a:rPr lang="en-GB" sz="1700" dirty="0" smtClean="0"/>
              <a:t>lecture sticks </a:t>
            </a:r>
            <a:r>
              <a:rPr lang="en-GB" sz="1700" dirty="0"/>
              <a:t>with regression </a:t>
            </a:r>
          </a:p>
          <a:p>
            <a:r>
              <a:rPr lang="en-GB" sz="1700" dirty="0"/>
              <a:t>Everything that follows generalises easily to classification and the maths remain essentially identical</a:t>
            </a:r>
            <a:endParaRPr lang="en-GB" sz="1900" dirty="0"/>
          </a:p>
          <a:p>
            <a:endParaRPr lang="en-GB" sz="1400" dirty="0"/>
          </a:p>
        </p:txBody>
      </p:sp>
      <p:pic>
        <p:nvPicPr>
          <p:cNvPr id="13314" name="Picture 2" descr="White and Grey Kitten on Brown and Black Leopard Print Text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9359" y="3146957"/>
            <a:ext cx="1272797" cy="132978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783772" y="2873820"/>
            <a:ext cx="2464130" cy="276999"/>
          </a:xfrm>
          <a:prstGeom prst="rect">
            <a:avLst/>
          </a:prstGeom>
          <a:noFill/>
        </p:spPr>
        <p:txBody>
          <a:bodyPr wrap="square" rtlCol="0">
            <a:spAutoFit/>
          </a:bodyPr>
          <a:lstStyle/>
          <a:p>
            <a:pPr algn="ctr"/>
            <a:r>
              <a:rPr lang="en-GB" sz="1200" dirty="0"/>
              <a:t>picture 1920x1080x24bit colour</a:t>
            </a:r>
          </a:p>
        </p:txBody>
      </p:sp>
      <p:cxnSp>
        <p:nvCxnSpPr>
          <p:cNvPr id="37" name="Straight Arrow Connector 36"/>
          <p:cNvCxnSpPr/>
          <p:nvPr/>
        </p:nvCxnSpPr>
        <p:spPr>
          <a:xfrm>
            <a:off x="2856016" y="3835722"/>
            <a:ext cx="104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Object 37"/>
          <p:cNvGraphicFramePr>
            <a:graphicFrameLocks noChangeAspect="1"/>
          </p:cNvGraphicFramePr>
          <p:nvPr>
            <p:extLst>
              <p:ext uri="{D42A27DB-BD31-4B8C-83A1-F6EECF244321}">
                <p14:modId xmlns:p14="http://schemas.microsoft.com/office/powerpoint/2010/main" val="346642056"/>
              </p:ext>
            </p:extLst>
          </p:nvPr>
        </p:nvGraphicFramePr>
        <p:xfrm>
          <a:off x="4261512" y="3452435"/>
          <a:ext cx="876300" cy="736600"/>
        </p:xfrm>
        <a:graphic>
          <a:graphicData uri="http://schemas.openxmlformats.org/presentationml/2006/ole">
            <mc:AlternateContent xmlns:mc="http://schemas.openxmlformats.org/markup-compatibility/2006">
              <mc:Choice xmlns:v="urn:schemas-microsoft-com:vml" Requires="v">
                <p:oleObj spid="_x0000_s575542" name="Equation" r:id="rId6" imgW="876240" imgH="736560" progId="Equation.DSMT4">
                  <p:embed/>
                </p:oleObj>
              </mc:Choice>
              <mc:Fallback>
                <p:oleObj name="Equation" r:id="rId6" imgW="876240" imgH="736560" progId="Equation.DSMT4">
                  <p:embed/>
                  <p:pic>
                    <p:nvPicPr>
                      <p:cNvPr id="0" name=""/>
                      <p:cNvPicPr/>
                      <p:nvPr/>
                    </p:nvPicPr>
                    <p:blipFill>
                      <a:blip r:embed="rId7"/>
                      <a:stretch>
                        <a:fillRect/>
                      </a:stretch>
                    </p:blipFill>
                    <p:spPr>
                      <a:xfrm>
                        <a:off x="4261512" y="3452435"/>
                        <a:ext cx="876300" cy="736600"/>
                      </a:xfrm>
                      <a:prstGeom prst="rect">
                        <a:avLst/>
                      </a:prstGeom>
                    </p:spPr>
                  </p:pic>
                </p:oleObj>
              </mc:Fallback>
            </mc:AlternateContent>
          </a:graphicData>
        </a:graphic>
      </p:graphicFrame>
      <p:sp>
        <p:nvSpPr>
          <p:cNvPr id="40" name="TextBox 39"/>
          <p:cNvSpPr txBox="1"/>
          <p:nvPr/>
        </p:nvSpPr>
        <p:spPr>
          <a:xfrm>
            <a:off x="3467597" y="2873820"/>
            <a:ext cx="2464130" cy="461665"/>
          </a:xfrm>
          <a:prstGeom prst="rect">
            <a:avLst/>
          </a:prstGeom>
          <a:noFill/>
        </p:spPr>
        <p:txBody>
          <a:bodyPr wrap="square" rtlCol="0">
            <a:spAutoFit/>
          </a:bodyPr>
          <a:lstStyle/>
          <a:p>
            <a:pPr algn="ctr"/>
            <a:r>
              <a:rPr lang="en-GB" sz="1200" dirty="0"/>
              <a:t>vector of 1920x1080 pixels </a:t>
            </a:r>
            <a:br>
              <a:rPr lang="en-GB" sz="1200" dirty="0"/>
            </a:br>
            <a:endParaRPr lang="en-GB" sz="1200" dirty="0"/>
          </a:p>
        </p:txBody>
      </p:sp>
      <p:graphicFrame>
        <p:nvGraphicFramePr>
          <p:cNvPr id="39" name="Object 38"/>
          <p:cNvGraphicFramePr>
            <a:graphicFrameLocks noChangeAspect="1"/>
          </p:cNvGraphicFramePr>
          <p:nvPr>
            <p:extLst>
              <p:ext uri="{D42A27DB-BD31-4B8C-83A1-F6EECF244321}">
                <p14:modId xmlns:p14="http://schemas.microsoft.com/office/powerpoint/2010/main" val="356033490"/>
              </p:ext>
            </p:extLst>
          </p:nvPr>
        </p:nvGraphicFramePr>
        <p:xfrm>
          <a:off x="4305962" y="3100535"/>
          <a:ext cx="787400" cy="279400"/>
        </p:xfrm>
        <a:graphic>
          <a:graphicData uri="http://schemas.openxmlformats.org/presentationml/2006/ole">
            <mc:AlternateContent xmlns:mc="http://schemas.openxmlformats.org/markup-compatibility/2006">
              <mc:Choice xmlns:v="urn:schemas-microsoft-com:vml" Requires="v">
                <p:oleObj spid="_x0000_s575543" name="Equation" r:id="rId8" imgW="787320" imgH="279360" progId="Equation.DSMT4">
                  <p:embed/>
                </p:oleObj>
              </mc:Choice>
              <mc:Fallback>
                <p:oleObj name="Equation" r:id="rId8" imgW="787320" imgH="279360" progId="Equation.DSMT4">
                  <p:embed/>
                  <p:pic>
                    <p:nvPicPr>
                      <p:cNvPr id="0" name=""/>
                      <p:cNvPicPr/>
                      <p:nvPr/>
                    </p:nvPicPr>
                    <p:blipFill>
                      <a:blip r:embed="rId9"/>
                      <a:stretch>
                        <a:fillRect/>
                      </a:stretch>
                    </p:blipFill>
                    <p:spPr>
                      <a:xfrm>
                        <a:off x="4305962" y="3100535"/>
                        <a:ext cx="787400" cy="279400"/>
                      </a:xfrm>
                      <a:prstGeom prst="rect">
                        <a:avLst/>
                      </a:prstGeom>
                    </p:spPr>
                  </p:pic>
                </p:oleObj>
              </mc:Fallback>
            </mc:AlternateContent>
          </a:graphicData>
        </a:graphic>
      </p:graphicFrame>
      <p:cxnSp>
        <p:nvCxnSpPr>
          <p:cNvPr id="42" name="Straight Arrow Connector 41"/>
          <p:cNvCxnSpPr/>
          <p:nvPr/>
        </p:nvCxnSpPr>
        <p:spPr>
          <a:xfrm>
            <a:off x="5615050" y="3835722"/>
            <a:ext cx="104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905499" y="3880172"/>
            <a:ext cx="2464130" cy="461665"/>
          </a:xfrm>
          <a:prstGeom prst="rect">
            <a:avLst/>
          </a:prstGeom>
          <a:noFill/>
        </p:spPr>
        <p:txBody>
          <a:bodyPr wrap="square" rtlCol="0">
            <a:spAutoFit/>
          </a:bodyPr>
          <a:lstStyle/>
          <a:p>
            <a:pPr algn="ctr"/>
            <a:r>
              <a:rPr lang="en-GB" sz="1200" dirty="0" err="1"/>
              <a:t>softmax</a:t>
            </a:r>
            <a:r>
              <a:rPr lang="en-GB" sz="1200" dirty="0"/>
              <a:t> regression</a:t>
            </a:r>
            <a:br>
              <a:rPr lang="en-GB" sz="1200" dirty="0"/>
            </a:br>
            <a:endParaRPr lang="en-GB" sz="1200" dirty="0"/>
          </a:p>
        </p:txBody>
      </p:sp>
      <p:graphicFrame>
        <p:nvGraphicFramePr>
          <p:cNvPr id="44" name="Object 43"/>
          <p:cNvGraphicFramePr>
            <a:graphicFrameLocks noChangeAspect="1"/>
          </p:cNvGraphicFramePr>
          <p:nvPr>
            <p:extLst>
              <p:ext uri="{D42A27DB-BD31-4B8C-83A1-F6EECF244321}">
                <p14:modId xmlns:p14="http://schemas.microsoft.com/office/powerpoint/2010/main" val="701182325"/>
              </p:ext>
            </p:extLst>
          </p:nvPr>
        </p:nvGraphicFramePr>
        <p:xfrm>
          <a:off x="6836148" y="3188599"/>
          <a:ext cx="2209800" cy="1295400"/>
        </p:xfrm>
        <a:graphic>
          <a:graphicData uri="http://schemas.openxmlformats.org/presentationml/2006/ole">
            <mc:AlternateContent xmlns:mc="http://schemas.openxmlformats.org/markup-compatibility/2006">
              <mc:Choice xmlns:v="urn:schemas-microsoft-com:vml" Requires="v">
                <p:oleObj spid="_x0000_s575544" name="Equation" r:id="rId10" imgW="2209680" imgH="1295280" progId="Equation.DSMT4">
                  <p:embed/>
                </p:oleObj>
              </mc:Choice>
              <mc:Fallback>
                <p:oleObj name="Equation" r:id="rId10" imgW="2209680" imgH="1295280" progId="Equation.DSMT4">
                  <p:embed/>
                  <p:pic>
                    <p:nvPicPr>
                      <p:cNvPr id="0" name=""/>
                      <p:cNvPicPr/>
                      <p:nvPr/>
                    </p:nvPicPr>
                    <p:blipFill>
                      <a:blip r:embed="rId11"/>
                      <a:stretch>
                        <a:fillRect/>
                      </a:stretch>
                    </p:blipFill>
                    <p:spPr>
                      <a:xfrm>
                        <a:off x="6836148" y="3188599"/>
                        <a:ext cx="2209800" cy="1295400"/>
                      </a:xfrm>
                      <a:prstGeom prst="rect">
                        <a:avLst/>
                      </a:prstGeom>
                    </p:spPr>
                  </p:pic>
                </p:oleObj>
              </mc:Fallback>
            </mc:AlternateContent>
          </a:graphicData>
        </a:graphic>
      </p:graphicFrame>
      <p:sp>
        <p:nvSpPr>
          <p:cNvPr id="45" name="TextBox 44"/>
          <p:cNvSpPr txBox="1"/>
          <p:nvPr/>
        </p:nvSpPr>
        <p:spPr>
          <a:xfrm>
            <a:off x="9250961" y="3188599"/>
            <a:ext cx="1876218" cy="1200329"/>
          </a:xfrm>
          <a:prstGeom prst="rect">
            <a:avLst/>
          </a:prstGeom>
          <a:noFill/>
        </p:spPr>
        <p:txBody>
          <a:bodyPr wrap="square" rtlCol="0">
            <a:spAutoFit/>
          </a:bodyPr>
          <a:lstStyle/>
          <a:p>
            <a:r>
              <a:rPr lang="en-GB" sz="1200" dirty="0"/>
              <a:t>Parameters:</a:t>
            </a:r>
          </a:p>
          <a:p>
            <a:r>
              <a:rPr lang="en-GB" sz="1200" dirty="0"/>
              <a:t>b: vector of dimension 5</a:t>
            </a:r>
          </a:p>
          <a:p>
            <a:r>
              <a:rPr lang="en-GB" sz="1200" dirty="0"/>
              <a:t>w: matrix 5 x 2,073,600</a:t>
            </a:r>
          </a:p>
          <a:p>
            <a:r>
              <a:rPr lang="en-GB" sz="1200" dirty="0"/>
              <a:t/>
            </a:r>
            <a:br>
              <a:rPr lang="en-GB" sz="1200" dirty="0"/>
            </a:br>
            <a:r>
              <a:rPr lang="en-GB" sz="1200" dirty="0"/>
              <a:t>s: </a:t>
            </a:r>
            <a:r>
              <a:rPr lang="en-GB" sz="1200" dirty="0" err="1"/>
              <a:t>softmax</a:t>
            </a:r>
            <a:r>
              <a:rPr lang="en-GB" sz="1200" dirty="0"/>
              <a:t> function</a:t>
            </a:r>
          </a:p>
          <a:p>
            <a:endParaRPr lang="en-GB" sz="1200" dirty="0"/>
          </a:p>
        </p:txBody>
      </p:sp>
      <p:graphicFrame>
        <p:nvGraphicFramePr>
          <p:cNvPr id="46" name="Object 45"/>
          <p:cNvGraphicFramePr>
            <a:graphicFrameLocks noChangeAspect="1"/>
          </p:cNvGraphicFramePr>
          <p:nvPr>
            <p:extLst>
              <p:ext uri="{D42A27DB-BD31-4B8C-83A1-F6EECF244321}">
                <p14:modId xmlns:p14="http://schemas.microsoft.com/office/powerpoint/2010/main" val="771495558"/>
              </p:ext>
            </p:extLst>
          </p:nvPr>
        </p:nvGraphicFramePr>
        <p:xfrm>
          <a:off x="9305513" y="4139810"/>
          <a:ext cx="1828800" cy="812800"/>
        </p:xfrm>
        <a:graphic>
          <a:graphicData uri="http://schemas.openxmlformats.org/presentationml/2006/ole">
            <mc:AlternateContent xmlns:mc="http://schemas.openxmlformats.org/markup-compatibility/2006">
              <mc:Choice xmlns:v="urn:schemas-microsoft-com:vml" Requires="v">
                <p:oleObj spid="_x0000_s575545" name="Equation" r:id="rId12" imgW="1828800" imgH="812520" progId="Equation.DSMT4">
                  <p:embed/>
                </p:oleObj>
              </mc:Choice>
              <mc:Fallback>
                <p:oleObj name="Equation" r:id="rId12" imgW="1828800" imgH="812520" progId="Equation.DSMT4">
                  <p:embed/>
                  <p:pic>
                    <p:nvPicPr>
                      <p:cNvPr id="0" name=""/>
                      <p:cNvPicPr/>
                      <p:nvPr/>
                    </p:nvPicPr>
                    <p:blipFill>
                      <a:blip r:embed="rId13"/>
                      <a:stretch>
                        <a:fillRect/>
                      </a:stretch>
                    </p:blipFill>
                    <p:spPr>
                      <a:xfrm>
                        <a:off x="9305513" y="4139810"/>
                        <a:ext cx="1828800" cy="8128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24</a:t>
            </a:fld>
            <a:endParaRPr lang="en-GB"/>
          </a:p>
        </p:txBody>
      </p:sp>
    </p:spTree>
    <p:extLst>
      <p:ext uri="{BB962C8B-B14F-4D97-AF65-F5344CB8AC3E}">
        <p14:creationId xmlns:p14="http://schemas.microsoft.com/office/powerpoint/2010/main" val="465612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Linear fit</a:t>
            </a:r>
          </a:p>
        </p:txBody>
      </p:sp>
      <p:sp>
        <p:nvSpPr>
          <p:cNvPr id="4" name="Content Placeholder 3"/>
          <p:cNvSpPr>
            <a:spLocks noGrp="1"/>
          </p:cNvSpPr>
          <p:nvPr>
            <p:ph idx="1"/>
          </p:nvPr>
        </p:nvSpPr>
        <p:spPr/>
        <p:txBody>
          <a:bodyPr>
            <a:normAutofit/>
          </a:bodyPr>
          <a:lstStyle/>
          <a:p>
            <a:r>
              <a:rPr lang="en-GB" sz="1400" dirty="0"/>
              <a:t>Training set of </a:t>
            </a:r>
            <a:r>
              <a:rPr lang="en-GB" sz="1400" i="1" dirty="0"/>
              <a:t>m </a:t>
            </a:r>
            <a:r>
              <a:rPr lang="en-GB" sz="1400" dirty="0"/>
              <a:t>examples                   (each a vector in dimension </a:t>
            </a:r>
            <a:r>
              <a:rPr lang="en-GB" sz="1400" i="1" dirty="0"/>
              <a:t>n</a:t>
            </a:r>
            <a:r>
              <a:rPr lang="en-GB" sz="1400" dirty="0"/>
              <a:t>) with corresponding labels  </a:t>
            </a:r>
          </a:p>
          <a:p>
            <a:endParaRPr lang="en-GB" sz="1400" dirty="0"/>
          </a:p>
          <a:p>
            <a:r>
              <a:rPr lang="en-GB" sz="1400" dirty="0"/>
              <a:t>Learn parameters:                                           by minimizing prediction errors (cost function)</a:t>
            </a:r>
          </a:p>
          <a:p>
            <a:endParaRPr lang="en-GB" sz="1400" dirty="0"/>
          </a:p>
          <a:p>
            <a:r>
              <a:rPr lang="en-GB" sz="1400" dirty="0"/>
              <a:t>Note that this is the same as maximizing (log) likelihood under Gaussian assumptions, hence:</a:t>
            </a:r>
            <a:br>
              <a:rPr lang="en-GB" sz="1400" dirty="0"/>
            </a:br>
            <a:r>
              <a:rPr lang="en-GB" sz="1400" dirty="0"/>
              <a:t/>
            </a:r>
            <a:br>
              <a:rPr lang="en-GB" sz="1400" dirty="0"/>
            </a:br>
            <a:r>
              <a:rPr lang="en-GB" sz="1400" dirty="0"/>
              <a:t>			are the maximum likelihood estimators (MLE) </a:t>
            </a:r>
            <a:r>
              <a:rPr lang="en-GB" sz="1400" dirty="0" smtClean="0"/>
              <a:t>for the Gaussian model</a:t>
            </a:r>
            <a:endParaRPr lang="en-GB" sz="1400" dirty="0"/>
          </a:p>
          <a:p>
            <a:endParaRPr lang="en-GB" sz="1400" dirty="0"/>
          </a:p>
          <a:p>
            <a:r>
              <a:rPr lang="en-GB" sz="1400" i="1" dirty="0"/>
              <a:t>b*</a:t>
            </a:r>
            <a:r>
              <a:rPr lang="en-GB" sz="1400" dirty="0"/>
              <a:t> and </a:t>
            </a:r>
            <a:r>
              <a:rPr lang="en-GB" sz="1400" i="1" dirty="0"/>
              <a:t>w*</a:t>
            </a:r>
            <a:r>
              <a:rPr lang="en-GB" sz="1400" dirty="0"/>
              <a:t> are found analytically, solving for </a:t>
            </a:r>
            <a:r>
              <a:rPr lang="en-GB" sz="1400" dirty="0" smtClean="0"/>
              <a:t>                                          </a:t>
            </a:r>
            <a:endParaRPr lang="en-GB" sz="1400" dirty="0"/>
          </a:p>
          <a:p>
            <a:endParaRPr lang="en-GB" sz="1400" dirty="0"/>
          </a:p>
          <a:p>
            <a:endParaRPr lang="en-GB" sz="1400" dirty="0" smtClean="0"/>
          </a:p>
          <a:p>
            <a:r>
              <a:rPr lang="en-GB" sz="1400" dirty="0" smtClean="0"/>
              <a:t>Result </a:t>
            </a:r>
            <a:r>
              <a:rPr lang="en-GB" sz="1400" dirty="0"/>
              <a:t>(“normal equation</a:t>
            </a:r>
            <a:r>
              <a:rPr lang="en-GB" sz="1400" dirty="0" smtClean="0"/>
              <a:t>”):</a:t>
            </a:r>
          </a:p>
          <a:p>
            <a:pPr marL="0" indent="0">
              <a:buNone/>
            </a:pPr>
            <a:endParaRPr lang="en-GB" sz="1400" dirty="0" smtClean="0"/>
          </a:p>
          <a:p>
            <a:endParaRPr lang="en-GB" sz="1400" dirty="0"/>
          </a:p>
          <a:p>
            <a:r>
              <a:rPr lang="en-GB" sz="1400" dirty="0" smtClean="0"/>
              <a:t>Solution is analytic and </a:t>
            </a:r>
            <a:r>
              <a:rPr lang="en-GB" sz="1400" i="1" dirty="0" smtClean="0"/>
              <a:t>unique</a:t>
            </a:r>
            <a:r>
              <a:rPr lang="en-GB" sz="1400" dirty="0" smtClean="0"/>
              <a:t>: no local minima since </a:t>
            </a:r>
            <a:r>
              <a:rPr lang="en-GB" sz="1400" i="1" dirty="0"/>
              <a:t>C </a:t>
            </a:r>
            <a:r>
              <a:rPr lang="en-GB" sz="1400" dirty="0"/>
              <a:t>is convex (quadratic) in </a:t>
            </a:r>
            <a:r>
              <a:rPr lang="en-GB" sz="1400" i="1" dirty="0"/>
              <a:t>b </a:t>
            </a:r>
            <a:r>
              <a:rPr lang="en-GB" sz="1400" dirty="0"/>
              <a:t>and </a:t>
            </a:r>
            <a:r>
              <a:rPr lang="en-GB" sz="1400" i="1" dirty="0" smtClean="0"/>
              <a:t>w</a:t>
            </a:r>
            <a:endParaRPr lang="en-GB" sz="1400" dirty="0"/>
          </a:p>
          <a:p>
            <a:endParaRPr lang="en-GB" sz="1400" dirty="0"/>
          </a:p>
          <a:p>
            <a:endParaRPr lang="en-GB" sz="1400" dirty="0"/>
          </a:p>
          <a:p>
            <a:pPr marL="0" indent="0">
              <a:buNone/>
            </a:pPr>
            <a:endParaRPr lang="en-GB" sz="1400" dirty="0"/>
          </a:p>
          <a:p>
            <a:endParaRPr lang="en-GB" sz="1400" dirty="0"/>
          </a:p>
          <a:p>
            <a:endParaRPr lang="en-GB" sz="1400" dirty="0"/>
          </a:p>
          <a:p>
            <a:endParaRPr lang="en-GB" sz="1400" dirty="0"/>
          </a:p>
        </p:txBody>
      </p:sp>
      <p:graphicFrame>
        <p:nvGraphicFramePr>
          <p:cNvPr id="6" name="Object 5"/>
          <p:cNvGraphicFramePr>
            <a:graphicFrameLocks noChangeAspect="1"/>
          </p:cNvGraphicFramePr>
          <p:nvPr>
            <p:extLst>
              <p:ext uri="{D42A27DB-BD31-4B8C-83A1-F6EECF244321}">
                <p14:modId xmlns:p14="http://schemas.microsoft.com/office/powerpoint/2010/main" val="3283964029"/>
              </p:ext>
            </p:extLst>
          </p:nvPr>
        </p:nvGraphicFramePr>
        <p:xfrm>
          <a:off x="2621520" y="2483633"/>
          <a:ext cx="1397000" cy="203200"/>
        </p:xfrm>
        <a:graphic>
          <a:graphicData uri="http://schemas.openxmlformats.org/presentationml/2006/ole">
            <mc:AlternateContent xmlns:mc="http://schemas.openxmlformats.org/markup-compatibility/2006">
              <mc:Choice xmlns:v="urn:schemas-microsoft-com:vml" Requires="v">
                <p:oleObj spid="_x0000_s583707" name="Equation" r:id="rId4" imgW="1396800" imgH="203040" progId="Equation.DSMT4">
                  <p:embed/>
                </p:oleObj>
              </mc:Choice>
              <mc:Fallback>
                <p:oleObj name="Equation" r:id="rId4" imgW="1396800" imgH="203040" progId="Equation.DSMT4">
                  <p:embed/>
                  <p:pic>
                    <p:nvPicPr>
                      <p:cNvPr id="0" name=""/>
                      <p:cNvPicPr/>
                      <p:nvPr/>
                    </p:nvPicPr>
                    <p:blipFill>
                      <a:blip r:embed="rId5"/>
                      <a:stretch>
                        <a:fillRect/>
                      </a:stretch>
                    </p:blipFill>
                    <p:spPr>
                      <a:xfrm>
                        <a:off x="2621520" y="2483633"/>
                        <a:ext cx="1397000" cy="203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01617057"/>
              </p:ext>
            </p:extLst>
          </p:nvPr>
        </p:nvGraphicFramePr>
        <p:xfrm>
          <a:off x="3119789" y="1831421"/>
          <a:ext cx="673100" cy="241300"/>
        </p:xfrm>
        <a:graphic>
          <a:graphicData uri="http://schemas.openxmlformats.org/presentationml/2006/ole">
            <mc:AlternateContent xmlns:mc="http://schemas.openxmlformats.org/markup-compatibility/2006">
              <mc:Choice xmlns:v="urn:schemas-microsoft-com:vml" Requires="v">
                <p:oleObj spid="_x0000_s583708" name="Equation" r:id="rId6" imgW="672840" imgH="241200" progId="Equation.DSMT4">
                  <p:embed/>
                </p:oleObj>
              </mc:Choice>
              <mc:Fallback>
                <p:oleObj name="Equation" r:id="rId6" imgW="672840" imgH="241200" progId="Equation.DSMT4">
                  <p:embed/>
                  <p:pic>
                    <p:nvPicPr>
                      <p:cNvPr id="0" name=""/>
                      <p:cNvPicPr/>
                      <p:nvPr/>
                    </p:nvPicPr>
                    <p:blipFill>
                      <a:blip r:embed="rId7"/>
                      <a:stretch>
                        <a:fillRect/>
                      </a:stretch>
                    </p:blipFill>
                    <p:spPr>
                      <a:xfrm>
                        <a:off x="3119789" y="1831421"/>
                        <a:ext cx="673100" cy="2413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1612039624"/>
              </p:ext>
            </p:extLst>
          </p:nvPr>
        </p:nvGraphicFramePr>
        <p:xfrm>
          <a:off x="7987145" y="1831421"/>
          <a:ext cx="965200" cy="241300"/>
        </p:xfrm>
        <a:graphic>
          <a:graphicData uri="http://schemas.openxmlformats.org/presentationml/2006/ole">
            <mc:AlternateContent xmlns:mc="http://schemas.openxmlformats.org/markup-compatibility/2006">
              <mc:Choice xmlns:v="urn:schemas-microsoft-com:vml" Requires="v">
                <p:oleObj spid="_x0000_s583709" name="Equation" r:id="rId8" imgW="965160" imgH="241200" progId="Equation.DSMT4">
                  <p:embed/>
                </p:oleObj>
              </mc:Choice>
              <mc:Fallback>
                <p:oleObj name="Equation" r:id="rId8" imgW="965160" imgH="241200" progId="Equation.DSMT4">
                  <p:embed/>
                  <p:pic>
                    <p:nvPicPr>
                      <p:cNvPr id="0" name=""/>
                      <p:cNvPicPr/>
                      <p:nvPr/>
                    </p:nvPicPr>
                    <p:blipFill>
                      <a:blip r:embed="rId9"/>
                      <a:stretch>
                        <a:fillRect/>
                      </a:stretch>
                    </p:blipFill>
                    <p:spPr>
                      <a:xfrm>
                        <a:off x="7987145" y="1831421"/>
                        <a:ext cx="965200" cy="241300"/>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1367872352"/>
              </p:ext>
            </p:extLst>
          </p:nvPr>
        </p:nvGraphicFramePr>
        <p:xfrm>
          <a:off x="7597531" y="2303463"/>
          <a:ext cx="1968500" cy="609600"/>
        </p:xfrm>
        <a:graphic>
          <a:graphicData uri="http://schemas.openxmlformats.org/presentationml/2006/ole">
            <mc:AlternateContent xmlns:mc="http://schemas.openxmlformats.org/markup-compatibility/2006">
              <mc:Choice xmlns:v="urn:schemas-microsoft-com:vml" Requires="v">
                <p:oleObj spid="_x0000_s583710" name="Equation" r:id="rId10" imgW="1968480" imgH="609480" progId="Equation.DSMT4">
                  <p:embed/>
                </p:oleObj>
              </mc:Choice>
              <mc:Fallback>
                <p:oleObj name="Equation" r:id="rId10" imgW="1968480" imgH="609480" progId="Equation.DSMT4">
                  <p:embed/>
                  <p:pic>
                    <p:nvPicPr>
                      <p:cNvPr id="0" name=""/>
                      <p:cNvPicPr/>
                      <p:nvPr/>
                    </p:nvPicPr>
                    <p:blipFill>
                      <a:blip r:embed="rId11"/>
                      <a:stretch>
                        <a:fillRect/>
                      </a:stretch>
                    </p:blipFill>
                    <p:spPr>
                      <a:xfrm>
                        <a:off x="7597531" y="2303463"/>
                        <a:ext cx="1968500" cy="609600"/>
                      </a:xfrm>
                      <a:prstGeom prst="rect">
                        <a:avLst/>
                      </a:prstGeom>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2794450251"/>
              </p:ext>
            </p:extLst>
          </p:nvPr>
        </p:nvGraphicFramePr>
        <p:xfrm>
          <a:off x="2054225" y="3495675"/>
          <a:ext cx="1485900" cy="254000"/>
        </p:xfrm>
        <a:graphic>
          <a:graphicData uri="http://schemas.openxmlformats.org/presentationml/2006/ole">
            <mc:AlternateContent xmlns:mc="http://schemas.openxmlformats.org/markup-compatibility/2006">
              <mc:Choice xmlns:v="urn:schemas-microsoft-com:vml" Requires="v">
                <p:oleObj spid="_x0000_s583711" name="Equation" r:id="rId12" imgW="1485720" imgH="253800" progId="Equation.DSMT4">
                  <p:embed/>
                </p:oleObj>
              </mc:Choice>
              <mc:Fallback>
                <p:oleObj name="Equation" r:id="rId12" imgW="1485720" imgH="253800" progId="Equation.DSMT4">
                  <p:embed/>
                  <p:pic>
                    <p:nvPicPr>
                      <p:cNvPr id="0" name=""/>
                      <p:cNvPicPr/>
                      <p:nvPr/>
                    </p:nvPicPr>
                    <p:blipFill>
                      <a:blip r:embed="rId13"/>
                      <a:stretch>
                        <a:fillRect/>
                      </a:stretch>
                    </p:blipFill>
                    <p:spPr>
                      <a:xfrm>
                        <a:off x="2054225" y="3495675"/>
                        <a:ext cx="1485900" cy="25400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1367244414"/>
              </p:ext>
            </p:extLst>
          </p:nvPr>
        </p:nvGraphicFramePr>
        <p:xfrm>
          <a:off x="4409868" y="4070740"/>
          <a:ext cx="1600200" cy="393700"/>
        </p:xfrm>
        <a:graphic>
          <a:graphicData uri="http://schemas.openxmlformats.org/presentationml/2006/ole">
            <mc:AlternateContent xmlns:mc="http://schemas.openxmlformats.org/markup-compatibility/2006">
              <mc:Choice xmlns:v="urn:schemas-microsoft-com:vml" Requires="v">
                <p:oleObj spid="_x0000_s583712" name="Equation" r:id="rId14" imgW="1600200" imgH="393480" progId="Equation.DSMT4">
                  <p:embed/>
                </p:oleObj>
              </mc:Choice>
              <mc:Fallback>
                <p:oleObj name="Equation" r:id="rId14" imgW="1600200" imgH="393480" progId="Equation.DSMT4">
                  <p:embed/>
                  <p:pic>
                    <p:nvPicPr>
                      <p:cNvPr id="0" name=""/>
                      <p:cNvPicPr/>
                      <p:nvPr/>
                    </p:nvPicPr>
                    <p:blipFill>
                      <a:blip r:embed="rId15"/>
                      <a:stretch>
                        <a:fillRect/>
                      </a:stretch>
                    </p:blipFill>
                    <p:spPr>
                      <a:xfrm>
                        <a:off x="4409868" y="4070740"/>
                        <a:ext cx="1600200" cy="3937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924088891"/>
              </p:ext>
            </p:extLst>
          </p:nvPr>
        </p:nvGraphicFramePr>
        <p:xfrm>
          <a:off x="3296042" y="4629150"/>
          <a:ext cx="5105400" cy="1168400"/>
        </p:xfrm>
        <a:graphic>
          <a:graphicData uri="http://schemas.openxmlformats.org/presentationml/2006/ole">
            <mc:AlternateContent xmlns:mc="http://schemas.openxmlformats.org/markup-compatibility/2006">
              <mc:Choice xmlns:v="urn:schemas-microsoft-com:vml" Requires="v">
                <p:oleObj spid="_x0000_s583713" name="Equation" r:id="rId16" imgW="5105160" imgH="1168200" progId="Equation.DSMT4">
                  <p:embed/>
                </p:oleObj>
              </mc:Choice>
              <mc:Fallback>
                <p:oleObj name="Equation" r:id="rId16" imgW="5105160" imgH="1168200" progId="Equation.DSMT4">
                  <p:embed/>
                  <p:pic>
                    <p:nvPicPr>
                      <p:cNvPr id="0" name=""/>
                      <p:cNvPicPr/>
                      <p:nvPr/>
                    </p:nvPicPr>
                    <p:blipFill>
                      <a:blip r:embed="rId17"/>
                      <a:stretch>
                        <a:fillRect/>
                      </a:stretch>
                    </p:blipFill>
                    <p:spPr>
                      <a:xfrm>
                        <a:off x="3296042" y="4629150"/>
                        <a:ext cx="5105400" cy="11684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25</a:t>
            </a:fld>
            <a:endParaRPr lang="en-GB"/>
          </a:p>
        </p:txBody>
      </p:sp>
    </p:spTree>
    <p:extLst>
      <p:ext uri="{BB962C8B-B14F-4D97-AF65-F5344CB8AC3E}">
        <p14:creationId xmlns:p14="http://schemas.microsoft.com/office/powerpoint/2010/main" val="3357732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Linear limitations</a:t>
            </a:r>
          </a:p>
        </p:txBody>
      </p:sp>
      <p:sp>
        <p:nvSpPr>
          <p:cNvPr id="4" name="Content Placeholder 3"/>
          <p:cNvSpPr>
            <a:spLocks noGrp="1"/>
          </p:cNvSpPr>
          <p:nvPr>
            <p:ph idx="1"/>
          </p:nvPr>
        </p:nvSpPr>
        <p:spPr/>
        <p:txBody>
          <a:bodyPr>
            <a:normAutofit lnSpcReduction="10000"/>
          </a:bodyPr>
          <a:lstStyle/>
          <a:p>
            <a:pPr marL="0" indent="0">
              <a:buNone/>
            </a:pPr>
            <a:r>
              <a:rPr lang="en-GB" sz="1600" dirty="0"/>
              <a:t>Important </a:t>
            </a:r>
            <a:r>
              <a:rPr lang="en-GB" sz="1600" dirty="0"/>
              <a:t>example: </a:t>
            </a:r>
            <a:r>
              <a:rPr lang="en-GB" sz="1600" i="1" dirty="0"/>
              <a:t>revaluation</a:t>
            </a:r>
            <a:r>
              <a:rPr lang="en-GB" sz="1600" dirty="0"/>
              <a:t> </a:t>
            </a:r>
            <a:endParaRPr lang="en-GB" sz="1600" dirty="0"/>
          </a:p>
          <a:p>
            <a:pPr lvl="1"/>
            <a:endParaRPr lang="en-GB" sz="1400" dirty="0"/>
          </a:p>
          <a:p>
            <a:pPr lvl="1"/>
            <a:r>
              <a:rPr lang="en-GB" sz="1400" dirty="0"/>
              <a:t>Predict the future price in 1y of a European call strike 100, maturity 2y</a:t>
            </a:r>
          </a:p>
          <a:p>
            <a:pPr lvl="1"/>
            <a:endParaRPr lang="en-GB" sz="1400" dirty="0"/>
          </a:p>
          <a:p>
            <a:pPr lvl="1"/>
            <a:r>
              <a:rPr lang="en-GB" sz="1400" dirty="0"/>
              <a:t>By regression of the payoff in 2y: </a:t>
            </a:r>
          </a:p>
          <a:p>
            <a:pPr lvl="1"/>
            <a:endParaRPr lang="en-GB" sz="1400" dirty="0"/>
          </a:p>
          <a:p>
            <a:pPr lvl="1"/>
            <a:r>
              <a:rPr lang="en-GB" sz="1400" dirty="0"/>
              <a:t>Over the underlying asset price in 1y: </a:t>
            </a:r>
          </a:p>
          <a:p>
            <a:pPr lvl="1"/>
            <a:endParaRPr lang="en-GB" sz="1400" dirty="0"/>
          </a:p>
          <a:p>
            <a:pPr lvl="1"/>
            <a:r>
              <a:rPr lang="en-GB" sz="1400" dirty="0" err="1" smtClean="0"/>
              <a:t>Gicen</a:t>
            </a:r>
            <a:r>
              <a:rPr lang="en-GB" sz="1400" dirty="0" smtClean="0"/>
              <a:t> a </a:t>
            </a:r>
            <a:r>
              <a:rPr lang="en-GB" sz="1400" dirty="0"/>
              <a:t>training set of </a:t>
            </a:r>
            <a:r>
              <a:rPr lang="en-GB" sz="1400" i="1" dirty="0"/>
              <a:t>m </a:t>
            </a:r>
            <a:r>
              <a:rPr lang="en-GB" sz="1400" dirty="0"/>
              <a:t>paths                            </a:t>
            </a:r>
            <a:br>
              <a:rPr lang="en-GB" sz="1400" dirty="0"/>
            </a:br>
            <a:endParaRPr lang="en-GB" sz="1400" dirty="0"/>
          </a:p>
          <a:p>
            <a:pPr marL="457200" lvl="1" indent="0">
              <a:buNone/>
            </a:pPr>
            <a:r>
              <a:rPr lang="en-GB" sz="1400" dirty="0"/>
              <a:t>	generated under Black &amp; Scholes’ model (spot = 100, volatility of 20%)</a:t>
            </a:r>
          </a:p>
          <a:p>
            <a:pPr lvl="1"/>
            <a:endParaRPr lang="en-GB" sz="1400" dirty="0"/>
          </a:p>
          <a:p>
            <a:pPr lvl="1"/>
            <a:r>
              <a:rPr lang="en-GB" sz="1400" dirty="0"/>
              <a:t>We know the exact solution is given by Black and Scholes’ formula </a:t>
            </a:r>
            <a:br>
              <a:rPr lang="en-GB" sz="1400" dirty="0"/>
            </a:br>
            <a:r>
              <a:rPr lang="en-GB" sz="1400" dirty="0"/>
              <a:t>so we can assess the quality of the regression</a:t>
            </a:r>
          </a:p>
          <a:p>
            <a:pPr lvl="1"/>
            <a:endParaRPr lang="en-GB" sz="1400" dirty="0"/>
          </a:p>
          <a:p>
            <a:pPr lvl="1"/>
            <a:r>
              <a:rPr lang="en-GB" sz="1400" dirty="0"/>
              <a:t>See spreadsheet </a:t>
            </a:r>
            <a:r>
              <a:rPr lang="en-GB" sz="1400" b="1" dirty="0">
                <a:solidFill>
                  <a:schemeClr val="accent1"/>
                </a:solidFill>
              </a:rPr>
              <a:t>reval.xlsx</a:t>
            </a:r>
            <a:r>
              <a:rPr lang="en-GB" sz="1400" dirty="0">
                <a:solidFill>
                  <a:schemeClr val="accent1"/>
                </a:solidFill>
              </a:rPr>
              <a:t> </a:t>
            </a:r>
            <a:r>
              <a:rPr lang="en-GB" sz="1400" dirty="0"/>
              <a:t>on the repo </a:t>
            </a:r>
            <a:r>
              <a:rPr lang="en-GB" sz="1400" dirty="0" smtClean="0">
                <a:hlinkClick r:id="rId4"/>
              </a:rPr>
              <a:t>github.com/</a:t>
            </a:r>
            <a:r>
              <a:rPr lang="en-GB" sz="1400" dirty="0" err="1" smtClean="0">
                <a:hlinkClick r:id="rId4"/>
              </a:rPr>
              <a:t>asavine</a:t>
            </a:r>
            <a:r>
              <a:rPr lang="en-GB" sz="1400" dirty="0" smtClean="0">
                <a:hlinkClick r:id="rId4"/>
              </a:rPr>
              <a:t>/</a:t>
            </a:r>
            <a:r>
              <a:rPr lang="en-GB" sz="1400" dirty="0" err="1" smtClean="0">
                <a:hlinkClick r:id="rId4"/>
              </a:rPr>
              <a:t>CompFinLecture</a:t>
            </a:r>
            <a:r>
              <a:rPr lang="en-GB" sz="1400" dirty="0" smtClean="0">
                <a:hlinkClick r:id="rId4"/>
              </a:rPr>
              <a:t>/</a:t>
            </a:r>
            <a:r>
              <a:rPr lang="en-GB" sz="1400" dirty="0" err="1" smtClean="0">
                <a:hlinkClick r:id="rId4"/>
              </a:rPr>
              <a:t>RegressionSheet</a:t>
            </a:r>
            <a:r>
              <a:rPr lang="en-GB" sz="1400" dirty="0" smtClean="0">
                <a:hlinkClick r:id="rId4"/>
              </a:rPr>
              <a:t>/</a:t>
            </a:r>
            <a:endParaRPr lang="en-GB" sz="1400" dirty="0"/>
          </a:p>
          <a:p>
            <a:pPr lvl="1"/>
            <a:endParaRPr lang="en-GB" sz="1400" dirty="0"/>
          </a:p>
          <a:p>
            <a:pPr lvl="1"/>
            <a:r>
              <a:rPr lang="en-GB" sz="1400" dirty="0"/>
              <a:t>Linear regression obviously fails to approximate the correct function because it cannot capture </a:t>
            </a:r>
            <a:r>
              <a:rPr lang="en-GB" sz="1400" dirty="0" smtClean="0"/>
              <a:t>non-</a:t>
            </a:r>
            <a:r>
              <a:rPr lang="en-GB" sz="1400" dirty="0" err="1" smtClean="0"/>
              <a:t>linearities</a:t>
            </a:r>
            <a:endParaRPr lang="en-GB" sz="1400" dirty="0"/>
          </a:p>
          <a:p>
            <a:endParaRPr lang="en-GB" sz="1800" dirty="0"/>
          </a:p>
          <a:p>
            <a:endParaRPr lang="en-GB" sz="1400" dirty="0"/>
          </a:p>
          <a:p>
            <a:endParaRPr lang="en-GB" sz="1400" dirty="0"/>
          </a:p>
        </p:txBody>
      </p:sp>
      <p:graphicFrame>
        <p:nvGraphicFramePr>
          <p:cNvPr id="5" name="Object 4"/>
          <p:cNvGraphicFramePr>
            <a:graphicFrameLocks noChangeAspect="1"/>
          </p:cNvGraphicFramePr>
          <p:nvPr>
            <p:extLst>
              <p:ext uri="{D42A27DB-BD31-4B8C-83A1-F6EECF244321}">
                <p14:modId xmlns:p14="http://schemas.microsoft.com/office/powerpoint/2010/main" val="926602176"/>
              </p:ext>
            </p:extLst>
          </p:nvPr>
        </p:nvGraphicFramePr>
        <p:xfrm>
          <a:off x="4062926" y="2712662"/>
          <a:ext cx="1130300" cy="342900"/>
        </p:xfrm>
        <a:graphic>
          <a:graphicData uri="http://schemas.openxmlformats.org/presentationml/2006/ole">
            <mc:AlternateContent xmlns:mc="http://schemas.openxmlformats.org/markup-compatibility/2006">
              <mc:Choice xmlns:v="urn:schemas-microsoft-com:vml" Requires="v">
                <p:oleObj spid="_x0000_s345075" name="Equation" r:id="rId5" imgW="1130040" imgH="342720" progId="Equation.DSMT4">
                  <p:embed/>
                </p:oleObj>
              </mc:Choice>
              <mc:Fallback>
                <p:oleObj name="Equation" r:id="rId5" imgW="1130040" imgH="342720" progId="Equation.DSMT4">
                  <p:embed/>
                  <p:pic>
                    <p:nvPicPr>
                      <p:cNvPr id="0" name=""/>
                      <p:cNvPicPr/>
                      <p:nvPr/>
                    </p:nvPicPr>
                    <p:blipFill>
                      <a:blip r:embed="rId6"/>
                      <a:stretch>
                        <a:fillRect/>
                      </a:stretch>
                    </p:blipFill>
                    <p:spPr>
                      <a:xfrm>
                        <a:off x="4062926" y="2712662"/>
                        <a:ext cx="1130300" cy="3429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1342827860"/>
              </p:ext>
            </p:extLst>
          </p:nvPr>
        </p:nvGraphicFramePr>
        <p:xfrm>
          <a:off x="4420505" y="3230246"/>
          <a:ext cx="660400" cy="266700"/>
        </p:xfrm>
        <a:graphic>
          <a:graphicData uri="http://schemas.openxmlformats.org/presentationml/2006/ole">
            <mc:AlternateContent xmlns:mc="http://schemas.openxmlformats.org/markup-compatibility/2006">
              <mc:Choice xmlns:v="urn:schemas-microsoft-com:vml" Requires="v">
                <p:oleObj spid="_x0000_s345076" name="Equation" r:id="rId7" imgW="660240" imgH="266400" progId="Equation.DSMT4">
                  <p:embed/>
                </p:oleObj>
              </mc:Choice>
              <mc:Fallback>
                <p:oleObj name="Equation" r:id="rId7" imgW="660240" imgH="266400" progId="Equation.DSMT4">
                  <p:embed/>
                  <p:pic>
                    <p:nvPicPr>
                      <p:cNvPr id="0" name=""/>
                      <p:cNvPicPr/>
                      <p:nvPr/>
                    </p:nvPicPr>
                    <p:blipFill>
                      <a:blip r:embed="rId8"/>
                      <a:stretch>
                        <a:fillRect/>
                      </a:stretch>
                    </p:blipFill>
                    <p:spPr>
                      <a:xfrm>
                        <a:off x="4420505" y="3230246"/>
                        <a:ext cx="660400" cy="266700"/>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141297557"/>
              </p:ext>
            </p:extLst>
          </p:nvPr>
        </p:nvGraphicFramePr>
        <p:xfrm>
          <a:off x="3905743" y="3689444"/>
          <a:ext cx="1041400" cy="317500"/>
        </p:xfrm>
        <a:graphic>
          <a:graphicData uri="http://schemas.openxmlformats.org/presentationml/2006/ole">
            <mc:AlternateContent xmlns:mc="http://schemas.openxmlformats.org/markup-compatibility/2006">
              <mc:Choice xmlns:v="urn:schemas-microsoft-com:vml" Requires="v">
                <p:oleObj spid="_x0000_s345077" name="Equation" r:id="rId9" imgW="1041120" imgH="317160" progId="Equation.DSMT4">
                  <p:embed/>
                </p:oleObj>
              </mc:Choice>
              <mc:Fallback>
                <p:oleObj name="Equation" r:id="rId9" imgW="1041120" imgH="317160" progId="Equation.DSMT4">
                  <p:embed/>
                  <p:pic>
                    <p:nvPicPr>
                      <p:cNvPr id="0" name=""/>
                      <p:cNvPicPr/>
                      <p:nvPr/>
                    </p:nvPicPr>
                    <p:blipFill>
                      <a:blip r:embed="rId10"/>
                      <a:stretch>
                        <a:fillRect/>
                      </a:stretch>
                    </p:blipFill>
                    <p:spPr>
                      <a:xfrm>
                        <a:off x="3905743" y="3689444"/>
                        <a:ext cx="1041400" cy="317500"/>
                      </a:xfrm>
                      <a:prstGeom prst="rect">
                        <a:avLst/>
                      </a:prstGeom>
                    </p:spPr>
                  </p:pic>
                </p:oleObj>
              </mc:Fallback>
            </mc:AlternateContent>
          </a:graphicData>
        </a:graphic>
      </p:graphicFrame>
      <p:pic>
        <p:nvPicPr>
          <p:cNvPr id="36" name="Picture 35"/>
          <p:cNvPicPr>
            <a:picLocks noChangeAspect="1"/>
          </p:cNvPicPr>
          <p:nvPr/>
        </p:nvPicPr>
        <p:blipFill>
          <a:blip r:embed="rId11"/>
          <a:stretch>
            <a:fillRect/>
          </a:stretch>
        </p:blipFill>
        <p:spPr>
          <a:xfrm>
            <a:off x="7132767" y="2518325"/>
            <a:ext cx="4279763" cy="2676376"/>
          </a:xfrm>
          <a:prstGeom prst="rect">
            <a:avLst/>
          </a:prstGeom>
        </p:spPr>
      </p:pic>
      <p:sp>
        <p:nvSpPr>
          <p:cNvPr id="3" name="Slide Number Placeholder 2"/>
          <p:cNvSpPr>
            <a:spLocks noGrp="1"/>
          </p:cNvSpPr>
          <p:nvPr>
            <p:ph type="sldNum" sz="quarter" idx="12"/>
          </p:nvPr>
        </p:nvSpPr>
        <p:spPr/>
        <p:txBody>
          <a:bodyPr/>
          <a:lstStyle/>
          <a:p>
            <a:fld id="{20222C57-82CF-4D8A-8DC1-229C0B8895A7}" type="slidenum">
              <a:rPr lang="en-GB" smtClean="0"/>
              <a:t>26</a:t>
            </a:fld>
            <a:endParaRPr lang="en-GB"/>
          </a:p>
        </p:txBody>
      </p:sp>
    </p:spTree>
    <p:extLst>
      <p:ext uri="{BB962C8B-B14F-4D97-AF65-F5344CB8AC3E}">
        <p14:creationId xmlns:p14="http://schemas.microsoft.com/office/powerpoint/2010/main" val="1327697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Basis function regression</a:t>
            </a:r>
          </a:p>
        </p:txBody>
      </p:sp>
      <p:sp>
        <p:nvSpPr>
          <p:cNvPr id="4" name="Content Placeholder 3"/>
          <p:cNvSpPr>
            <a:spLocks noGrp="1"/>
          </p:cNvSpPr>
          <p:nvPr>
            <p:ph idx="1"/>
          </p:nvPr>
        </p:nvSpPr>
        <p:spPr/>
        <p:txBody>
          <a:bodyPr>
            <a:normAutofit/>
          </a:bodyPr>
          <a:lstStyle/>
          <a:p>
            <a:r>
              <a:rPr lang="en-GB" sz="1600" dirty="0"/>
              <a:t>Solution: regress not on </a:t>
            </a:r>
            <a:r>
              <a:rPr lang="en-GB" sz="1600" i="1" dirty="0"/>
              <a:t>x </a:t>
            </a:r>
            <a:r>
              <a:rPr lang="en-GB" sz="1600" dirty="0"/>
              <a:t>but on </a:t>
            </a:r>
            <a:r>
              <a:rPr lang="en-GB" sz="1600" u="sng" dirty="0"/>
              <a:t>basis functions</a:t>
            </a:r>
            <a:r>
              <a:rPr lang="en-GB" sz="1600" dirty="0"/>
              <a:t> </a:t>
            </a:r>
            <a:r>
              <a:rPr lang="en-GB" sz="1600" i="1" dirty="0"/>
              <a:t>a</a:t>
            </a:r>
            <a:r>
              <a:rPr lang="en-GB" sz="1600" dirty="0"/>
              <a:t> of </a:t>
            </a:r>
            <a:r>
              <a:rPr lang="en-GB" sz="1600" i="1" dirty="0"/>
              <a:t>x</a:t>
            </a:r>
            <a:endParaRPr lang="en-GB" sz="1600" dirty="0"/>
          </a:p>
          <a:p>
            <a:r>
              <a:rPr lang="en-GB" sz="1600" dirty="0"/>
              <a:t>Example: polynomial regression</a:t>
            </a:r>
          </a:p>
          <a:p>
            <a:pPr lvl="1"/>
            <a:r>
              <a:rPr lang="en-GB" sz="1400" dirty="0"/>
              <a:t>Basis functions = monomials (</a:t>
            </a:r>
            <a:r>
              <a:rPr lang="en-GB" sz="1400" i="1" dirty="0"/>
              <a:t>x</a:t>
            </a:r>
            <a:r>
              <a:rPr lang="en-GB" sz="1400" dirty="0"/>
              <a:t> is in dimension </a:t>
            </a:r>
            <a:r>
              <a:rPr lang="en-GB" sz="1400" i="1" dirty="0"/>
              <a:t>    </a:t>
            </a:r>
            <a:r>
              <a:rPr lang="en-GB" sz="1400" dirty="0"/>
              <a:t>): </a:t>
            </a:r>
          </a:p>
          <a:p>
            <a:pPr lvl="2"/>
            <a:r>
              <a:rPr lang="en-GB" sz="1000" dirty="0"/>
              <a:t>1</a:t>
            </a:r>
            <a:r>
              <a:rPr lang="en-GB" sz="1000" baseline="30000" dirty="0"/>
              <a:t>st</a:t>
            </a:r>
            <a:r>
              <a:rPr lang="en-GB" sz="1000" dirty="0"/>
              <a:t> degree:</a:t>
            </a:r>
          </a:p>
          <a:p>
            <a:pPr lvl="2"/>
            <a:r>
              <a:rPr lang="en-GB" sz="1000" dirty="0"/>
              <a:t>2</a:t>
            </a:r>
            <a:r>
              <a:rPr lang="en-GB" sz="1000" baseline="30000" dirty="0"/>
              <a:t>nd</a:t>
            </a:r>
            <a:r>
              <a:rPr lang="en-GB" sz="1000" dirty="0"/>
              <a:t> degree: </a:t>
            </a:r>
          </a:p>
          <a:p>
            <a:pPr lvl="2"/>
            <a:r>
              <a:rPr lang="en-GB" sz="1000" dirty="0"/>
              <a:t>3</a:t>
            </a:r>
            <a:r>
              <a:rPr lang="en-GB" sz="1000" baseline="30000" dirty="0"/>
              <a:t>rd</a:t>
            </a:r>
            <a:r>
              <a:rPr lang="en-GB" sz="1000" dirty="0"/>
              <a:t> degree:</a:t>
            </a:r>
          </a:p>
          <a:p>
            <a:pPr lvl="2"/>
            <a:r>
              <a:rPr lang="en-GB" sz="1000" dirty="0"/>
              <a:t>Etc.</a:t>
            </a:r>
          </a:p>
          <a:p>
            <a:r>
              <a:rPr lang="en-GB" sz="1600" dirty="0"/>
              <a:t>Prediction in two steps:</a:t>
            </a:r>
          </a:p>
          <a:p>
            <a:pPr lvl="1"/>
            <a:r>
              <a:rPr lang="en-GB" sz="1400" dirty="0"/>
              <a:t>Start with the vector </a:t>
            </a:r>
            <a:r>
              <a:rPr lang="en-GB" sz="1400" i="1" dirty="0"/>
              <a:t>x </a:t>
            </a:r>
            <a:r>
              <a:rPr lang="en-GB" sz="1400" dirty="0"/>
              <a:t>of </a:t>
            </a:r>
            <a:r>
              <a:rPr lang="en-GB" sz="1400" i="1" dirty="0"/>
              <a:t>     </a:t>
            </a:r>
            <a:r>
              <a:rPr lang="en-GB" sz="1400" dirty="0" smtClean="0"/>
              <a:t>inputs</a:t>
            </a:r>
            <a:endParaRPr lang="en-GB" sz="1400" dirty="0"/>
          </a:p>
          <a:p>
            <a:pPr lvl="1"/>
            <a:r>
              <a:rPr lang="en-GB" sz="1400" dirty="0"/>
              <a:t>Compute vector of      basis </a:t>
            </a:r>
            <a:r>
              <a:rPr lang="en-GB" sz="1400" dirty="0" smtClean="0"/>
              <a:t>functions (or “features” in ML lingo): </a:t>
            </a:r>
            <a:endParaRPr lang="en-GB" sz="1400" dirty="0"/>
          </a:p>
          <a:p>
            <a:pPr lvl="1"/>
            <a:r>
              <a:rPr lang="en-GB" sz="1400" dirty="0"/>
              <a:t>Predict linearly </a:t>
            </a:r>
            <a:r>
              <a:rPr lang="en-GB" sz="1400" dirty="0">
                <a:solidFill>
                  <a:srgbClr val="FF0000"/>
                </a:solidFill>
              </a:rPr>
              <a:t>in the basis functions</a:t>
            </a:r>
            <a:r>
              <a:rPr lang="en-GB" sz="1400" dirty="0"/>
              <a:t>:</a:t>
            </a:r>
          </a:p>
          <a:p>
            <a:r>
              <a:rPr lang="en-GB" sz="1600" dirty="0" smtClean="0"/>
              <a:t>Fitting: </a:t>
            </a:r>
            <a:r>
              <a:rPr lang="en-GB" sz="1600" dirty="0"/>
              <a:t>identical to linear regression on </a:t>
            </a:r>
            <a:r>
              <a:rPr lang="en-GB" sz="1600" i="1" dirty="0"/>
              <a:t>a </a:t>
            </a:r>
            <a:r>
              <a:rPr lang="en-GB" sz="1600" dirty="0"/>
              <a:t>in place of </a:t>
            </a:r>
            <a:r>
              <a:rPr lang="en-GB" sz="1600" i="1" dirty="0"/>
              <a:t>x</a:t>
            </a:r>
          </a:p>
          <a:p>
            <a:pPr marL="457200" lvl="1" indent="0">
              <a:buNone/>
            </a:pPr>
            <a:endParaRPr lang="en-GB" sz="1400" dirty="0"/>
          </a:p>
          <a:p>
            <a:endParaRPr lang="en-GB" sz="1800" dirty="0"/>
          </a:p>
          <a:p>
            <a:endParaRPr lang="en-GB" sz="1400" dirty="0"/>
          </a:p>
          <a:p>
            <a:endParaRPr lang="en-GB" sz="1400" dirty="0"/>
          </a:p>
        </p:txBody>
      </p:sp>
      <p:graphicFrame>
        <p:nvGraphicFramePr>
          <p:cNvPr id="39" name="Object 38"/>
          <p:cNvGraphicFramePr>
            <a:graphicFrameLocks noChangeAspect="1"/>
          </p:cNvGraphicFramePr>
          <p:nvPr>
            <p:extLst>
              <p:ext uri="{D42A27DB-BD31-4B8C-83A1-F6EECF244321}">
                <p14:modId xmlns:p14="http://schemas.microsoft.com/office/powerpoint/2010/main" val="3882733920"/>
              </p:ext>
            </p:extLst>
          </p:nvPr>
        </p:nvGraphicFramePr>
        <p:xfrm>
          <a:off x="2713427" y="2710597"/>
          <a:ext cx="1003300" cy="228600"/>
        </p:xfrm>
        <a:graphic>
          <a:graphicData uri="http://schemas.openxmlformats.org/presentationml/2006/ole">
            <mc:AlternateContent xmlns:mc="http://schemas.openxmlformats.org/markup-compatibility/2006">
              <mc:Choice xmlns:v="urn:schemas-microsoft-com:vml" Requires="v">
                <p:oleObj spid="_x0000_s558754" name="Equation" r:id="rId4" imgW="1002960" imgH="228600" progId="Equation.DSMT4">
                  <p:embed/>
                </p:oleObj>
              </mc:Choice>
              <mc:Fallback>
                <p:oleObj name="Equation" r:id="rId4" imgW="1002960" imgH="228600" progId="Equation.DSMT4">
                  <p:embed/>
                  <p:pic>
                    <p:nvPicPr>
                      <p:cNvPr id="0" name=""/>
                      <p:cNvPicPr/>
                      <p:nvPr/>
                    </p:nvPicPr>
                    <p:blipFill>
                      <a:blip r:embed="rId5"/>
                      <a:stretch>
                        <a:fillRect/>
                      </a:stretch>
                    </p:blipFill>
                    <p:spPr>
                      <a:xfrm>
                        <a:off x="2713427" y="2710597"/>
                        <a:ext cx="1003300" cy="228600"/>
                      </a:xfrm>
                      <a:prstGeom prst="rect">
                        <a:avLst/>
                      </a:prstGeom>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1520780137"/>
              </p:ext>
            </p:extLst>
          </p:nvPr>
        </p:nvGraphicFramePr>
        <p:xfrm>
          <a:off x="2713427" y="2894970"/>
          <a:ext cx="3403600" cy="254000"/>
        </p:xfrm>
        <a:graphic>
          <a:graphicData uri="http://schemas.openxmlformats.org/presentationml/2006/ole">
            <mc:AlternateContent xmlns:mc="http://schemas.openxmlformats.org/markup-compatibility/2006">
              <mc:Choice xmlns:v="urn:schemas-microsoft-com:vml" Requires="v">
                <p:oleObj spid="_x0000_s558755" name="Equation" r:id="rId6" imgW="3403440" imgH="253800" progId="Equation.DSMT4">
                  <p:embed/>
                </p:oleObj>
              </mc:Choice>
              <mc:Fallback>
                <p:oleObj name="Equation" r:id="rId6" imgW="3403440" imgH="253800" progId="Equation.DSMT4">
                  <p:embed/>
                  <p:pic>
                    <p:nvPicPr>
                      <p:cNvPr id="0" name=""/>
                      <p:cNvPicPr/>
                      <p:nvPr/>
                    </p:nvPicPr>
                    <p:blipFill>
                      <a:blip r:embed="rId7"/>
                      <a:stretch>
                        <a:fillRect/>
                      </a:stretch>
                    </p:blipFill>
                    <p:spPr>
                      <a:xfrm>
                        <a:off x="2713427" y="2894970"/>
                        <a:ext cx="3403600" cy="254000"/>
                      </a:xfrm>
                      <a:prstGeom prst="rect">
                        <a:avLst/>
                      </a:prstGeom>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3089389382"/>
              </p:ext>
            </p:extLst>
          </p:nvPr>
        </p:nvGraphicFramePr>
        <p:xfrm>
          <a:off x="2713427" y="3097649"/>
          <a:ext cx="4432300" cy="254000"/>
        </p:xfrm>
        <a:graphic>
          <a:graphicData uri="http://schemas.openxmlformats.org/presentationml/2006/ole">
            <mc:AlternateContent xmlns:mc="http://schemas.openxmlformats.org/markup-compatibility/2006">
              <mc:Choice xmlns:v="urn:schemas-microsoft-com:vml" Requires="v">
                <p:oleObj spid="_x0000_s558756" name="Equation" r:id="rId8" imgW="4431960" imgH="253800" progId="Equation.DSMT4">
                  <p:embed/>
                </p:oleObj>
              </mc:Choice>
              <mc:Fallback>
                <p:oleObj name="Equation" r:id="rId8" imgW="4431960" imgH="253800" progId="Equation.DSMT4">
                  <p:embed/>
                  <p:pic>
                    <p:nvPicPr>
                      <p:cNvPr id="0" name=""/>
                      <p:cNvPicPr/>
                      <p:nvPr/>
                    </p:nvPicPr>
                    <p:blipFill>
                      <a:blip r:embed="rId9"/>
                      <a:stretch>
                        <a:fillRect/>
                      </a:stretch>
                    </p:blipFill>
                    <p:spPr>
                      <a:xfrm>
                        <a:off x="2713427" y="3097649"/>
                        <a:ext cx="4432300" cy="2540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953522812"/>
              </p:ext>
            </p:extLst>
          </p:nvPr>
        </p:nvGraphicFramePr>
        <p:xfrm>
          <a:off x="6276919" y="4129633"/>
          <a:ext cx="584200" cy="254000"/>
        </p:xfrm>
        <a:graphic>
          <a:graphicData uri="http://schemas.openxmlformats.org/presentationml/2006/ole">
            <mc:AlternateContent xmlns:mc="http://schemas.openxmlformats.org/markup-compatibility/2006">
              <mc:Choice xmlns:v="urn:schemas-microsoft-com:vml" Requires="v">
                <p:oleObj spid="_x0000_s558757" name="Equation" r:id="rId10" imgW="583920" imgH="253800" progId="Equation.DSMT4">
                  <p:embed/>
                </p:oleObj>
              </mc:Choice>
              <mc:Fallback>
                <p:oleObj name="Equation" r:id="rId10" imgW="583920" imgH="253800" progId="Equation.DSMT4">
                  <p:embed/>
                  <p:pic>
                    <p:nvPicPr>
                      <p:cNvPr id="0" name=""/>
                      <p:cNvPicPr/>
                      <p:nvPr/>
                    </p:nvPicPr>
                    <p:blipFill>
                      <a:blip r:embed="rId11"/>
                      <a:stretch>
                        <a:fillRect/>
                      </a:stretch>
                    </p:blipFill>
                    <p:spPr>
                      <a:xfrm>
                        <a:off x="6276919" y="4129633"/>
                        <a:ext cx="584200" cy="25400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826072005"/>
              </p:ext>
            </p:extLst>
          </p:nvPr>
        </p:nvGraphicFramePr>
        <p:xfrm>
          <a:off x="4374681" y="4390254"/>
          <a:ext cx="749300" cy="228600"/>
        </p:xfrm>
        <a:graphic>
          <a:graphicData uri="http://schemas.openxmlformats.org/presentationml/2006/ole">
            <mc:AlternateContent xmlns:mc="http://schemas.openxmlformats.org/markup-compatibility/2006">
              <mc:Choice xmlns:v="urn:schemas-microsoft-com:vml" Requires="v">
                <p:oleObj spid="_x0000_s558758" name="Equation" r:id="rId12" imgW="749160" imgH="228600" progId="Equation.DSMT4">
                  <p:embed/>
                </p:oleObj>
              </mc:Choice>
              <mc:Fallback>
                <p:oleObj name="Equation" r:id="rId12" imgW="749160" imgH="228600" progId="Equation.DSMT4">
                  <p:embed/>
                  <p:pic>
                    <p:nvPicPr>
                      <p:cNvPr id="0" name=""/>
                      <p:cNvPicPr/>
                      <p:nvPr/>
                    </p:nvPicPr>
                    <p:blipFill>
                      <a:blip r:embed="rId13"/>
                      <a:stretch>
                        <a:fillRect/>
                      </a:stretch>
                    </p:blipFill>
                    <p:spPr>
                      <a:xfrm>
                        <a:off x="4374681" y="4390254"/>
                        <a:ext cx="749300" cy="228600"/>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2148104937"/>
              </p:ext>
            </p:extLst>
          </p:nvPr>
        </p:nvGraphicFramePr>
        <p:xfrm>
          <a:off x="1176338" y="5078413"/>
          <a:ext cx="5194300" cy="1219200"/>
        </p:xfrm>
        <a:graphic>
          <a:graphicData uri="http://schemas.openxmlformats.org/presentationml/2006/ole">
            <mc:AlternateContent xmlns:mc="http://schemas.openxmlformats.org/markup-compatibility/2006">
              <mc:Choice xmlns:v="urn:schemas-microsoft-com:vml" Requires="v">
                <p:oleObj spid="_x0000_s558759" name="Equation" r:id="rId14" imgW="5194080" imgH="1218960" progId="Equation.DSMT4">
                  <p:embed/>
                </p:oleObj>
              </mc:Choice>
              <mc:Fallback>
                <p:oleObj name="Equation" r:id="rId14" imgW="5194080" imgH="1218960" progId="Equation.DSMT4">
                  <p:embed/>
                  <p:pic>
                    <p:nvPicPr>
                      <p:cNvPr id="0" name=""/>
                      <p:cNvPicPr/>
                      <p:nvPr/>
                    </p:nvPicPr>
                    <p:blipFill>
                      <a:blip r:embed="rId15"/>
                      <a:stretch>
                        <a:fillRect/>
                      </a:stretch>
                    </p:blipFill>
                    <p:spPr>
                      <a:xfrm>
                        <a:off x="1176338" y="5078413"/>
                        <a:ext cx="5194300" cy="1219200"/>
                      </a:xfrm>
                      <a:prstGeom prst="rect">
                        <a:avLst/>
                      </a:prstGeom>
                    </p:spPr>
                  </p:pic>
                </p:oleObj>
              </mc:Fallback>
            </mc:AlternateContent>
          </a:graphicData>
        </a:graphic>
      </p:graphicFrame>
      <p:cxnSp>
        <p:nvCxnSpPr>
          <p:cNvPr id="44" name="Straight Arrow Connector 43"/>
          <p:cNvCxnSpPr>
            <a:stCxn id="59" idx="6"/>
            <a:endCxn id="70" idx="2"/>
          </p:cNvCxnSpPr>
          <p:nvPr/>
        </p:nvCxnSpPr>
        <p:spPr>
          <a:xfrm>
            <a:off x="9016758" y="2399595"/>
            <a:ext cx="1166753" cy="1723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0" idx="6"/>
          </p:cNvCxnSpPr>
          <p:nvPr/>
        </p:nvCxnSpPr>
        <p:spPr>
          <a:xfrm>
            <a:off x="9016758" y="2831065"/>
            <a:ext cx="1166753" cy="1319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61" idx="6"/>
            <a:endCxn id="70" idx="2"/>
          </p:cNvCxnSpPr>
          <p:nvPr/>
        </p:nvCxnSpPr>
        <p:spPr>
          <a:xfrm>
            <a:off x="9016758" y="3262535"/>
            <a:ext cx="1166753" cy="86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2" idx="6"/>
            <a:endCxn id="70" idx="2"/>
          </p:cNvCxnSpPr>
          <p:nvPr/>
        </p:nvCxnSpPr>
        <p:spPr>
          <a:xfrm>
            <a:off x="9016758" y="3694005"/>
            <a:ext cx="1166753" cy="429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63" idx="6"/>
            <a:endCxn id="70" idx="2"/>
          </p:cNvCxnSpPr>
          <p:nvPr/>
        </p:nvCxnSpPr>
        <p:spPr>
          <a:xfrm flipV="1">
            <a:off x="9016758" y="4123210"/>
            <a:ext cx="1166753" cy="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6" idx="6"/>
            <a:endCxn id="70" idx="2"/>
          </p:cNvCxnSpPr>
          <p:nvPr/>
        </p:nvCxnSpPr>
        <p:spPr>
          <a:xfrm flipV="1">
            <a:off x="9016758" y="4123210"/>
            <a:ext cx="1166753" cy="42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57" idx="6"/>
            <a:endCxn id="70" idx="2"/>
          </p:cNvCxnSpPr>
          <p:nvPr/>
        </p:nvCxnSpPr>
        <p:spPr>
          <a:xfrm flipV="1">
            <a:off x="9016758" y="4123210"/>
            <a:ext cx="1166753" cy="86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58" idx="6"/>
            <a:endCxn id="70" idx="2"/>
          </p:cNvCxnSpPr>
          <p:nvPr/>
        </p:nvCxnSpPr>
        <p:spPr>
          <a:xfrm flipV="1">
            <a:off x="9016758" y="4123210"/>
            <a:ext cx="1166753" cy="1292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9" idx="6"/>
            <a:endCxn id="70" idx="2"/>
          </p:cNvCxnSpPr>
          <p:nvPr/>
        </p:nvCxnSpPr>
        <p:spPr>
          <a:xfrm flipV="1">
            <a:off x="9026354" y="4123210"/>
            <a:ext cx="1157157" cy="171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339367" y="356308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4" name="Oval 53"/>
          <p:cNvSpPr/>
          <p:nvPr/>
        </p:nvSpPr>
        <p:spPr>
          <a:xfrm>
            <a:off x="7339367" y="399455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5" name="Oval 54"/>
          <p:cNvSpPr/>
          <p:nvPr/>
        </p:nvSpPr>
        <p:spPr>
          <a:xfrm>
            <a:off x="7339367" y="442602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6" name="Oval 55"/>
          <p:cNvSpPr/>
          <p:nvPr/>
        </p:nvSpPr>
        <p:spPr>
          <a:xfrm>
            <a:off x="8761439" y="442830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7" name="Oval 56"/>
          <p:cNvSpPr/>
          <p:nvPr/>
        </p:nvSpPr>
        <p:spPr>
          <a:xfrm>
            <a:off x="8761439" y="485977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8" name="Oval 57"/>
          <p:cNvSpPr/>
          <p:nvPr/>
        </p:nvSpPr>
        <p:spPr>
          <a:xfrm>
            <a:off x="8761439" y="529124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9" name="Oval 58"/>
          <p:cNvSpPr/>
          <p:nvPr/>
        </p:nvSpPr>
        <p:spPr>
          <a:xfrm>
            <a:off x="8761439" y="227490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0" name="Oval 59"/>
          <p:cNvSpPr/>
          <p:nvPr/>
        </p:nvSpPr>
        <p:spPr>
          <a:xfrm>
            <a:off x="8761439" y="270637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1" name="Oval 60"/>
          <p:cNvSpPr/>
          <p:nvPr/>
        </p:nvSpPr>
        <p:spPr>
          <a:xfrm>
            <a:off x="8761439" y="313784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2" name="Oval 61"/>
          <p:cNvSpPr/>
          <p:nvPr/>
        </p:nvSpPr>
        <p:spPr>
          <a:xfrm>
            <a:off x="8761439" y="356931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3" name="Oval 62"/>
          <p:cNvSpPr/>
          <p:nvPr/>
        </p:nvSpPr>
        <p:spPr>
          <a:xfrm>
            <a:off x="8761439" y="400078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4" name="Oval 63"/>
          <p:cNvSpPr/>
          <p:nvPr/>
        </p:nvSpPr>
        <p:spPr>
          <a:xfrm>
            <a:off x="7339367" y="356308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5" name="Oval 64"/>
          <p:cNvSpPr/>
          <p:nvPr/>
        </p:nvSpPr>
        <p:spPr>
          <a:xfrm>
            <a:off x="7339367" y="399455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6" name="Oval 65"/>
          <p:cNvSpPr/>
          <p:nvPr/>
        </p:nvSpPr>
        <p:spPr>
          <a:xfrm>
            <a:off x="7339367" y="442602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67" name="Object 66"/>
          <p:cNvGraphicFramePr>
            <a:graphicFrameLocks noChangeAspect="1"/>
          </p:cNvGraphicFramePr>
          <p:nvPr>
            <p:extLst>
              <p:ext uri="{D42A27DB-BD31-4B8C-83A1-F6EECF244321}">
                <p14:modId xmlns:p14="http://schemas.microsoft.com/office/powerpoint/2010/main" val="414139037"/>
              </p:ext>
            </p:extLst>
          </p:nvPr>
        </p:nvGraphicFramePr>
        <p:xfrm>
          <a:off x="7090192" y="3570004"/>
          <a:ext cx="152400" cy="228600"/>
        </p:xfrm>
        <a:graphic>
          <a:graphicData uri="http://schemas.openxmlformats.org/presentationml/2006/ole">
            <mc:AlternateContent xmlns:mc="http://schemas.openxmlformats.org/markup-compatibility/2006">
              <mc:Choice xmlns:v="urn:schemas-microsoft-com:vml" Requires="v">
                <p:oleObj spid="_x0000_s558760" name="Equation" r:id="rId16" imgW="152280" imgH="228600" progId="Equation.DSMT4">
                  <p:embed/>
                </p:oleObj>
              </mc:Choice>
              <mc:Fallback>
                <p:oleObj name="Equation" r:id="rId16" imgW="152280" imgH="228600" progId="Equation.DSMT4">
                  <p:embed/>
                  <p:pic>
                    <p:nvPicPr>
                      <p:cNvPr id="0" name=""/>
                      <p:cNvPicPr/>
                      <p:nvPr/>
                    </p:nvPicPr>
                    <p:blipFill>
                      <a:blip r:embed="rId17"/>
                      <a:stretch>
                        <a:fillRect/>
                      </a:stretch>
                    </p:blipFill>
                    <p:spPr>
                      <a:xfrm>
                        <a:off x="7090192" y="3570004"/>
                        <a:ext cx="152400" cy="228600"/>
                      </a:xfrm>
                      <a:prstGeom prst="rect">
                        <a:avLst/>
                      </a:prstGeom>
                    </p:spPr>
                  </p:pic>
                </p:oleObj>
              </mc:Fallback>
            </mc:AlternateContent>
          </a:graphicData>
        </a:graphic>
      </p:graphicFrame>
      <p:graphicFrame>
        <p:nvGraphicFramePr>
          <p:cNvPr id="68" name="Object 67"/>
          <p:cNvGraphicFramePr>
            <a:graphicFrameLocks noChangeAspect="1"/>
          </p:cNvGraphicFramePr>
          <p:nvPr>
            <p:extLst>
              <p:ext uri="{D42A27DB-BD31-4B8C-83A1-F6EECF244321}">
                <p14:modId xmlns:p14="http://schemas.microsoft.com/office/powerpoint/2010/main" val="743517669"/>
              </p:ext>
            </p:extLst>
          </p:nvPr>
        </p:nvGraphicFramePr>
        <p:xfrm>
          <a:off x="7070849" y="3995581"/>
          <a:ext cx="165100" cy="228600"/>
        </p:xfrm>
        <a:graphic>
          <a:graphicData uri="http://schemas.openxmlformats.org/presentationml/2006/ole">
            <mc:AlternateContent xmlns:mc="http://schemas.openxmlformats.org/markup-compatibility/2006">
              <mc:Choice xmlns:v="urn:schemas-microsoft-com:vml" Requires="v">
                <p:oleObj spid="_x0000_s558761" name="Equation" r:id="rId18" imgW="164880" imgH="228600" progId="Equation.DSMT4">
                  <p:embed/>
                </p:oleObj>
              </mc:Choice>
              <mc:Fallback>
                <p:oleObj name="Equation" r:id="rId18" imgW="164880" imgH="228600" progId="Equation.DSMT4">
                  <p:embed/>
                  <p:pic>
                    <p:nvPicPr>
                      <p:cNvPr id="0" name=""/>
                      <p:cNvPicPr/>
                      <p:nvPr/>
                    </p:nvPicPr>
                    <p:blipFill>
                      <a:blip r:embed="rId19"/>
                      <a:stretch>
                        <a:fillRect/>
                      </a:stretch>
                    </p:blipFill>
                    <p:spPr>
                      <a:xfrm>
                        <a:off x="7070849" y="3995581"/>
                        <a:ext cx="165100" cy="228600"/>
                      </a:xfrm>
                      <a:prstGeom prst="rect">
                        <a:avLst/>
                      </a:prstGeom>
                    </p:spPr>
                  </p:pic>
                </p:oleObj>
              </mc:Fallback>
            </mc:AlternateContent>
          </a:graphicData>
        </a:graphic>
      </p:graphicFrame>
      <p:graphicFrame>
        <p:nvGraphicFramePr>
          <p:cNvPr id="69" name="Object 68"/>
          <p:cNvGraphicFramePr>
            <a:graphicFrameLocks noChangeAspect="1"/>
          </p:cNvGraphicFramePr>
          <p:nvPr>
            <p:extLst>
              <p:ext uri="{D42A27DB-BD31-4B8C-83A1-F6EECF244321}">
                <p14:modId xmlns:p14="http://schemas.microsoft.com/office/powerpoint/2010/main" val="2793025307"/>
              </p:ext>
            </p:extLst>
          </p:nvPr>
        </p:nvGraphicFramePr>
        <p:xfrm>
          <a:off x="7090641" y="4401981"/>
          <a:ext cx="165100" cy="228600"/>
        </p:xfrm>
        <a:graphic>
          <a:graphicData uri="http://schemas.openxmlformats.org/presentationml/2006/ole">
            <mc:AlternateContent xmlns:mc="http://schemas.openxmlformats.org/markup-compatibility/2006">
              <mc:Choice xmlns:v="urn:schemas-microsoft-com:vml" Requires="v">
                <p:oleObj spid="_x0000_s558762" name="Equation" r:id="rId20" imgW="164880" imgH="228600" progId="Equation.DSMT4">
                  <p:embed/>
                </p:oleObj>
              </mc:Choice>
              <mc:Fallback>
                <p:oleObj name="Equation" r:id="rId20" imgW="164880" imgH="228600" progId="Equation.DSMT4">
                  <p:embed/>
                  <p:pic>
                    <p:nvPicPr>
                      <p:cNvPr id="0" name=""/>
                      <p:cNvPicPr/>
                      <p:nvPr/>
                    </p:nvPicPr>
                    <p:blipFill>
                      <a:blip r:embed="rId21"/>
                      <a:stretch>
                        <a:fillRect/>
                      </a:stretch>
                    </p:blipFill>
                    <p:spPr>
                      <a:xfrm>
                        <a:off x="7090641" y="4401981"/>
                        <a:ext cx="165100" cy="228600"/>
                      </a:xfrm>
                      <a:prstGeom prst="rect">
                        <a:avLst/>
                      </a:prstGeom>
                    </p:spPr>
                  </p:pic>
                </p:oleObj>
              </mc:Fallback>
            </mc:AlternateContent>
          </a:graphicData>
        </a:graphic>
      </p:graphicFrame>
      <p:sp>
        <p:nvSpPr>
          <p:cNvPr id="70" name="Oval 69"/>
          <p:cNvSpPr/>
          <p:nvPr/>
        </p:nvSpPr>
        <p:spPr>
          <a:xfrm>
            <a:off x="10183511" y="3998519"/>
            <a:ext cx="255319" cy="249382"/>
          </a:xfrm>
          <a:prstGeom prst="ellipse">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71" name="Object 70"/>
          <p:cNvGraphicFramePr>
            <a:graphicFrameLocks noChangeAspect="1"/>
          </p:cNvGraphicFramePr>
          <p:nvPr>
            <p:extLst>
              <p:ext uri="{D42A27DB-BD31-4B8C-83A1-F6EECF244321}">
                <p14:modId xmlns:p14="http://schemas.microsoft.com/office/powerpoint/2010/main" val="3680028502"/>
              </p:ext>
            </p:extLst>
          </p:nvPr>
        </p:nvGraphicFramePr>
        <p:xfrm>
          <a:off x="10523519" y="4007529"/>
          <a:ext cx="749300" cy="228600"/>
        </p:xfrm>
        <a:graphic>
          <a:graphicData uri="http://schemas.openxmlformats.org/presentationml/2006/ole">
            <mc:AlternateContent xmlns:mc="http://schemas.openxmlformats.org/markup-compatibility/2006">
              <mc:Choice xmlns:v="urn:schemas-microsoft-com:vml" Requires="v">
                <p:oleObj spid="_x0000_s558763" name="Equation" r:id="rId22" imgW="749160" imgH="228600" progId="Equation.DSMT4">
                  <p:embed/>
                </p:oleObj>
              </mc:Choice>
              <mc:Fallback>
                <p:oleObj name="Equation" r:id="rId22" imgW="749160" imgH="228600" progId="Equation.DSMT4">
                  <p:embed/>
                  <p:pic>
                    <p:nvPicPr>
                      <p:cNvPr id="0" name=""/>
                      <p:cNvPicPr/>
                      <p:nvPr/>
                    </p:nvPicPr>
                    <p:blipFill>
                      <a:blip r:embed="rId13"/>
                      <a:stretch>
                        <a:fillRect/>
                      </a:stretch>
                    </p:blipFill>
                    <p:spPr>
                      <a:xfrm>
                        <a:off x="10523519" y="4007529"/>
                        <a:ext cx="749300" cy="228600"/>
                      </a:xfrm>
                      <a:prstGeom prst="rect">
                        <a:avLst/>
                      </a:prstGeom>
                    </p:spPr>
                  </p:pic>
                </p:oleObj>
              </mc:Fallback>
            </mc:AlternateContent>
          </a:graphicData>
        </a:graphic>
      </p:graphicFrame>
      <p:sp>
        <p:nvSpPr>
          <p:cNvPr id="72" name="Right Brace 71"/>
          <p:cNvSpPr/>
          <p:nvPr/>
        </p:nvSpPr>
        <p:spPr>
          <a:xfrm rot="5400000">
            <a:off x="7222465" y="4578735"/>
            <a:ext cx="302821" cy="11716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3" name="TextBox 72"/>
          <p:cNvSpPr txBox="1"/>
          <p:nvPr/>
        </p:nvSpPr>
        <p:spPr>
          <a:xfrm>
            <a:off x="6727782" y="5291241"/>
            <a:ext cx="1318161" cy="461665"/>
          </a:xfrm>
          <a:prstGeom prst="rect">
            <a:avLst/>
          </a:prstGeom>
          <a:noFill/>
        </p:spPr>
        <p:txBody>
          <a:bodyPr wrap="square" rtlCol="0">
            <a:spAutoFit/>
          </a:bodyPr>
          <a:lstStyle/>
          <a:p>
            <a:pPr algn="ctr"/>
            <a:r>
              <a:rPr lang="en-GB" sz="1200" dirty="0"/>
              <a:t>original features</a:t>
            </a:r>
          </a:p>
          <a:p>
            <a:pPr algn="ctr"/>
            <a:r>
              <a:rPr lang="en-GB" sz="1200" dirty="0"/>
              <a:t>= </a:t>
            </a:r>
            <a:r>
              <a:rPr lang="en-GB" sz="1200" b="1" dirty="0">
                <a:solidFill>
                  <a:srgbClr val="FF0000"/>
                </a:solidFill>
              </a:rPr>
              <a:t>input layer</a:t>
            </a:r>
          </a:p>
        </p:txBody>
      </p:sp>
      <p:sp>
        <p:nvSpPr>
          <p:cNvPr id="74" name="TextBox 73"/>
          <p:cNvSpPr txBox="1"/>
          <p:nvPr/>
        </p:nvSpPr>
        <p:spPr>
          <a:xfrm>
            <a:off x="8509084" y="1322985"/>
            <a:ext cx="1318161" cy="646331"/>
          </a:xfrm>
          <a:prstGeom prst="rect">
            <a:avLst/>
          </a:prstGeom>
          <a:noFill/>
        </p:spPr>
        <p:txBody>
          <a:bodyPr wrap="square" rtlCol="0">
            <a:spAutoFit/>
          </a:bodyPr>
          <a:lstStyle/>
          <a:p>
            <a:pPr algn="ctr"/>
            <a:r>
              <a:rPr lang="en-GB" sz="1200" b="1" dirty="0">
                <a:solidFill>
                  <a:srgbClr val="FF0000"/>
                </a:solidFill>
              </a:rPr>
              <a:t>hidden </a:t>
            </a:r>
            <a:r>
              <a:rPr lang="en-GB" sz="1200" b="1" dirty="0" smtClean="0">
                <a:solidFill>
                  <a:srgbClr val="FF0000"/>
                </a:solidFill>
              </a:rPr>
              <a:t>layer</a:t>
            </a:r>
          </a:p>
          <a:p>
            <a:r>
              <a:rPr lang="en-GB" sz="1200" dirty="0" smtClean="0"/>
              <a:t>= </a:t>
            </a:r>
            <a:r>
              <a:rPr lang="en-GB" sz="1200" dirty="0"/>
              <a:t>basis </a:t>
            </a:r>
            <a:r>
              <a:rPr lang="en-GB" sz="1200" dirty="0" smtClean="0"/>
              <a:t>functions</a:t>
            </a:r>
          </a:p>
          <a:p>
            <a:r>
              <a:rPr lang="en-GB" sz="1200" dirty="0" smtClean="0"/>
              <a:t>= features of </a:t>
            </a:r>
            <a:r>
              <a:rPr lang="en-GB" sz="1200" i="1" dirty="0" smtClean="0"/>
              <a:t>x</a:t>
            </a:r>
            <a:endParaRPr lang="en-GB" sz="1200" i="1" dirty="0"/>
          </a:p>
        </p:txBody>
      </p:sp>
      <p:sp>
        <p:nvSpPr>
          <p:cNvPr id="75" name="Rectangle 74"/>
          <p:cNvSpPr/>
          <p:nvPr/>
        </p:nvSpPr>
        <p:spPr>
          <a:xfrm>
            <a:off x="9197088" y="2266508"/>
            <a:ext cx="597888" cy="3741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6" name="Object 75"/>
          <p:cNvGraphicFramePr>
            <a:graphicFrameLocks noChangeAspect="1"/>
          </p:cNvGraphicFramePr>
          <p:nvPr>
            <p:extLst>
              <p:ext uri="{D42A27DB-BD31-4B8C-83A1-F6EECF244321}">
                <p14:modId xmlns:p14="http://schemas.microsoft.com/office/powerpoint/2010/main" val="3271411953"/>
              </p:ext>
            </p:extLst>
          </p:nvPr>
        </p:nvGraphicFramePr>
        <p:xfrm>
          <a:off x="9222844" y="2266508"/>
          <a:ext cx="419100" cy="228600"/>
        </p:xfrm>
        <a:graphic>
          <a:graphicData uri="http://schemas.openxmlformats.org/presentationml/2006/ole">
            <mc:AlternateContent xmlns:mc="http://schemas.openxmlformats.org/markup-compatibility/2006">
              <mc:Choice xmlns:v="urn:schemas-microsoft-com:vml" Requires="v">
                <p:oleObj spid="_x0000_s558764" name="Equation" r:id="rId23" imgW="419040" imgH="228600" progId="Equation.DSMT4">
                  <p:embed/>
                </p:oleObj>
              </mc:Choice>
              <mc:Fallback>
                <p:oleObj name="Equation" r:id="rId23" imgW="419040" imgH="228600" progId="Equation.DSMT4">
                  <p:embed/>
                  <p:pic>
                    <p:nvPicPr>
                      <p:cNvPr id="0" name=""/>
                      <p:cNvPicPr/>
                      <p:nvPr/>
                    </p:nvPicPr>
                    <p:blipFill>
                      <a:blip r:embed="rId24"/>
                      <a:stretch>
                        <a:fillRect/>
                      </a:stretch>
                    </p:blipFill>
                    <p:spPr>
                      <a:xfrm>
                        <a:off x="9222844" y="2266508"/>
                        <a:ext cx="419100" cy="228600"/>
                      </a:xfrm>
                      <a:prstGeom prst="rect">
                        <a:avLst/>
                      </a:prstGeom>
                    </p:spPr>
                  </p:pic>
                </p:oleObj>
              </mc:Fallback>
            </mc:AlternateContent>
          </a:graphicData>
        </a:graphic>
      </p:graphicFrame>
      <p:graphicFrame>
        <p:nvGraphicFramePr>
          <p:cNvPr id="77" name="Object 76"/>
          <p:cNvGraphicFramePr>
            <a:graphicFrameLocks noChangeAspect="1"/>
          </p:cNvGraphicFramePr>
          <p:nvPr>
            <p:extLst>
              <p:ext uri="{D42A27DB-BD31-4B8C-83A1-F6EECF244321}">
                <p14:modId xmlns:p14="http://schemas.microsoft.com/office/powerpoint/2010/main" val="1043315229"/>
              </p:ext>
            </p:extLst>
          </p:nvPr>
        </p:nvGraphicFramePr>
        <p:xfrm>
          <a:off x="9208686" y="2724367"/>
          <a:ext cx="457200" cy="228600"/>
        </p:xfrm>
        <a:graphic>
          <a:graphicData uri="http://schemas.openxmlformats.org/presentationml/2006/ole">
            <mc:AlternateContent xmlns:mc="http://schemas.openxmlformats.org/markup-compatibility/2006">
              <mc:Choice xmlns:v="urn:schemas-microsoft-com:vml" Requires="v">
                <p:oleObj spid="_x0000_s558765" name="Equation" r:id="rId25" imgW="457200" imgH="228600" progId="Equation.DSMT4">
                  <p:embed/>
                </p:oleObj>
              </mc:Choice>
              <mc:Fallback>
                <p:oleObj name="Equation" r:id="rId25" imgW="457200" imgH="228600" progId="Equation.DSMT4">
                  <p:embed/>
                  <p:pic>
                    <p:nvPicPr>
                      <p:cNvPr id="0" name=""/>
                      <p:cNvPicPr/>
                      <p:nvPr/>
                    </p:nvPicPr>
                    <p:blipFill>
                      <a:blip r:embed="rId26"/>
                      <a:stretch>
                        <a:fillRect/>
                      </a:stretch>
                    </p:blipFill>
                    <p:spPr>
                      <a:xfrm>
                        <a:off x="9208686" y="2724367"/>
                        <a:ext cx="457200" cy="228600"/>
                      </a:xfrm>
                      <a:prstGeom prst="rect">
                        <a:avLst/>
                      </a:prstGeom>
                    </p:spPr>
                  </p:pic>
                </p:oleObj>
              </mc:Fallback>
            </mc:AlternateContent>
          </a:graphicData>
        </a:graphic>
      </p:graphicFrame>
      <p:graphicFrame>
        <p:nvGraphicFramePr>
          <p:cNvPr id="78" name="Object 77"/>
          <p:cNvGraphicFramePr>
            <a:graphicFrameLocks noChangeAspect="1"/>
          </p:cNvGraphicFramePr>
          <p:nvPr>
            <p:extLst>
              <p:ext uri="{D42A27DB-BD31-4B8C-83A1-F6EECF244321}">
                <p14:modId xmlns:p14="http://schemas.microsoft.com/office/powerpoint/2010/main" val="486221185"/>
              </p:ext>
            </p:extLst>
          </p:nvPr>
        </p:nvGraphicFramePr>
        <p:xfrm>
          <a:off x="9216138" y="3149455"/>
          <a:ext cx="444500" cy="228600"/>
        </p:xfrm>
        <a:graphic>
          <a:graphicData uri="http://schemas.openxmlformats.org/presentationml/2006/ole">
            <mc:AlternateContent xmlns:mc="http://schemas.openxmlformats.org/markup-compatibility/2006">
              <mc:Choice xmlns:v="urn:schemas-microsoft-com:vml" Requires="v">
                <p:oleObj spid="_x0000_s558766" name="Equation" r:id="rId27" imgW="444240" imgH="228600" progId="Equation.DSMT4">
                  <p:embed/>
                </p:oleObj>
              </mc:Choice>
              <mc:Fallback>
                <p:oleObj name="Equation" r:id="rId27" imgW="444240" imgH="228600" progId="Equation.DSMT4">
                  <p:embed/>
                  <p:pic>
                    <p:nvPicPr>
                      <p:cNvPr id="0" name=""/>
                      <p:cNvPicPr/>
                      <p:nvPr/>
                    </p:nvPicPr>
                    <p:blipFill>
                      <a:blip r:embed="rId28"/>
                      <a:stretch>
                        <a:fillRect/>
                      </a:stretch>
                    </p:blipFill>
                    <p:spPr>
                      <a:xfrm>
                        <a:off x="9216138" y="3149455"/>
                        <a:ext cx="444500" cy="228600"/>
                      </a:xfrm>
                      <a:prstGeom prst="rect">
                        <a:avLst/>
                      </a:prstGeom>
                    </p:spPr>
                  </p:pic>
                </p:oleObj>
              </mc:Fallback>
            </mc:AlternateContent>
          </a:graphicData>
        </a:graphic>
      </p:graphicFrame>
      <p:sp>
        <p:nvSpPr>
          <p:cNvPr id="79" name="Oval 78"/>
          <p:cNvSpPr/>
          <p:nvPr/>
        </p:nvSpPr>
        <p:spPr>
          <a:xfrm>
            <a:off x="8771035" y="5712519"/>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80" name="Object 79"/>
          <p:cNvGraphicFramePr>
            <a:graphicFrameLocks noChangeAspect="1"/>
          </p:cNvGraphicFramePr>
          <p:nvPr>
            <p:extLst>
              <p:ext uri="{D42A27DB-BD31-4B8C-83A1-F6EECF244321}">
                <p14:modId xmlns:p14="http://schemas.microsoft.com/office/powerpoint/2010/main" val="2477027461"/>
              </p:ext>
            </p:extLst>
          </p:nvPr>
        </p:nvGraphicFramePr>
        <p:xfrm>
          <a:off x="9223476" y="3563029"/>
          <a:ext cx="571500" cy="228600"/>
        </p:xfrm>
        <a:graphic>
          <a:graphicData uri="http://schemas.openxmlformats.org/presentationml/2006/ole">
            <mc:AlternateContent xmlns:mc="http://schemas.openxmlformats.org/markup-compatibility/2006">
              <mc:Choice xmlns:v="urn:schemas-microsoft-com:vml" Requires="v">
                <p:oleObj spid="_x0000_s558767" name="Equation" r:id="rId29" imgW="571320" imgH="228600" progId="Equation.DSMT4">
                  <p:embed/>
                </p:oleObj>
              </mc:Choice>
              <mc:Fallback>
                <p:oleObj name="Equation" r:id="rId29" imgW="571320" imgH="228600" progId="Equation.DSMT4">
                  <p:embed/>
                  <p:pic>
                    <p:nvPicPr>
                      <p:cNvPr id="0" name=""/>
                      <p:cNvPicPr/>
                      <p:nvPr/>
                    </p:nvPicPr>
                    <p:blipFill>
                      <a:blip r:embed="rId30"/>
                      <a:stretch>
                        <a:fillRect/>
                      </a:stretch>
                    </p:blipFill>
                    <p:spPr>
                      <a:xfrm>
                        <a:off x="9223476" y="3563029"/>
                        <a:ext cx="571500" cy="228600"/>
                      </a:xfrm>
                      <a:prstGeom prst="rect">
                        <a:avLst/>
                      </a:prstGeom>
                    </p:spPr>
                  </p:pic>
                </p:oleObj>
              </mc:Fallback>
            </mc:AlternateContent>
          </a:graphicData>
        </a:graphic>
      </p:graphicFrame>
      <p:graphicFrame>
        <p:nvGraphicFramePr>
          <p:cNvPr id="81" name="Object 80"/>
          <p:cNvGraphicFramePr>
            <a:graphicFrameLocks noChangeAspect="1"/>
          </p:cNvGraphicFramePr>
          <p:nvPr>
            <p:extLst>
              <p:ext uri="{D42A27DB-BD31-4B8C-83A1-F6EECF244321}">
                <p14:modId xmlns:p14="http://schemas.microsoft.com/office/powerpoint/2010/main" val="2875311693"/>
              </p:ext>
            </p:extLst>
          </p:nvPr>
        </p:nvGraphicFramePr>
        <p:xfrm>
          <a:off x="9222844" y="4015333"/>
          <a:ext cx="558800" cy="228600"/>
        </p:xfrm>
        <a:graphic>
          <a:graphicData uri="http://schemas.openxmlformats.org/presentationml/2006/ole">
            <mc:AlternateContent xmlns:mc="http://schemas.openxmlformats.org/markup-compatibility/2006">
              <mc:Choice xmlns:v="urn:schemas-microsoft-com:vml" Requires="v">
                <p:oleObj spid="_x0000_s558768" name="Equation" r:id="rId31" imgW="558720" imgH="228600" progId="Equation.DSMT4">
                  <p:embed/>
                </p:oleObj>
              </mc:Choice>
              <mc:Fallback>
                <p:oleObj name="Equation" r:id="rId31" imgW="558720" imgH="228600" progId="Equation.DSMT4">
                  <p:embed/>
                  <p:pic>
                    <p:nvPicPr>
                      <p:cNvPr id="0" name=""/>
                      <p:cNvPicPr/>
                      <p:nvPr/>
                    </p:nvPicPr>
                    <p:blipFill>
                      <a:blip r:embed="rId32"/>
                      <a:stretch>
                        <a:fillRect/>
                      </a:stretch>
                    </p:blipFill>
                    <p:spPr>
                      <a:xfrm>
                        <a:off x="9222844" y="4015333"/>
                        <a:ext cx="558800" cy="228600"/>
                      </a:xfrm>
                      <a:prstGeom prst="rect">
                        <a:avLst/>
                      </a:prstGeom>
                    </p:spPr>
                  </p:pic>
                </p:oleObj>
              </mc:Fallback>
            </mc:AlternateContent>
          </a:graphicData>
        </a:graphic>
      </p:graphicFrame>
      <p:graphicFrame>
        <p:nvGraphicFramePr>
          <p:cNvPr id="82" name="Object 81"/>
          <p:cNvGraphicFramePr>
            <a:graphicFrameLocks noChangeAspect="1"/>
          </p:cNvGraphicFramePr>
          <p:nvPr>
            <p:extLst>
              <p:ext uri="{D42A27DB-BD31-4B8C-83A1-F6EECF244321}">
                <p14:modId xmlns:p14="http://schemas.microsoft.com/office/powerpoint/2010/main" val="66311316"/>
              </p:ext>
            </p:extLst>
          </p:nvPr>
        </p:nvGraphicFramePr>
        <p:xfrm>
          <a:off x="9203794" y="4446823"/>
          <a:ext cx="571500" cy="228600"/>
        </p:xfrm>
        <a:graphic>
          <a:graphicData uri="http://schemas.openxmlformats.org/presentationml/2006/ole">
            <mc:AlternateContent xmlns:mc="http://schemas.openxmlformats.org/markup-compatibility/2006">
              <mc:Choice xmlns:v="urn:schemas-microsoft-com:vml" Requires="v">
                <p:oleObj spid="_x0000_s558769" name="Equation" r:id="rId33" imgW="571320" imgH="228600" progId="Equation.DSMT4">
                  <p:embed/>
                </p:oleObj>
              </mc:Choice>
              <mc:Fallback>
                <p:oleObj name="Equation" r:id="rId33" imgW="571320" imgH="228600" progId="Equation.DSMT4">
                  <p:embed/>
                  <p:pic>
                    <p:nvPicPr>
                      <p:cNvPr id="0" name=""/>
                      <p:cNvPicPr/>
                      <p:nvPr/>
                    </p:nvPicPr>
                    <p:blipFill>
                      <a:blip r:embed="rId34"/>
                      <a:stretch>
                        <a:fillRect/>
                      </a:stretch>
                    </p:blipFill>
                    <p:spPr>
                      <a:xfrm>
                        <a:off x="9203794" y="4446823"/>
                        <a:ext cx="571500" cy="228600"/>
                      </a:xfrm>
                      <a:prstGeom prst="rect">
                        <a:avLst/>
                      </a:prstGeom>
                    </p:spPr>
                  </p:pic>
                </p:oleObj>
              </mc:Fallback>
            </mc:AlternateContent>
          </a:graphicData>
        </a:graphic>
      </p:graphicFrame>
      <p:graphicFrame>
        <p:nvGraphicFramePr>
          <p:cNvPr id="83" name="Object 82"/>
          <p:cNvGraphicFramePr>
            <a:graphicFrameLocks noChangeAspect="1"/>
          </p:cNvGraphicFramePr>
          <p:nvPr>
            <p:extLst>
              <p:ext uri="{D42A27DB-BD31-4B8C-83A1-F6EECF244321}">
                <p14:modId xmlns:p14="http://schemas.microsoft.com/office/powerpoint/2010/main" val="100799333"/>
              </p:ext>
            </p:extLst>
          </p:nvPr>
        </p:nvGraphicFramePr>
        <p:xfrm>
          <a:off x="9206613" y="4845729"/>
          <a:ext cx="495300" cy="241300"/>
        </p:xfrm>
        <a:graphic>
          <a:graphicData uri="http://schemas.openxmlformats.org/presentationml/2006/ole">
            <mc:AlternateContent xmlns:mc="http://schemas.openxmlformats.org/markup-compatibility/2006">
              <mc:Choice xmlns:v="urn:schemas-microsoft-com:vml" Requires="v">
                <p:oleObj spid="_x0000_s558770" name="Equation" r:id="rId35" imgW="495000" imgH="241200" progId="Equation.DSMT4">
                  <p:embed/>
                </p:oleObj>
              </mc:Choice>
              <mc:Fallback>
                <p:oleObj name="Equation" r:id="rId35" imgW="495000" imgH="241200" progId="Equation.DSMT4">
                  <p:embed/>
                  <p:pic>
                    <p:nvPicPr>
                      <p:cNvPr id="0" name=""/>
                      <p:cNvPicPr/>
                      <p:nvPr/>
                    </p:nvPicPr>
                    <p:blipFill>
                      <a:blip r:embed="rId36"/>
                      <a:stretch>
                        <a:fillRect/>
                      </a:stretch>
                    </p:blipFill>
                    <p:spPr>
                      <a:xfrm>
                        <a:off x="9206613" y="4845729"/>
                        <a:ext cx="495300" cy="241300"/>
                      </a:xfrm>
                      <a:prstGeom prst="rect">
                        <a:avLst/>
                      </a:prstGeom>
                    </p:spPr>
                  </p:pic>
                </p:oleObj>
              </mc:Fallback>
            </mc:AlternateContent>
          </a:graphicData>
        </a:graphic>
      </p:graphicFrame>
      <p:graphicFrame>
        <p:nvGraphicFramePr>
          <p:cNvPr id="84" name="Object 83"/>
          <p:cNvGraphicFramePr>
            <a:graphicFrameLocks noChangeAspect="1"/>
          </p:cNvGraphicFramePr>
          <p:nvPr>
            <p:extLst>
              <p:ext uri="{D42A27DB-BD31-4B8C-83A1-F6EECF244321}">
                <p14:modId xmlns:p14="http://schemas.microsoft.com/office/powerpoint/2010/main" val="335312922"/>
              </p:ext>
            </p:extLst>
          </p:nvPr>
        </p:nvGraphicFramePr>
        <p:xfrm>
          <a:off x="9197088" y="5271179"/>
          <a:ext cx="508000" cy="241300"/>
        </p:xfrm>
        <a:graphic>
          <a:graphicData uri="http://schemas.openxmlformats.org/presentationml/2006/ole">
            <mc:AlternateContent xmlns:mc="http://schemas.openxmlformats.org/markup-compatibility/2006">
              <mc:Choice xmlns:v="urn:schemas-microsoft-com:vml" Requires="v">
                <p:oleObj spid="_x0000_s558771" name="Equation" r:id="rId37" imgW="507960" imgH="241200" progId="Equation.DSMT4">
                  <p:embed/>
                </p:oleObj>
              </mc:Choice>
              <mc:Fallback>
                <p:oleObj name="Equation" r:id="rId37" imgW="507960" imgH="241200" progId="Equation.DSMT4">
                  <p:embed/>
                  <p:pic>
                    <p:nvPicPr>
                      <p:cNvPr id="0" name=""/>
                      <p:cNvPicPr/>
                      <p:nvPr/>
                    </p:nvPicPr>
                    <p:blipFill>
                      <a:blip r:embed="rId38"/>
                      <a:stretch>
                        <a:fillRect/>
                      </a:stretch>
                    </p:blipFill>
                    <p:spPr>
                      <a:xfrm>
                        <a:off x="9197088" y="5271179"/>
                        <a:ext cx="508000" cy="241300"/>
                      </a:xfrm>
                      <a:prstGeom prst="rect">
                        <a:avLst/>
                      </a:prstGeom>
                    </p:spPr>
                  </p:pic>
                </p:oleObj>
              </mc:Fallback>
            </mc:AlternateContent>
          </a:graphicData>
        </a:graphic>
      </p:graphicFrame>
      <p:graphicFrame>
        <p:nvGraphicFramePr>
          <p:cNvPr id="85" name="Object 84"/>
          <p:cNvGraphicFramePr>
            <a:graphicFrameLocks noChangeAspect="1"/>
          </p:cNvGraphicFramePr>
          <p:nvPr>
            <p:extLst>
              <p:ext uri="{D42A27DB-BD31-4B8C-83A1-F6EECF244321}">
                <p14:modId xmlns:p14="http://schemas.microsoft.com/office/powerpoint/2010/main" val="2649929975"/>
              </p:ext>
            </p:extLst>
          </p:nvPr>
        </p:nvGraphicFramePr>
        <p:xfrm>
          <a:off x="9203438" y="5726791"/>
          <a:ext cx="495300" cy="241300"/>
        </p:xfrm>
        <a:graphic>
          <a:graphicData uri="http://schemas.openxmlformats.org/presentationml/2006/ole">
            <mc:AlternateContent xmlns:mc="http://schemas.openxmlformats.org/markup-compatibility/2006">
              <mc:Choice xmlns:v="urn:schemas-microsoft-com:vml" Requires="v">
                <p:oleObj spid="_x0000_s558772" name="Equation" r:id="rId39" imgW="495000" imgH="241200" progId="Equation.DSMT4">
                  <p:embed/>
                </p:oleObj>
              </mc:Choice>
              <mc:Fallback>
                <p:oleObj name="Equation" r:id="rId39" imgW="495000" imgH="241200" progId="Equation.DSMT4">
                  <p:embed/>
                  <p:pic>
                    <p:nvPicPr>
                      <p:cNvPr id="0" name=""/>
                      <p:cNvPicPr/>
                      <p:nvPr/>
                    </p:nvPicPr>
                    <p:blipFill>
                      <a:blip r:embed="rId40"/>
                      <a:stretch>
                        <a:fillRect/>
                      </a:stretch>
                    </p:blipFill>
                    <p:spPr>
                      <a:xfrm>
                        <a:off x="9203438" y="5726791"/>
                        <a:ext cx="495300" cy="241300"/>
                      </a:xfrm>
                      <a:prstGeom prst="rect">
                        <a:avLst/>
                      </a:prstGeom>
                    </p:spPr>
                  </p:pic>
                </p:oleObj>
              </mc:Fallback>
            </mc:AlternateContent>
          </a:graphicData>
        </a:graphic>
      </p:graphicFrame>
      <p:cxnSp>
        <p:nvCxnSpPr>
          <p:cNvPr id="86" name="Straight Arrow Connector 85"/>
          <p:cNvCxnSpPr>
            <a:stCxn id="64" idx="6"/>
            <a:endCxn id="59" idx="2"/>
          </p:cNvCxnSpPr>
          <p:nvPr/>
        </p:nvCxnSpPr>
        <p:spPr>
          <a:xfrm flipV="1">
            <a:off x="7594686" y="2399595"/>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4" idx="6"/>
            <a:endCxn id="62" idx="2"/>
          </p:cNvCxnSpPr>
          <p:nvPr/>
        </p:nvCxnSpPr>
        <p:spPr>
          <a:xfrm>
            <a:off x="7594686" y="3687772"/>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3" idx="6"/>
            <a:endCxn id="63" idx="2"/>
          </p:cNvCxnSpPr>
          <p:nvPr/>
        </p:nvCxnSpPr>
        <p:spPr>
          <a:xfrm>
            <a:off x="7594686" y="3687772"/>
            <a:ext cx="1166753" cy="43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3" idx="6"/>
            <a:endCxn id="57" idx="2"/>
          </p:cNvCxnSpPr>
          <p:nvPr/>
        </p:nvCxnSpPr>
        <p:spPr>
          <a:xfrm>
            <a:off x="7594686" y="3687772"/>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4" idx="6"/>
            <a:endCxn id="60" idx="2"/>
          </p:cNvCxnSpPr>
          <p:nvPr/>
        </p:nvCxnSpPr>
        <p:spPr>
          <a:xfrm flipV="1">
            <a:off x="7594686" y="2831065"/>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4" idx="6"/>
            <a:endCxn id="62" idx="2"/>
          </p:cNvCxnSpPr>
          <p:nvPr/>
        </p:nvCxnSpPr>
        <p:spPr>
          <a:xfrm flipV="1">
            <a:off x="7594686" y="3694005"/>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54" idx="6"/>
          </p:cNvCxnSpPr>
          <p:nvPr/>
        </p:nvCxnSpPr>
        <p:spPr>
          <a:xfrm>
            <a:off x="7594686" y="4119242"/>
            <a:ext cx="1166753" cy="43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4" idx="6"/>
            <a:endCxn id="58" idx="2"/>
          </p:cNvCxnSpPr>
          <p:nvPr/>
        </p:nvCxnSpPr>
        <p:spPr>
          <a:xfrm>
            <a:off x="7594686" y="4119242"/>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55" idx="6"/>
            <a:endCxn id="61" idx="2"/>
          </p:cNvCxnSpPr>
          <p:nvPr/>
        </p:nvCxnSpPr>
        <p:spPr>
          <a:xfrm flipV="1">
            <a:off x="7594686" y="3262535"/>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55" idx="6"/>
            <a:endCxn id="63" idx="2"/>
          </p:cNvCxnSpPr>
          <p:nvPr/>
        </p:nvCxnSpPr>
        <p:spPr>
          <a:xfrm flipV="1">
            <a:off x="7594686" y="4125475"/>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66" idx="6"/>
            <a:endCxn id="56" idx="2"/>
          </p:cNvCxnSpPr>
          <p:nvPr/>
        </p:nvCxnSpPr>
        <p:spPr>
          <a:xfrm>
            <a:off x="7594686" y="4550712"/>
            <a:ext cx="1166753" cy="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55" idx="6"/>
            <a:endCxn id="79" idx="2"/>
          </p:cNvCxnSpPr>
          <p:nvPr/>
        </p:nvCxnSpPr>
        <p:spPr>
          <a:xfrm>
            <a:off x="7594686" y="4550712"/>
            <a:ext cx="1176349" cy="1286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Right Brace 97"/>
          <p:cNvSpPr/>
          <p:nvPr/>
        </p:nvSpPr>
        <p:spPr>
          <a:xfrm rot="5400000">
            <a:off x="9862316" y="4893131"/>
            <a:ext cx="302821" cy="26196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TextBox 98"/>
          <p:cNvSpPr txBox="1"/>
          <p:nvPr/>
        </p:nvSpPr>
        <p:spPr>
          <a:xfrm>
            <a:off x="8643671" y="6418670"/>
            <a:ext cx="2947100" cy="276999"/>
          </a:xfrm>
          <a:prstGeom prst="rect">
            <a:avLst/>
          </a:prstGeom>
          <a:noFill/>
        </p:spPr>
        <p:txBody>
          <a:bodyPr wrap="square" rtlCol="0">
            <a:spAutoFit/>
          </a:bodyPr>
          <a:lstStyle/>
          <a:p>
            <a:pPr algn="ctr"/>
            <a:r>
              <a:rPr lang="en-GB" sz="1200" dirty="0"/>
              <a:t>linear regression</a:t>
            </a:r>
          </a:p>
        </p:txBody>
      </p:sp>
      <p:sp>
        <p:nvSpPr>
          <p:cNvPr id="100" name="Right Brace 99"/>
          <p:cNvSpPr/>
          <p:nvPr/>
        </p:nvSpPr>
        <p:spPr>
          <a:xfrm rot="16200000">
            <a:off x="9014291" y="1504006"/>
            <a:ext cx="302821" cy="11716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1" name="TextBox 100"/>
          <p:cNvSpPr txBox="1"/>
          <p:nvPr/>
        </p:nvSpPr>
        <p:spPr>
          <a:xfrm>
            <a:off x="10250240" y="3499069"/>
            <a:ext cx="1318161" cy="461665"/>
          </a:xfrm>
          <a:prstGeom prst="rect">
            <a:avLst/>
          </a:prstGeom>
          <a:noFill/>
        </p:spPr>
        <p:txBody>
          <a:bodyPr wrap="square" rtlCol="0">
            <a:spAutoFit/>
          </a:bodyPr>
          <a:lstStyle/>
          <a:p>
            <a:pPr algn="ctr"/>
            <a:r>
              <a:rPr lang="en-GB" sz="1200" b="1" dirty="0">
                <a:solidFill>
                  <a:srgbClr val="FF0000"/>
                </a:solidFill>
              </a:rPr>
              <a:t>output layer</a:t>
            </a:r>
            <a:r>
              <a:rPr lang="en-GB" sz="1200" dirty="0"/>
              <a:t/>
            </a:r>
            <a:br>
              <a:rPr lang="en-GB" sz="1200" dirty="0"/>
            </a:br>
            <a:r>
              <a:rPr lang="en-GB" sz="1200" dirty="0"/>
              <a:t>= prediction</a:t>
            </a:r>
          </a:p>
        </p:txBody>
      </p:sp>
      <p:graphicFrame>
        <p:nvGraphicFramePr>
          <p:cNvPr id="102" name="Object 101"/>
          <p:cNvGraphicFramePr>
            <a:graphicFrameLocks noChangeAspect="1"/>
          </p:cNvGraphicFramePr>
          <p:nvPr>
            <p:extLst>
              <p:ext uri="{D42A27DB-BD31-4B8C-83A1-F6EECF244321}">
                <p14:modId xmlns:p14="http://schemas.microsoft.com/office/powerpoint/2010/main" val="920574853"/>
              </p:ext>
            </p:extLst>
          </p:nvPr>
        </p:nvGraphicFramePr>
        <p:xfrm>
          <a:off x="3020787" y="4140358"/>
          <a:ext cx="152400" cy="228600"/>
        </p:xfrm>
        <a:graphic>
          <a:graphicData uri="http://schemas.openxmlformats.org/presentationml/2006/ole">
            <mc:AlternateContent xmlns:mc="http://schemas.openxmlformats.org/markup-compatibility/2006">
              <mc:Choice xmlns:v="urn:schemas-microsoft-com:vml" Requires="v">
                <p:oleObj spid="_x0000_s558773" name="Equation" r:id="rId41" imgW="152280" imgH="228600" progId="Equation.DSMT4">
                  <p:embed/>
                </p:oleObj>
              </mc:Choice>
              <mc:Fallback>
                <p:oleObj name="Equation" r:id="rId41" imgW="152280" imgH="228600" progId="Equation.DSMT4">
                  <p:embed/>
                  <p:pic>
                    <p:nvPicPr>
                      <p:cNvPr id="0" name=""/>
                      <p:cNvPicPr/>
                      <p:nvPr/>
                    </p:nvPicPr>
                    <p:blipFill>
                      <a:blip r:embed="rId42"/>
                      <a:stretch>
                        <a:fillRect/>
                      </a:stretch>
                    </p:blipFill>
                    <p:spPr>
                      <a:xfrm>
                        <a:off x="3020787" y="4140358"/>
                        <a:ext cx="152400" cy="228600"/>
                      </a:xfrm>
                      <a:prstGeom prst="rect">
                        <a:avLst/>
                      </a:prstGeom>
                    </p:spPr>
                  </p:pic>
                </p:oleObj>
              </mc:Fallback>
            </mc:AlternateContent>
          </a:graphicData>
        </a:graphic>
      </p:graphicFrame>
      <p:graphicFrame>
        <p:nvGraphicFramePr>
          <p:cNvPr id="103" name="Object 102"/>
          <p:cNvGraphicFramePr>
            <a:graphicFrameLocks noChangeAspect="1"/>
          </p:cNvGraphicFramePr>
          <p:nvPr>
            <p:extLst>
              <p:ext uri="{D42A27DB-BD31-4B8C-83A1-F6EECF244321}">
                <p14:modId xmlns:p14="http://schemas.microsoft.com/office/powerpoint/2010/main" val="2954694959"/>
              </p:ext>
            </p:extLst>
          </p:nvPr>
        </p:nvGraphicFramePr>
        <p:xfrm>
          <a:off x="3448688" y="3886160"/>
          <a:ext cx="165100" cy="228600"/>
        </p:xfrm>
        <a:graphic>
          <a:graphicData uri="http://schemas.openxmlformats.org/presentationml/2006/ole">
            <mc:AlternateContent xmlns:mc="http://schemas.openxmlformats.org/markup-compatibility/2006">
              <mc:Choice xmlns:v="urn:schemas-microsoft-com:vml" Requires="v">
                <p:oleObj spid="_x0000_s558774" name="Equation" r:id="rId43" imgW="164880" imgH="228600" progId="Equation.DSMT4">
                  <p:embed/>
                </p:oleObj>
              </mc:Choice>
              <mc:Fallback>
                <p:oleObj name="Equation" r:id="rId43" imgW="164880" imgH="228600" progId="Equation.DSMT4">
                  <p:embed/>
                  <p:pic>
                    <p:nvPicPr>
                      <p:cNvPr id="0" name=""/>
                      <p:cNvPicPr/>
                      <p:nvPr/>
                    </p:nvPicPr>
                    <p:blipFill>
                      <a:blip r:embed="rId44"/>
                      <a:stretch>
                        <a:fillRect/>
                      </a:stretch>
                    </p:blipFill>
                    <p:spPr>
                      <a:xfrm>
                        <a:off x="3448688" y="3886160"/>
                        <a:ext cx="165100" cy="228600"/>
                      </a:xfrm>
                      <a:prstGeom prst="rect">
                        <a:avLst/>
                      </a:prstGeom>
                    </p:spPr>
                  </p:pic>
                </p:oleObj>
              </mc:Fallback>
            </mc:AlternateContent>
          </a:graphicData>
        </a:graphic>
      </p:graphicFrame>
      <p:graphicFrame>
        <p:nvGraphicFramePr>
          <p:cNvPr id="104" name="Object 103"/>
          <p:cNvGraphicFramePr>
            <a:graphicFrameLocks noChangeAspect="1"/>
          </p:cNvGraphicFramePr>
          <p:nvPr>
            <p:extLst>
              <p:ext uri="{D42A27DB-BD31-4B8C-83A1-F6EECF244321}">
                <p14:modId xmlns:p14="http://schemas.microsoft.com/office/powerpoint/2010/main" val="1533614113"/>
              </p:ext>
            </p:extLst>
          </p:nvPr>
        </p:nvGraphicFramePr>
        <p:xfrm>
          <a:off x="4993883" y="2476831"/>
          <a:ext cx="165100" cy="228600"/>
        </p:xfrm>
        <a:graphic>
          <a:graphicData uri="http://schemas.openxmlformats.org/presentationml/2006/ole">
            <mc:AlternateContent xmlns:mc="http://schemas.openxmlformats.org/markup-compatibility/2006">
              <mc:Choice xmlns:v="urn:schemas-microsoft-com:vml" Requires="v">
                <p:oleObj spid="_x0000_s558775" name="Equation" r:id="rId45" imgW="164880" imgH="228600" progId="Equation.DSMT4">
                  <p:embed/>
                </p:oleObj>
              </mc:Choice>
              <mc:Fallback>
                <p:oleObj name="Equation" r:id="rId45" imgW="164880" imgH="228600" progId="Equation.DSMT4">
                  <p:embed/>
                  <p:pic>
                    <p:nvPicPr>
                      <p:cNvPr id="0" name=""/>
                      <p:cNvPicPr/>
                      <p:nvPr/>
                    </p:nvPicPr>
                    <p:blipFill>
                      <a:blip r:embed="rId44"/>
                      <a:stretch>
                        <a:fillRect/>
                      </a:stretch>
                    </p:blipFill>
                    <p:spPr>
                      <a:xfrm>
                        <a:off x="4993883" y="2476831"/>
                        <a:ext cx="165100" cy="2286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27</a:t>
            </a:fld>
            <a:endParaRPr lang="en-GB"/>
          </a:p>
        </p:txBody>
      </p:sp>
    </p:spTree>
    <p:extLst>
      <p:ext uri="{BB962C8B-B14F-4D97-AF65-F5344CB8AC3E}">
        <p14:creationId xmlns:p14="http://schemas.microsoft.com/office/powerpoint/2010/main" val="2469416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Power of basis function regression</a:t>
            </a:r>
            <a:endParaRPr lang="en-GB" dirty="0">
              <a:solidFill>
                <a:schemeClr val="bg1"/>
              </a:solidFill>
            </a:endParaRPr>
          </a:p>
        </p:txBody>
      </p:sp>
      <p:sp>
        <p:nvSpPr>
          <p:cNvPr id="4" name="Content Placeholder 3"/>
          <p:cNvSpPr>
            <a:spLocks noGrp="1"/>
          </p:cNvSpPr>
          <p:nvPr>
            <p:ph idx="1"/>
          </p:nvPr>
        </p:nvSpPr>
        <p:spPr/>
        <p:txBody>
          <a:bodyPr>
            <a:normAutofit lnSpcReduction="10000"/>
          </a:bodyPr>
          <a:lstStyle/>
          <a:p>
            <a:r>
              <a:rPr lang="en-GB" sz="1600" dirty="0"/>
              <a:t>Works nicely: quadratic regression of                over </a:t>
            </a:r>
            <a:br>
              <a:rPr lang="en-GB" sz="1600" dirty="0"/>
            </a:br>
            <a:r>
              <a:rPr lang="en-GB" sz="1600" dirty="0"/>
              <a:t>approximates Black &amp; Scholes’ formula </a:t>
            </a:r>
            <a:r>
              <a:rPr lang="en-GB" sz="1600" dirty="0" smtClean="0"/>
              <a:t>very decently in </a:t>
            </a:r>
            <a:r>
              <a:rPr lang="en-GB" sz="1600" dirty="0"/>
              <a:t>simulated example</a:t>
            </a:r>
          </a:p>
          <a:p>
            <a:endParaRPr lang="en-GB" sz="1800" dirty="0"/>
          </a:p>
          <a:p>
            <a:endParaRPr lang="en-GB" sz="1800" dirty="0"/>
          </a:p>
          <a:p>
            <a:endParaRPr lang="en-GB" sz="1800" dirty="0"/>
          </a:p>
          <a:p>
            <a:endParaRPr lang="en-GB" sz="1800" dirty="0"/>
          </a:p>
          <a:p>
            <a:endParaRPr lang="en-GB" sz="1800" dirty="0"/>
          </a:p>
          <a:p>
            <a:endParaRPr lang="en-GB" sz="1800" dirty="0"/>
          </a:p>
          <a:p>
            <a:r>
              <a:rPr lang="en-GB" sz="1600" dirty="0"/>
              <a:t>Remarkable how the algorithm manages to detect Black &amp; Scholes’ pattern in noisy </a:t>
            </a:r>
            <a:r>
              <a:rPr lang="en-GB" sz="1600" dirty="0" smtClean="0"/>
              <a:t>data</a:t>
            </a:r>
          </a:p>
          <a:p>
            <a:r>
              <a:rPr lang="en-GB" sz="1600" dirty="0" smtClean="0"/>
              <a:t>Run it yourself, </a:t>
            </a:r>
            <a:r>
              <a:rPr lang="en-GB" sz="1600" b="1" dirty="0" smtClean="0">
                <a:solidFill>
                  <a:schemeClr val="accent1"/>
                </a:solidFill>
              </a:rPr>
              <a:t>reval.xlsx</a:t>
            </a:r>
            <a:r>
              <a:rPr lang="en-GB" sz="1600" dirty="0" smtClean="0">
                <a:solidFill>
                  <a:schemeClr val="accent1"/>
                </a:solidFill>
              </a:rPr>
              <a:t> </a:t>
            </a:r>
            <a:r>
              <a:rPr lang="en-GB" sz="1600" dirty="0"/>
              <a:t>on the repo </a:t>
            </a:r>
            <a:r>
              <a:rPr lang="en-GB" sz="1600" dirty="0">
                <a:hlinkClick r:id="rId4"/>
              </a:rPr>
              <a:t>github.com/</a:t>
            </a:r>
            <a:r>
              <a:rPr lang="en-GB" sz="1600" dirty="0" err="1">
                <a:hlinkClick r:id="rId4"/>
              </a:rPr>
              <a:t>asavine</a:t>
            </a:r>
            <a:r>
              <a:rPr lang="en-GB" sz="1600" dirty="0">
                <a:hlinkClick r:id="rId4"/>
              </a:rPr>
              <a:t>/</a:t>
            </a:r>
            <a:r>
              <a:rPr lang="en-GB" sz="1600" dirty="0" err="1">
                <a:hlinkClick r:id="rId4"/>
              </a:rPr>
              <a:t>CompFinLecture</a:t>
            </a:r>
            <a:r>
              <a:rPr lang="en-GB" sz="1600" dirty="0">
                <a:hlinkClick r:id="rId4"/>
              </a:rPr>
              <a:t>/</a:t>
            </a:r>
            <a:r>
              <a:rPr lang="en-GB" sz="1600" dirty="0" err="1">
                <a:hlinkClick r:id="rId4"/>
              </a:rPr>
              <a:t>RegressionSheet</a:t>
            </a:r>
            <a:r>
              <a:rPr lang="en-GB" sz="1600" dirty="0" smtClean="0">
                <a:hlinkClick r:id="rId4"/>
              </a:rPr>
              <a:t>/</a:t>
            </a:r>
            <a:endParaRPr lang="en-GB" sz="1600" dirty="0" smtClean="0"/>
          </a:p>
          <a:p>
            <a:r>
              <a:rPr lang="en-GB" sz="1600" dirty="0" smtClean="0"/>
              <a:t>Solution remains unique and analytic</a:t>
            </a:r>
            <a:endParaRPr lang="en-GB" sz="1400" dirty="0"/>
          </a:p>
          <a:p>
            <a:r>
              <a:rPr lang="en-GB" sz="1600" dirty="0" smtClean="0"/>
              <a:t>Mathematical guarantee:</a:t>
            </a:r>
            <a:endParaRPr lang="en-GB" sz="1600" dirty="0"/>
          </a:p>
          <a:p>
            <a:pPr lvl="1"/>
            <a:r>
              <a:rPr lang="en-GB" sz="1400" dirty="0"/>
              <a:t>Combinations of polynomials can approximate any smooth function to arbitrary precision</a:t>
            </a:r>
          </a:p>
          <a:p>
            <a:pPr lvl="1"/>
            <a:r>
              <a:rPr lang="en-GB" sz="1400" dirty="0"/>
              <a:t>Hence, detect any (smooth) non-linear pattern in data</a:t>
            </a:r>
          </a:p>
          <a:p>
            <a:pPr lvl="1"/>
            <a:r>
              <a:rPr lang="en-GB" sz="1400" i="1" dirty="0"/>
              <a:t>But only with a large number of basis functions / high polynomial degree</a:t>
            </a:r>
          </a:p>
          <a:p>
            <a:endParaRPr lang="en-GB" sz="1400" dirty="0"/>
          </a:p>
          <a:p>
            <a:endParaRPr lang="en-GB" sz="1400" dirty="0"/>
          </a:p>
        </p:txBody>
      </p:sp>
      <p:pic>
        <p:nvPicPr>
          <p:cNvPr id="3" name="Picture 2"/>
          <p:cNvPicPr>
            <a:picLocks noChangeAspect="1"/>
          </p:cNvPicPr>
          <p:nvPr/>
        </p:nvPicPr>
        <p:blipFill>
          <a:blip r:embed="rId5"/>
          <a:stretch>
            <a:fillRect/>
          </a:stretch>
        </p:blipFill>
        <p:spPr>
          <a:xfrm>
            <a:off x="2360924" y="2508600"/>
            <a:ext cx="2781846" cy="1739644"/>
          </a:xfrm>
          <a:prstGeom prst="rect">
            <a:avLst/>
          </a:prstGeom>
        </p:spPr>
      </p:pic>
      <p:pic>
        <p:nvPicPr>
          <p:cNvPr id="5" name="Picture 4"/>
          <p:cNvPicPr>
            <a:picLocks noChangeAspect="1"/>
          </p:cNvPicPr>
          <p:nvPr/>
        </p:nvPicPr>
        <p:blipFill>
          <a:blip r:embed="rId6"/>
          <a:stretch>
            <a:fillRect/>
          </a:stretch>
        </p:blipFill>
        <p:spPr>
          <a:xfrm>
            <a:off x="5384450" y="2508600"/>
            <a:ext cx="2781846" cy="1739644"/>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3286869407"/>
              </p:ext>
            </p:extLst>
          </p:nvPr>
        </p:nvGraphicFramePr>
        <p:xfrm>
          <a:off x="4284661" y="1781445"/>
          <a:ext cx="660400" cy="317500"/>
        </p:xfrm>
        <a:graphic>
          <a:graphicData uri="http://schemas.openxmlformats.org/presentationml/2006/ole">
            <mc:AlternateContent xmlns:mc="http://schemas.openxmlformats.org/markup-compatibility/2006">
              <mc:Choice xmlns:v="urn:schemas-microsoft-com:vml" Requires="v">
                <p:oleObj spid="_x0000_s374334" name="Equation" r:id="rId7" imgW="660240" imgH="317160" progId="Equation.DSMT4">
                  <p:embed/>
                </p:oleObj>
              </mc:Choice>
              <mc:Fallback>
                <p:oleObj name="Equation" r:id="rId7" imgW="660240" imgH="317160" progId="Equation.DSMT4">
                  <p:embed/>
                  <p:pic>
                    <p:nvPicPr>
                      <p:cNvPr id="0" name=""/>
                      <p:cNvPicPr/>
                      <p:nvPr/>
                    </p:nvPicPr>
                    <p:blipFill>
                      <a:blip r:embed="rId8"/>
                      <a:stretch>
                        <a:fillRect/>
                      </a:stretch>
                    </p:blipFill>
                    <p:spPr>
                      <a:xfrm>
                        <a:off x="4284661" y="1781445"/>
                        <a:ext cx="660400" cy="3175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20263457"/>
              </p:ext>
            </p:extLst>
          </p:nvPr>
        </p:nvGraphicFramePr>
        <p:xfrm>
          <a:off x="5340350" y="1846263"/>
          <a:ext cx="723900" cy="254000"/>
        </p:xfrm>
        <a:graphic>
          <a:graphicData uri="http://schemas.openxmlformats.org/presentationml/2006/ole">
            <mc:AlternateContent xmlns:mc="http://schemas.openxmlformats.org/markup-compatibility/2006">
              <mc:Choice xmlns:v="urn:schemas-microsoft-com:vml" Requires="v">
                <p:oleObj spid="_x0000_s374335" name="Equation" r:id="rId9" imgW="723600" imgH="253800" progId="Equation.DSMT4">
                  <p:embed/>
                </p:oleObj>
              </mc:Choice>
              <mc:Fallback>
                <p:oleObj name="Equation" r:id="rId9" imgW="723600" imgH="253800" progId="Equation.DSMT4">
                  <p:embed/>
                  <p:pic>
                    <p:nvPicPr>
                      <p:cNvPr id="0" name=""/>
                      <p:cNvPicPr/>
                      <p:nvPr/>
                    </p:nvPicPr>
                    <p:blipFill>
                      <a:blip r:embed="rId10"/>
                      <a:stretch>
                        <a:fillRect/>
                      </a:stretch>
                    </p:blipFill>
                    <p:spPr>
                      <a:xfrm>
                        <a:off x="5340350" y="1846263"/>
                        <a:ext cx="723900" cy="254000"/>
                      </a:xfrm>
                      <a:prstGeom prst="rect">
                        <a:avLst/>
                      </a:prstGeom>
                    </p:spPr>
                  </p:pic>
                </p:oleObj>
              </mc:Fallback>
            </mc:AlternateContent>
          </a:graphicData>
        </a:graphic>
      </p:graphicFrame>
      <p:sp>
        <p:nvSpPr>
          <p:cNvPr id="9" name="Slide Number Placeholder 8"/>
          <p:cNvSpPr>
            <a:spLocks noGrp="1"/>
          </p:cNvSpPr>
          <p:nvPr>
            <p:ph type="sldNum" sz="quarter" idx="12"/>
          </p:nvPr>
        </p:nvSpPr>
        <p:spPr/>
        <p:txBody>
          <a:bodyPr/>
          <a:lstStyle/>
          <a:p>
            <a:fld id="{20222C57-82CF-4D8A-8DC1-229C0B8895A7}" type="slidenum">
              <a:rPr lang="en-GB" smtClean="0"/>
              <a:t>28</a:t>
            </a:fld>
            <a:endParaRPr lang="en-GB"/>
          </a:p>
        </p:txBody>
      </p:sp>
    </p:spTree>
    <p:extLst>
      <p:ext uri="{BB962C8B-B14F-4D97-AF65-F5344CB8AC3E}">
        <p14:creationId xmlns:p14="http://schemas.microsoft.com/office/powerpoint/2010/main" val="3373865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Curse of dimensionality</a:t>
            </a:r>
          </a:p>
        </p:txBody>
      </p:sp>
      <p:sp>
        <p:nvSpPr>
          <p:cNvPr id="4" name="Content Placeholder 3"/>
          <p:cNvSpPr>
            <a:spLocks noGrp="1"/>
          </p:cNvSpPr>
          <p:nvPr>
            <p:ph idx="1"/>
          </p:nvPr>
        </p:nvSpPr>
        <p:spPr/>
        <p:txBody>
          <a:bodyPr>
            <a:normAutofit/>
          </a:bodyPr>
          <a:lstStyle/>
          <a:p>
            <a:r>
              <a:rPr lang="en-GB" sz="1400" dirty="0"/>
              <a:t>How many monomials in a </a:t>
            </a:r>
            <a:r>
              <a:rPr lang="en-GB" sz="1400" i="1" dirty="0"/>
              <a:t>p</a:t>
            </a:r>
            <a:r>
              <a:rPr lang="en-GB" sz="1400" dirty="0"/>
              <a:t>-degree polynomial regression? </a:t>
            </a:r>
            <a:endParaRPr lang="en-GB" sz="1400" dirty="0" smtClean="0"/>
          </a:p>
          <a:p>
            <a:endParaRPr lang="en-GB" sz="1400" dirty="0" smtClean="0"/>
          </a:p>
          <a:p>
            <a:r>
              <a:rPr lang="en-GB" sz="1400" dirty="0" smtClean="0"/>
              <a:t>Number     </a:t>
            </a:r>
            <a:r>
              <a:rPr lang="en-GB" sz="1400" dirty="0"/>
              <a:t>of basis functions (dimension of </a:t>
            </a:r>
            <a:r>
              <a:rPr lang="en-GB" sz="1400" i="1" dirty="0"/>
              <a:t>a</a:t>
            </a:r>
            <a:r>
              <a:rPr lang="en-GB" sz="1400" dirty="0"/>
              <a:t>) grows exponentially in number     of features (dimension of </a:t>
            </a:r>
            <a:r>
              <a:rPr lang="en-GB" sz="1400" i="1" dirty="0"/>
              <a:t>x</a:t>
            </a:r>
            <a:r>
              <a:rPr lang="en-GB" sz="1400" dirty="0"/>
              <a:t>) </a:t>
            </a:r>
            <a:endParaRPr lang="en-GB" sz="1400" dirty="0"/>
          </a:p>
          <a:p>
            <a:endParaRPr lang="en-GB" sz="1400" dirty="0"/>
          </a:p>
          <a:p>
            <a:r>
              <a:rPr lang="en-GB" sz="1400" dirty="0" smtClean="0"/>
              <a:t>Precisely:</a:t>
            </a:r>
          </a:p>
          <a:p>
            <a:endParaRPr lang="en-GB" sz="1400" dirty="0"/>
          </a:p>
          <a:p>
            <a:r>
              <a:rPr lang="en-GB" sz="1400" dirty="0" smtClean="0"/>
              <a:t>Examples:</a:t>
            </a:r>
            <a:endParaRPr lang="en-GB" sz="1400" dirty="0"/>
          </a:p>
          <a:p>
            <a:pPr lvl="1"/>
            <a:endParaRPr lang="en-GB" sz="1400" dirty="0" smtClean="0"/>
          </a:p>
          <a:p>
            <a:pPr lvl="1"/>
            <a:r>
              <a:rPr lang="en-GB" sz="1400" dirty="0" smtClean="0"/>
              <a:t>Quadratic </a:t>
            </a:r>
            <a:r>
              <a:rPr lang="en-GB" sz="1400" dirty="0"/>
              <a:t>regression:                                      </a:t>
            </a:r>
            <a:r>
              <a:rPr lang="en-GB" sz="1400" dirty="0" smtClean="0"/>
              <a:t> dimension </a:t>
            </a:r>
            <a:r>
              <a:rPr lang="en-GB" sz="1400" dirty="0"/>
              <a:t>grows e.g. from 10 to 65, from 100 to 5,151, from 1,000 to </a:t>
            </a:r>
            <a:r>
              <a:rPr lang="en-GB" sz="1400" dirty="0" smtClean="0"/>
              <a:t>501,500</a:t>
            </a:r>
          </a:p>
          <a:p>
            <a:pPr lvl="1"/>
            <a:endParaRPr lang="en-GB" sz="1400" dirty="0" smtClean="0"/>
          </a:p>
          <a:p>
            <a:pPr lvl="1"/>
            <a:r>
              <a:rPr lang="en-GB" sz="1400" dirty="0" smtClean="0"/>
              <a:t>Cubic </a:t>
            </a:r>
            <a:r>
              <a:rPr lang="en-GB" sz="1400" dirty="0"/>
              <a:t>regression:                                                 </a:t>
            </a:r>
            <a:r>
              <a:rPr lang="en-GB" sz="1400" dirty="0" smtClean="0"/>
              <a:t> dimension </a:t>
            </a:r>
            <a:r>
              <a:rPr lang="en-GB" sz="1400" dirty="0"/>
              <a:t>grows 10 to 286, 100 </a:t>
            </a:r>
            <a:r>
              <a:rPr lang="en-GB" sz="1400" dirty="0" smtClean="0">
                <a:sym typeface="Wingdings" panose="05000000000000000000" pitchFamily="2" charset="2"/>
              </a:rPr>
              <a:t></a:t>
            </a:r>
            <a:r>
              <a:rPr lang="en-GB" sz="1400" dirty="0" smtClean="0"/>
              <a:t> </a:t>
            </a:r>
            <a:r>
              <a:rPr lang="en-GB" sz="1400" dirty="0"/>
              <a:t>176,851, 1,000 </a:t>
            </a:r>
            <a:r>
              <a:rPr lang="en-GB" sz="1400" dirty="0" smtClean="0">
                <a:sym typeface="Wingdings" panose="05000000000000000000" pitchFamily="2" charset="2"/>
              </a:rPr>
              <a:t></a:t>
            </a:r>
            <a:r>
              <a:rPr lang="en-GB" sz="1400" dirty="0" smtClean="0"/>
              <a:t> </a:t>
            </a:r>
            <a:r>
              <a:rPr lang="en-GB" sz="1400" dirty="0"/>
              <a:t>167,668,501 </a:t>
            </a:r>
          </a:p>
          <a:p>
            <a:pPr marL="457200" lvl="1" indent="0">
              <a:buNone/>
            </a:pPr>
            <a:endParaRPr lang="en-GB" sz="1400" dirty="0"/>
          </a:p>
          <a:p>
            <a:pPr marL="0" indent="0">
              <a:buNone/>
            </a:pPr>
            <a:endParaRPr lang="en-GB" sz="1400" dirty="0"/>
          </a:p>
        </p:txBody>
      </p:sp>
      <p:graphicFrame>
        <p:nvGraphicFramePr>
          <p:cNvPr id="6" name="Object 5"/>
          <p:cNvGraphicFramePr>
            <a:graphicFrameLocks noChangeAspect="1"/>
          </p:cNvGraphicFramePr>
          <p:nvPr>
            <p:extLst>
              <p:ext uri="{D42A27DB-BD31-4B8C-83A1-F6EECF244321}">
                <p14:modId xmlns:p14="http://schemas.microsoft.com/office/powerpoint/2010/main" val="3641648404"/>
              </p:ext>
            </p:extLst>
          </p:nvPr>
        </p:nvGraphicFramePr>
        <p:xfrm>
          <a:off x="1914998" y="3004786"/>
          <a:ext cx="1054100" cy="457200"/>
        </p:xfrm>
        <a:graphic>
          <a:graphicData uri="http://schemas.openxmlformats.org/presentationml/2006/ole">
            <mc:AlternateContent xmlns:mc="http://schemas.openxmlformats.org/markup-compatibility/2006">
              <mc:Choice xmlns:v="urn:schemas-microsoft-com:vml" Requires="v">
                <p:oleObj spid="_x0000_s524783" name="Equation" r:id="rId4" imgW="1054080" imgH="457200" progId="Equation.DSMT4">
                  <p:embed/>
                </p:oleObj>
              </mc:Choice>
              <mc:Fallback>
                <p:oleObj name="Equation" r:id="rId4" imgW="1054080" imgH="457200" progId="Equation.DSMT4">
                  <p:embed/>
                  <p:pic>
                    <p:nvPicPr>
                      <p:cNvPr id="0" name=""/>
                      <p:cNvPicPr/>
                      <p:nvPr/>
                    </p:nvPicPr>
                    <p:blipFill>
                      <a:blip r:embed="rId5"/>
                      <a:stretch>
                        <a:fillRect/>
                      </a:stretch>
                    </p:blipFill>
                    <p:spPr>
                      <a:xfrm>
                        <a:off x="1914998" y="3004786"/>
                        <a:ext cx="1054100" cy="4572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8178800" y="4470400"/>
          <a:ext cx="914400" cy="198438"/>
        </p:xfrm>
        <a:graphic>
          <a:graphicData uri="http://schemas.openxmlformats.org/presentationml/2006/ole">
            <mc:AlternateContent xmlns:mc="http://schemas.openxmlformats.org/markup-compatibility/2006">
              <mc:Choice xmlns:v="urn:schemas-microsoft-com:vml" Requires="v">
                <p:oleObj spid="_x0000_s524784"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8178800" y="4470400"/>
                        <a:ext cx="914400" cy="19843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36955679"/>
              </p:ext>
            </p:extLst>
          </p:nvPr>
        </p:nvGraphicFramePr>
        <p:xfrm>
          <a:off x="3213152" y="4168796"/>
          <a:ext cx="1435100" cy="419100"/>
        </p:xfrm>
        <a:graphic>
          <a:graphicData uri="http://schemas.openxmlformats.org/presentationml/2006/ole">
            <mc:AlternateContent xmlns:mc="http://schemas.openxmlformats.org/markup-compatibility/2006">
              <mc:Choice xmlns:v="urn:schemas-microsoft-com:vml" Requires="v">
                <p:oleObj spid="_x0000_s524785" name="Equation" r:id="rId8" imgW="1434960" imgH="419040" progId="Equation.DSMT4">
                  <p:embed/>
                </p:oleObj>
              </mc:Choice>
              <mc:Fallback>
                <p:oleObj name="Equation" r:id="rId8" imgW="1434960" imgH="419040" progId="Equation.DSMT4">
                  <p:embed/>
                  <p:pic>
                    <p:nvPicPr>
                      <p:cNvPr id="0" name=""/>
                      <p:cNvPicPr/>
                      <p:nvPr/>
                    </p:nvPicPr>
                    <p:blipFill>
                      <a:blip r:embed="rId9"/>
                      <a:stretch>
                        <a:fillRect/>
                      </a:stretch>
                    </p:blipFill>
                    <p:spPr>
                      <a:xfrm>
                        <a:off x="3213152" y="4168796"/>
                        <a:ext cx="1435100" cy="419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14175668"/>
              </p:ext>
            </p:extLst>
          </p:nvPr>
        </p:nvGraphicFramePr>
        <p:xfrm>
          <a:off x="2878177" y="4668838"/>
          <a:ext cx="1905000" cy="419100"/>
        </p:xfrm>
        <a:graphic>
          <a:graphicData uri="http://schemas.openxmlformats.org/presentationml/2006/ole">
            <mc:AlternateContent xmlns:mc="http://schemas.openxmlformats.org/markup-compatibility/2006">
              <mc:Choice xmlns:v="urn:schemas-microsoft-com:vml" Requires="v">
                <p:oleObj spid="_x0000_s524786" name="Equation" r:id="rId10" imgW="1904760" imgH="419040" progId="Equation.DSMT4">
                  <p:embed/>
                </p:oleObj>
              </mc:Choice>
              <mc:Fallback>
                <p:oleObj name="Equation" r:id="rId10" imgW="1904760" imgH="419040" progId="Equation.DSMT4">
                  <p:embed/>
                  <p:pic>
                    <p:nvPicPr>
                      <p:cNvPr id="0" name=""/>
                      <p:cNvPicPr/>
                      <p:nvPr/>
                    </p:nvPicPr>
                    <p:blipFill>
                      <a:blip r:embed="rId11"/>
                      <a:stretch>
                        <a:fillRect/>
                      </a:stretch>
                    </p:blipFill>
                    <p:spPr>
                      <a:xfrm>
                        <a:off x="2878177" y="4668838"/>
                        <a:ext cx="1905000" cy="4191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515991447"/>
              </p:ext>
            </p:extLst>
          </p:nvPr>
        </p:nvGraphicFramePr>
        <p:xfrm>
          <a:off x="1785512" y="2493191"/>
          <a:ext cx="152400" cy="228600"/>
        </p:xfrm>
        <a:graphic>
          <a:graphicData uri="http://schemas.openxmlformats.org/presentationml/2006/ole">
            <mc:AlternateContent xmlns:mc="http://schemas.openxmlformats.org/markup-compatibility/2006">
              <mc:Choice xmlns:v="urn:schemas-microsoft-com:vml" Requires="v">
                <p:oleObj spid="_x0000_s524787" name="Equation" r:id="rId12" imgW="152280" imgH="228600" progId="Equation.DSMT4">
                  <p:embed/>
                </p:oleObj>
              </mc:Choice>
              <mc:Fallback>
                <p:oleObj name="Equation" r:id="rId12" imgW="152280" imgH="228600" progId="Equation.DSMT4">
                  <p:embed/>
                  <p:pic>
                    <p:nvPicPr>
                      <p:cNvPr id="0" name=""/>
                      <p:cNvPicPr/>
                      <p:nvPr/>
                    </p:nvPicPr>
                    <p:blipFill>
                      <a:blip r:embed="rId13"/>
                      <a:stretch>
                        <a:fillRect/>
                      </a:stretch>
                    </p:blipFill>
                    <p:spPr>
                      <a:xfrm>
                        <a:off x="1785512" y="2493191"/>
                        <a:ext cx="152400" cy="2286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979916611"/>
              </p:ext>
            </p:extLst>
          </p:nvPr>
        </p:nvGraphicFramePr>
        <p:xfrm>
          <a:off x="6737762" y="2490792"/>
          <a:ext cx="165100" cy="228600"/>
        </p:xfrm>
        <a:graphic>
          <a:graphicData uri="http://schemas.openxmlformats.org/presentationml/2006/ole">
            <mc:AlternateContent xmlns:mc="http://schemas.openxmlformats.org/markup-compatibility/2006">
              <mc:Choice xmlns:v="urn:schemas-microsoft-com:vml" Requires="v">
                <p:oleObj spid="_x0000_s524788" name="Equation" r:id="rId14" imgW="164880" imgH="228600" progId="Equation.DSMT4">
                  <p:embed/>
                </p:oleObj>
              </mc:Choice>
              <mc:Fallback>
                <p:oleObj name="Equation" r:id="rId14" imgW="164880" imgH="228600" progId="Equation.DSMT4">
                  <p:embed/>
                  <p:pic>
                    <p:nvPicPr>
                      <p:cNvPr id="0" name=""/>
                      <p:cNvPicPr/>
                      <p:nvPr/>
                    </p:nvPicPr>
                    <p:blipFill>
                      <a:blip r:embed="rId15"/>
                      <a:stretch>
                        <a:fillRect/>
                      </a:stretch>
                    </p:blipFill>
                    <p:spPr>
                      <a:xfrm>
                        <a:off x="6737762" y="2490792"/>
                        <a:ext cx="165100" cy="2286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29</a:t>
            </a:fld>
            <a:endParaRPr lang="en-GB"/>
          </a:p>
        </p:txBody>
      </p:sp>
    </p:spTree>
    <p:extLst>
      <p:ext uri="{BB962C8B-B14F-4D97-AF65-F5344CB8AC3E}">
        <p14:creationId xmlns:p14="http://schemas.microsoft.com/office/powerpoint/2010/main" val="227347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0134" y="2975915"/>
            <a:ext cx="8151732" cy="597408"/>
          </a:xfrm>
          <a:prstGeom prst="rect">
            <a:avLst/>
          </a:prstGeom>
        </p:spPr>
      </p:pic>
      <p:sp>
        <p:nvSpPr>
          <p:cNvPr id="2" name="Title 1"/>
          <p:cNvSpPr>
            <a:spLocks noGrp="1"/>
          </p:cNvSpPr>
          <p:nvPr>
            <p:ph type="title"/>
          </p:nvPr>
        </p:nvSpPr>
        <p:spPr>
          <a:xfrm>
            <a:off x="838200" y="2597696"/>
            <a:ext cx="10515600" cy="1325563"/>
          </a:xfrm>
        </p:spPr>
        <p:txBody>
          <a:bodyPr/>
          <a:lstStyle/>
          <a:p>
            <a:pPr algn="ctr"/>
            <a:r>
              <a:rPr lang="en-GB" dirty="0" smtClean="0">
                <a:solidFill>
                  <a:schemeClr val="bg1"/>
                </a:solidFill>
              </a:rPr>
              <a:t>Need for Speed</a:t>
            </a:r>
            <a:endParaRPr lang="en-GB" dirty="0">
              <a:solidFill>
                <a:schemeClr val="bg1"/>
              </a:solidFill>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3</a:t>
            </a:fld>
            <a:endParaRPr lang="en-GB"/>
          </a:p>
        </p:txBody>
      </p:sp>
    </p:spTree>
    <p:extLst>
      <p:ext uri="{BB962C8B-B14F-4D97-AF65-F5344CB8AC3E}">
        <p14:creationId xmlns:p14="http://schemas.microsoft.com/office/powerpoint/2010/main" val="356294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Explosion of basis functions</a:t>
            </a:r>
            <a:endParaRPr lang="en-GB" dirty="0">
              <a:solidFill>
                <a:schemeClr val="bg1"/>
              </a:solidFill>
            </a:endParaRPr>
          </a:p>
        </p:txBody>
      </p:sp>
      <p:sp>
        <p:nvSpPr>
          <p:cNvPr id="4" name="Content Placeholder 3"/>
          <p:cNvSpPr>
            <a:spLocks noGrp="1"/>
          </p:cNvSpPr>
          <p:nvPr>
            <p:ph idx="1"/>
          </p:nvPr>
        </p:nvSpPr>
        <p:spPr/>
        <p:txBody>
          <a:bodyPr>
            <a:normAutofit/>
          </a:bodyPr>
          <a:lstStyle/>
          <a:p>
            <a:r>
              <a:rPr lang="en-GB" sz="1600" dirty="0" smtClean="0"/>
              <a:t>In the general case, basis is not necessary polynomial</a:t>
            </a:r>
          </a:p>
          <a:p>
            <a:r>
              <a:rPr lang="en-GB" sz="1600" dirty="0" smtClean="0"/>
              <a:t>Other possibilities include spline basis, Fourier basis and many more</a:t>
            </a:r>
            <a:r>
              <a:rPr lang="en-GB" sz="1600" dirty="0" smtClean="0"/>
              <a:t> </a:t>
            </a:r>
          </a:p>
          <a:p>
            <a:r>
              <a:rPr lang="en-GB" sz="1600" dirty="0"/>
              <a:t>N</a:t>
            </a:r>
            <a:r>
              <a:rPr lang="en-GB" sz="1600" dirty="0" smtClean="0"/>
              <a:t>umber </a:t>
            </a:r>
            <a:r>
              <a:rPr lang="en-GB" sz="1600" dirty="0"/>
              <a:t>of basis functions </a:t>
            </a:r>
            <a:r>
              <a:rPr lang="en-GB" sz="1600" dirty="0" smtClean="0"/>
              <a:t>always explodes when dimension grows</a:t>
            </a:r>
            <a:endParaRPr lang="en-GB" sz="1600" dirty="0"/>
          </a:p>
          <a:p>
            <a:endParaRPr lang="en-GB" sz="1600" dirty="0" smtClean="0"/>
          </a:p>
          <a:p>
            <a:r>
              <a:rPr lang="en-GB" sz="1600" dirty="0" smtClean="0"/>
              <a:t>Intuitively: we fix basis functions irrespective of data set</a:t>
            </a:r>
          </a:p>
          <a:p>
            <a:r>
              <a:rPr lang="en-GB" sz="1600" dirty="0" smtClean="0"/>
              <a:t>We expect our set of fixed basis functions to perform well with </a:t>
            </a:r>
            <a:r>
              <a:rPr lang="en-GB" sz="1600" i="1" dirty="0" smtClean="0"/>
              <a:t>all</a:t>
            </a:r>
            <a:r>
              <a:rPr lang="en-GB" sz="1600" dirty="0" smtClean="0"/>
              <a:t> datasets</a:t>
            </a:r>
          </a:p>
          <a:p>
            <a:r>
              <a:rPr lang="en-GB" sz="1600" dirty="0" smtClean="0"/>
              <a:t>So we need a large number basis functions</a:t>
            </a:r>
          </a:p>
          <a:p>
            <a:pPr marL="0" indent="0">
              <a:buNone/>
            </a:pPr>
            <a:endParaRPr lang="en-GB" sz="1600" dirty="0" smtClean="0"/>
          </a:p>
          <a:p>
            <a:r>
              <a:rPr lang="en-GB" sz="1600" dirty="0" smtClean="0"/>
              <a:t>Explosion of basis functions is a computational problem: prediction and fitting become prohibitively expensive</a:t>
            </a:r>
            <a:endParaRPr lang="en-GB" sz="1600" dirty="0"/>
          </a:p>
          <a:p>
            <a:r>
              <a:rPr lang="en-GB" sz="1600" dirty="0" smtClean="0"/>
              <a:t>Another problem with a large number of fitted parameters is </a:t>
            </a:r>
            <a:r>
              <a:rPr lang="en-GB" sz="1600" u="sng" dirty="0" smtClean="0"/>
              <a:t>overfitting</a:t>
            </a:r>
            <a:endParaRPr lang="en-GB" sz="1600" u="sng" dirty="0"/>
          </a:p>
          <a:p>
            <a:endParaRPr lang="en-GB" sz="1400" dirty="0"/>
          </a:p>
        </p:txBody>
      </p:sp>
      <p:graphicFrame>
        <p:nvGraphicFramePr>
          <p:cNvPr id="8" name="Object 7"/>
          <p:cNvGraphicFramePr>
            <a:graphicFrameLocks noChangeAspect="1"/>
          </p:cNvGraphicFramePr>
          <p:nvPr>
            <p:extLst>
              <p:ext uri="{D42A27DB-BD31-4B8C-83A1-F6EECF244321}">
                <p14:modId xmlns:p14="http://schemas.microsoft.com/office/powerpoint/2010/main" val="1786652024"/>
              </p:ext>
            </p:extLst>
          </p:nvPr>
        </p:nvGraphicFramePr>
        <p:xfrm>
          <a:off x="8178800" y="4470400"/>
          <a:ext cx="914400" cy="198438"/>
        </p:xfrm>
        <a:graphic>
          <a:graphicData uri="http://schemas.openxmlformats.org/presentationml/2006/ole">
            <mc:AlternateContent xmlns:mc="http://schemas.openxmlformats.org/markup-compatibility/2006">
              <mc:Choice xmlns:v="urn:schemas-microsoft-com:vml" Requires="v">
                <p:oleObj spid="_x0000_s439156"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470400"/>
                        <a:ext cx="914400" cy="198438"/>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30</a:t>
            </a:fld>
            <a:endParaRPr lang="en-GB"/>
          </a:p>
        </p:txBody>
      </p:sp>
    </p:spTree>
    <p:extLst>
      <p:ext uri="{BB962C8B-B14F-4D97-AF65-F5344CB8AC3E}">
        <p14:creationId xmlns:p14="http://schemas.microsoft.com/office/powerpoint/2010/main" val="1794036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Overfitting and the variance-bias trade-off</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400" dirty="0"/>
              <a:t>If you fit a </a:t>
            </a:r>
            <a:r>
              <a:rPr lang="en-GB" sz="1400" dirty="0" smtClean="0"/>
              <a:t>linear model </a:t>
            </a:r>
            <a:r>
              <a:rPr lang="en-GB" sz="1400" dirty="0"/>
              <a:t>with </a:t>
            </a:r>
            <a:r>
              <a:rPr lang="en-GB" sz="1400" i="1" dirty="0"/>
              <a:t>n</a:t>
            </a:r>
            <a:r>
              <a:rPr lang="en-GB" sz="1400" dirty="0"/>
              <a:t> free parameters to </a:t>
            </a:r>
            <a:r>
              <a:rPr lang="en-GB" sz="1400" i="1" dirty="0"/>
              <a:t>n</a:t>
            </a:r>
            <a:r>
              <a:rPr lang="en-GB" sz="1400" dirty="0"/>
              <a:t> data points</a:t>
            </a:r>
          </a:p>
          <a:p>
            <a:pPr lvl="1"/>
            <a:r>
              <a:rPr lang="en-GB" sz="1200" dirty="0"/>
              <a:t>You will find a perfect fit</a:t>
            </a:r>
          </a:p>
          <a:p>
            <a:pPr lvl="1"/>
            <a:r>
              <a:rPr lang="en-GB" sz="1200" dirty="0"/>
              <a:t>But the model may not generalize well to new examples</a:t>
            </a:r>
          </a:p>
          <a:p>
            <a:pPr lvl="1"/>
            <a:r>
              <a:rPr lang="en-GB" sz="1200" dirty="0"/>
              <a:t>Because it captured the noise of the particular training </a:t>
            </a:r>
            <a:r>
              <a:rPr lang="en-GB" sz="1200" dirty="0" smtClean="0"/>
              <a:t>set</a:t>
            </a:r>
            <a:endParaRPr lang="en-GB" sz="1200" dirty="0"/>
          </a:p>
          <a:p>
            <a:pPr lvl="1"/>
            <a:r>
              <a:rPr lang="en-GB" sz="1200" dirty="0" smtClean="0"/>
              <a:t>This is called “overfitting” and relates to “variance” </a:t>
            </a:r>
            <a:br>
              <a:rPr lang="en-GB" sz="1200" dirty="0" smtClean="0"/>
            </a:br>
            <a:r>
              <a:rPr lang="en-GB" sz="1200" dirty="0" smtClean="0"/>
              <a:t>because the estimated </a:t>
            </a:r>
            <a:r>
              <a:rPr lang="en-GB" sz="1200" dirty="0"/>
              <a:t>model strongly depends on </a:t>
            </a:r>
            <a:r>
              <a:rPr lang="en-GB" sz="1200" dirty="0" smtClean="0"/>
              <a:t>the </a:t>
            </a:r>
            <a:r>
              <a:rPr lang="en-GB" sz="1200" dirty="0" smtClean="0"/>
              <a:t>dataset</a:t>
            </a:r>
          </a:p>
          <a:p>
            <a:pPr lvl="1"/>
            <a:r>
              <a:rPr lang="en-GB" sz="1200" dirty="0" smtClean="0"/>
              <a:t>Variance vanishes when the size of the dataset grows</a:t>
            </a:r>
            <a:endParaRPr lang="en-GB" sz="1200" dirty="0"/>
          </a:p>
          <a:p>
            <a:r>
              <a:rPr lang="en-GB" sz="1400" dirty="0" smtClean="0"/>
              <a:t>Conversely, with too few parameters, you may fail to fit data</a:t>
            </a:r>
          </a:p>
          <a:p>
            <a:pPr lvl="1"/>
            <a:r>
              <a:rPr lang="en-GB" sz="1200" dirty="0" smtClean="0"/>
              <a:t>This is called “bias” because the estimated model fails to correctly represent data</a:t>
            </a:r>
            <a:br>
              <a:rPr lang="en-GB" sz="1200" dirty="0" smtClean="0"/>
            </a:br>
            <a:r>
              <a:rPr lang="en-GB" sz="1200" dirty="0" smtClean="0"/>
              <a:t>e</a:t>
            </a:r>
            <a:r>
              <a:rPr lang="en-GB" sz="1200" dirty="0" smtClean="0"/>
              <a:t>ven asymptotically, when the dataset grows</a:t>
            </a:r>
          </a:p>
          <a:p>
            <a:pPr lvl="1"/>
            <a:r>
              <a:rPr lang="en-GB" sz="1200" dirty="0" smtClean="0"/>
              <a:t>Trying to fit a linear model to lear</a:t>
            </a:r>
            <a:r>
              <a:rPr lang="en-GB" sz="1200" dirty="0" smtClean="0"/>
              <a:t>n call prices (a few slides back) is one example of bias</a:t>
            </a:r>
            <a:endParaRPr lang="en-GB" sz="1200" dirty="0" smtClean="0"/>
          </a:p>
          <a:p>
            <a:r>
              <a:rPr lang="en-GB" sz="1400" dirty="0" smtClean="0"/>
              <a:t>This is all properly formalized as the “variance-bias trade-off”</a:t>
            </a:r>
          </a:p>
          <a:p>
            <a:pPr lvl="1"/>
            <a:r>
              <a:rPr lang="en-GB" sz="1200" dirty="0" smtClean="0"/>
              <a:t>See for instance Bishop’s </a:t>
            </a:r>
            <a:r>
              <a:rPr lang="en-GB" sz="1200" u="sng" dirty="0" smtClean="0"/>
              <a:t>Pattern</a:t>
            </a:r>
            <a:r>
              <a:rPr lang="en-GB" sz="1200" dirty="0" smtClean="0"/>
              <a:t> </a:t>
            </a:r>
            <a:r>
              <a:rPr lang="en-GB" sz="1200" u="sng" dirty="0" smtClean="0"/>
              <a:t>Recognition and Machine Learning</a:t>
            </a:r>
          </a:p>
          <a:p>
            <a:pPr lvl="1"/>
            <a:r>
              <a:rPr lang="en-GB" sz="1200" dirty="0" smtClean="0"/>
              <a:t>Or summary on </a:t>
            </a:r>
            <a:r>
              <a:rPr lang="en-GB" sz="1200" dirty="0" err="1" smtClean="0"/>
              <a:t>Quora</a:t>
            </a:r>
            <a:r>
              <a:rPr lang="en-GB" sz="1200" dirty="0" smtClean="0"/>
              <a:t>: </a:t>
            </a:r>
            <a:r>
              <a:rPr lang="en-GB" sz="1400" dirty="0" smtClean="0"/>
              <a:t/>
            </a:r>
            <a:br>
              <a:rPr lang="en-GB" sz="1400" dirty="0" smtClean="0"/>
            </a:br>
            <a:r>
              <a:rPr lang="en-GB" sz="1400" dirty="0" smtClean="0"/>
              <a:t>	</a:t>
            </a:r>
            <a:r>
              <a:rPr lang="en-GB" sz="1000" dirty="0" smtClean="0">
                <a:hlinkClick r:id="rId4"/>
              </a:rPr>
              <a:t>quora.com/Does-neural-network-generalize-better-if-it-is-trained-on-a-larger-training-data-set-Are-there-any-scientific-papers-showing-it/answer/Antoine-Savine-1</a:t>
            </a:r>
            <a:endParaRPr lang="en-GB" sz="1000" dirty="0"/>
          </a:p>
          <a:p>
            <a:r>
              <a:rPr lang="en-GB" sz="1400" dirty="0"/>
              <a:t>Solutions exist </a:t>
            </a:r>
            <a:r>
              <a:rPr lang="en-GB" sz="1400" dirty="0" smtClean="0"/>
              <a:t>to mitigate overfitting, called “regularization” </a:t>
            </a:r>
            <a:r>
              <a:rPr lang="en-GB" sz="1400" dirty="0"/>
              <a:t/>
            </a:r>
            <a:br>
              <a:rPr lang="en-GB" sz="1400" dirty="0"/>
            </a:br>
            <a:r>
              <a:rPr lang="en-GB" sz="1200" dirty="0" smtClean="0"/>
              <a:t>See </a:t>
            </a:r>
            <a:r>
              <a:rPr lang="en-GB" sz="1200" b="1" dirty="0">
                <a:solidFill>
                  <a:srgbClr val="FF0000"/>
                </a:solidFill>
              </a:rPr>
              <a:t>Stanford’s Machine Learning class on Coursera</a:t>
            </a:r>
            <a:r>
              <a:rPr lang="en-GB" sz="1200" dirty="0">
                <a:solidFill>
                  <a:srgbClr val="FF0000"/>
                </a:solidFill>
              </a:rPr>
              <a:t> </a:t>
            </a:r>
            <a:r>
              <a:rPr lang="en-GB" sz="1200" dirty="0" smtClean="0"/>
              <a:t>or Bishop’s book</a:t>
            </a:r>
            <a:endParaRPr lang="en-GB" sz="1400" dirty="0"/>
          </a:p>
          <a:p>
            <a:r>
              <a:rPr lang="en-GB" sz="1400" dirty="0" smtClean="0"/>
              <a:t>The </a:t>
            </a:r>
            <a:r>
              <a:rPr lang="en-GB" sz="1400" dirty="0"/>
              <a:t>most </a:t>
            </a:r>
            <a:r>
              <a:rPr lang="en-GB" sz="1400" dirty="0" smtClean="0"/>
              <a:t>obvious and effective regularization is to increase </a:t>
            </a:r>
            <a:r>
              <a:rPr lang="en-GB" sz="1400" dirty="0"/>
              <a:t>the size of the </a:t>
            </a:r>
            <a:r>
              <a:rPr lang="en-GB" sz="1400" dirty="0" smtClean="0"/>
              <a:t>training set</a:t>
            </a:r>
          </a:p>
          <a:p>
            <a:pPr lvl="1"/>
            <a:r>
              <a:rPr lang="en-GB" sz="1200" dirty="0" smtClean="0"/>
              <a:t>Tule of thumb: at least 10 times as many training examples as the number of free parameters (“rule of 10”)</a:t>
            </a:r>
          </a:p>
          <a:p>
            <a:pPr lvl="1"/>
            <a:r>
              <a:rPr lang="en-GB" sz="1200" dirty="0" smtClean="0"/>
              <a:t>So the required size of the training set also explodes with the number of basis functions!</a:t>
            </a:r>
            <a:endParaRPr lang="en-GB" sz="1200" dirty="0"/>
          </a:p>
          <a:p>
            <a:endParaRPr lang="en-GB" sz="1400" dirty="0"/>
          </a:p>
          <a:p>
            <a:endParaRPr lang="en-GB" sz="1400" dirty="0"/>
          </a:p>
          <a:p>
            <a:endParaRPr lang="en-GB" sz="1400" dirty="0"/>
          </a:p>
        </p:txBody>
      </p:sp>
      <p:graphicFrame>
        <p:nvGraphicFramePr>
          <p:cNvPr id="8" name="Object 7"/>
          <p:cNvGraphicFramePr>
            <a:graphicFrameLocks noChangeAspect="1"/>
          </p:cNvGraphicFramePr>
          <p:nvPr/>
        </p:nvGraphicFramePr>
        <p:xfrm>
          <a:off x="8178800" y="4470400"/>
          <a:ext cx="914400" cy="198438"/>
        </p:xfrm>
        <a:graphic>
          <a:graphicData uri="http://schemas.openxmlformats.org/presentationml/2006/ole">
            <mc:AlternateContent xmlns:mc="http://schemas.openxmlformats.org/markup-compatibility/2006">
              <mc:Choice xmlns:v="urn:schemas-microsoft-com:vml" Requires="v">
                <p:oleObj spid="_x0000_s26578"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8178800" y="4470400"/>
                        <a:ext cx="914400" cy="198438"/>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31</a:t>
            </a:fld>
            <a:endParaRPr lang="en-GB"/>
          </a:p>
        </p:txBody>
      </p:sp>
      <p:pic>
        <p:nvPicPr>
          <p:cNvPr id="9" name="Picture 8"/>
          <p:cNvPicPr>
            <a:picLocks noChangeAspect="1"/>
          </p:cNvPicPr>
          <p:nvPr/>
        </p:nvPicPr>
        <p:blipFill>
          <a:blip r:embed="rId7"/>
          <a:stretch>
            <a:fillRect/>
          </a:stretch>
        </p:blipFill>
        <p:spPr>
          <a:xfrm>
            <a:off x="7520178" y="1637946"/>
            <a:ext cx="3476894" cy="3020134"/>
          </a:xfrm>
          <a:prstGeom prst="rect">
            <a:avLst/>
          </a:prstGeom>
        </p:spPr>
      </p:pic>
      <p:sp>
        <p:nvSpPr>
          <p:cNvPr id="10" name="TextBox 9"/>
          <p:cNvSpPr txBox="1"/>
          <p:nvPr/>
        </p:nvSpPr>
        <p:spPr>
          <a:xfrm>
            <a:off x="7614520" y="1637090"/>
            <a:ext cx="3157016" cy="338554"/>
          </a:xfrm>
          <a:prstGeom prst="rect">
            <a:avLst/>
          </a:prstGeom>
          <a:noFill/>
        </p:spPr>
        <p:txBody>
          <a:bodyPr wrap="square" rtlCol="0">
            <a:spAutoFit/>
          </a:bodyPr>
          <a:lstStyle/>
          <a:p>
            <a:r>
              <a:rPr lang="en-GB" sz="800" b="1" dirty="0" smtClean="0">
                <a:solidFill>
                  <a:srgbClr val="FF0000"/>
                </a:solidFill>
              </a:rPr>
              <a:t>From Bishop (2006)</a:t>
            </a:r>
            <a:br>
              <a:rPr lang="en-GB" sz="800" b="1" dirty="0" smtClean="0">
                <a:solidFill>
                  <a:srgbClr val="FF0000"/>
                </a:solidFill>
              </a:rPr>
            </a:br>
            <a:r>
              <a:rPr lang="en-GB" sz="800" b="1" dirty="0" smtClean="0">
                <a:solidFill>
                  <a:srgbClr val="FF0000"/>
                </a:solidFill>
              </a:rPr>
              <a:t>Pattern Recognition and Machine Learning</a:t>
            </a:r>
            <a:endParaRPr lang="en-GB" sz="800" b="1" dirty="0">
              <a:solidFill>
                <a:srgbClr val="FF0000"/>
              </a:solidFill>
            </a:endParaRPr>
          </a:p>
        </p:txBody>
      </p:sp>
    </p:spTree>
    <p:extLst>
      <p:ext uri="{BB962C8B-B14F-4D97-AF65-F5344CB8AC3E}">
        <p14:creationId xmlns:p14="http://schemas.microsoft.com/office/powerpoint/2010/main" val="208947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ANN: learn basis functions from data</a:t>
            </a:r>
          </a:p>
        </p:txBody>
      </p:sp>
      <p:graphicFrame>
        <p:nvGraphicFramePr>
          <p:cNvPr id="8" name="Object 7"/>
          <p:cNvGraphicFramePr>
            <a:graphicFrameLocks noChangeAspect="1"/>
          </p:cNvGraphicFramePr>
          <p:nvPr/>
        </p:nvGraphicFramePr>
        <p:xfrm>
          <a:off x="8178800" y="4470400"/>
          <a:ext cx="914400" cy="198438"/>
        </p:xfrm>
        <a:graphic>
          <a:graphicData uri="http://schemas.openxmlformats.org/presentationml/2006/ole">
            <mc:AlternateContent xmlns:mc="http://schemas.openxmlformats.org/markup-compatibility/2006">
              <mc:Choice xmlns:v="urn:schemas-microsoft-com:vml" Requires="v">
                <p:oleObj spid="_x0000_s572066"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470400"/>
                        <a:ext cx="914400" cy="198438"/>
                      </a:xfrm>
                      <a:prstGeom prst="rect">
                        <a:avLst/>
                      </a:prstGeom>
                    </p:spPr>
                  </p:pic>
                </p:oleObj>
              </mc:Fallback>
            </mc:AlternateContent>
          </a:graphicData>
        </a:graphic>
      </p:graphicFrame>
      <p:cxnSp>
        <p:nvCxnSpPr>
          <p:cNvPr id="9" name="Straight Arrow Connector 8"/>
          <p:cNvCxnSpPr>
            <a:stCxn id="24" idx="6"/>
            <a:endCxn id="35" idx="2"/>
          </p:cNvCxnSpPr>
          <p:nvPr/>
        </p:nvCxnSpPr>
        <p:spPr>
          <a:xfrm>
            <a:off x="3127175" y="2497512"/>
            <a:ext cx="1166753" cy="1723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5" idx="6"/>
          </p:cNvCxnSpPr>
          <p:nvPr/>
        </p:nvCxnSpPr>
        <p:spPr>
          <a:xfrm>
            <a:off x="3127175" y="2928982"/>
            <a:ext cx="1166753" cy="1319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6" idx="6"/>
            <a:endCxn id="35" idx="2"/>
          </p:cNvCxnSpPr>
          <p:nvPr/>
        </p:nvCxnSpPr>
        <p:spPr>
          <a:xfrm>
            <a:off x="3127175" y="3360452"/>
            <a:ext cx="1166753" cy="86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7" idx="6"/>
            <a:endCxn id="35" idx="2"/>
          </p:cNvCxnSpPr>
          <p:nvPr/>
        </p:nvCxnSpPr>
        <p:spPr>
          <a:xfrm>
            <a:off x="3127175" y="3791922"/>
            <a:ext cx="1166753" cy="429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8" idx="6"/>
            <a:endCxn id="35" idx="2"/>
          </p:cNvCxnSpPr>
          <p:nvPr/>
        </p:nvCxnSpPr>
        <p:spPr>
          <a:xfrm flipV="1">
            <a:off x="3127175" y="4221127"/>
            <a:ext cx="1166753" cy="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1" idx="6"/>
            <a:endCxn id="35" idx="2"/>
          </p:cNvCxnSpPr>
          <p:nvPr/>
        </p:nvCxnSpPr>
        <p:spPr>
          <a:xfrm flipV="1">
            <a:off x="3127175" y="4221127"/>
            <a:ext cx="1166753" cy="42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2" idx="6"/>
            <a:endCxn id="35" idx="2"/>
          </p:cNvCxnSpPr>
          <p:nvPr/>
        </p:nvCxnSpPr>
        <p:spPr>
          <a:xfrm flipV="1">
            <a:off x="3127175" y="4221127"/>
            <a:ext cx="1166753" cy="86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3" idx="6"/>
            <a:endCxn id="35" idx="2"/>
          </p:cNvCxnSpPr>
          <p:nvPr/>
        </p:nvCxnSpPr>
        <p:spPr>
          <a:xfrm flipV="1">
            <a:off x="3127175" y="4221127"/>
            <a:ext cx="1166753" cy="1292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4" idx="6"/>
            <a:endCxn id="35" idx="2"/>
          </p:cNvCxnSpPr>
          <p:nvPr/>
        </p:nvCxnSpPr>
        <p:spPr>
          <a:xfrm flipV="1">
            <a:off x="3136771" y="4221127"/>
            <a:ext cx="1157157" cy="171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449784" y="366099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9" name="Oval 18"/>
          <p:cNvSpPr/>
          <p:nvPr/>
        </p:nvSpPr>
        <p:spPr>
          <a:xfrm>
            <a:off x="1449784" y="409246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0" name="Oval 19"/>
          <p:cNvSpPr/>
          <p:nvPr/>
        </p:nvSpPr>
        <p:spPr>
          <a:xfrm>
            <a:off x="1449784" y="452393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1" name="Oval 20"/>
          <p:cNvSpPr/>
          <p:nvPr/>
        </p:nvSpPr>
        <p:spPr>
          <a:xfrm>
            <a:off x="2871856" y="452621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2" name="Oval 21"/>
          <p:cNvSpPr/>
          <p:nvPr/>
        </p:nvSpPr>
        <p:spPr>
          <a:xfrm>
            <a:off x="2871856" y="495768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3" name="Oval 22"/>
          <p:cNvSpPr/>
          <p:nvPr/>
        </p:nvSpPr>
        <p:spPr>
          <a:xfrm>
            <a:off x="2871856" y="538915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4" name="Oval 23"/>
          <p:cNvSpPr/>
          <p:nvPr/>
        </p:nvSpPr>
        <p:spPr>
          <a:xfrm>
            <a:off x="2871856" y="237282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5" name="Oval 24"/>
          <p:cNvSpPr/>
          <p:nvPr/>
        </p:nvSpPr>
        <p:spPr>
          <a:xfrm>
            <a:off x="2871856" y="280429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6" name="Oval 25"/>
          <p:cNvSpPr/>
          <p:nvPr/>
        </p:nvSpPr>
        <p:spPr>
          <a:xfrm>
            <a:off x="2871856" y="323576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7" name="Oval 26"/>
          <p:cNvSpPr/>
          <p:nvPr/>
        </p:nvSpPr>
        <p:spPr>
          <a:xfrm>
            <a:off x="2871856" y="366723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8" name="Oval 27"/>
          <p:cNvSpPr/>
          <p:nvPr/>
        </p:nvSpPr>
        <p:spPr>
          <a:xfrm>
            <a:off x="2871856" y="409870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Oval 28"/>
          <p:cNvSpPr/>
          <p:nvPr/>
        </p:nvSpPr>
        <p:spPr>
          <a:xfrm>
            <a:off x="1449784" y="366099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Oval 29"/>
          <p:cNvSpPr/>
          <p:nvPr/>
        </p:nvSpPr>
        <p:spPr>
          <a:xfrm>
            <a:off x="1449784" y="409246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Oval 30"/>
          <p:cNvSpPr/>
          <p:nvPr/>
        </p:nvSpPr>
        <p:spPr>
          <a:xfrm>
            <a:off x="1449784" y="452393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32" name="Object 31"/>
          <p:cNvGraphicFramePr>
            <a:graphicFrameLocks noChangeAspect="1"/>
          </p:cNvGraphicFramePr>
          <p:nvPr>
            <p:extLst>
              <p:ext uri="{D42A27DB-BD31-4B8C-83A1-F6EECF244321}">
                <p14:modId xmlns:p14="http://schemas.microsoft.com/office/powerpoint/2010/main" val="306437929"/>
              </p:ext>
            </p:extLst>
          </p:nvPr>
        </p:nvGraphicFramePr>
        <p:xfrm>
          <a:off x="1502949" y="3667921"/>
          <a:ext cx="152400" cy="228600"/>
        </p:xfrm>
        <a:graphic>
          <a:graphicData uri="http://schemas.openxmlformats.org/presentationml/2006/ole">
            <mc:AlternateContent xmlns:mc="http://schemas.openxmlformats.org/markup-compatibility/2006">
              <mc:Choice xmlns:v="urn:schemas-microsoft-com:vml" Requires="v">
                <p:oleObj spid="_x0000_s572067" name="Equation" r:id="rId6" imgW="152280" imgH="228600" progId="Equation.DSMT4">
                  <p:embed/>
                </p:oleObj>
              </mc:Choice>
              <mc:Fallback>
                <p:oleObj name="Equation" r:id="rId6" imgW="152280" imgH="228600" progId="Equation.DSMT4">
                  <p:embed/>
                  <p:pic>
                    <p:nvPicPr>
                      <p:cNvPr id="0" name=""/>
                      <p:cNvPicPr/>
                      <p:nvPr/>
                    </p:nvPicPr>
                    <p:blipFill>
                      <a:blip r:embed="rId7"/>
                      <a:stretch>
                        <a:fillRect/>
                      </a:stretch>
                    </p:blipFill>
                    <p:spPr>
                      <a:xfrm>
                        <a:off x="1502949" y="3667921"/>
                        <a:ext cx="152400" cy="228600"/>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4264810399"/>
              </p:ext>
            </p:extLst>
          </p:nvPr>
        </p:nvGraphicFramePr>
        <p:xfrm>
          <a:off x="1483606" y="4093498"/>
          <a:ext cx="165100" cy="228600"/>
        </p:xfrm>
        <a:graphic>
          <a:graphicData uri="http://schemas.openxmlformats.org/presentationml/2006/ole">
            <mc:AlternateContent xmlns:mc="http://schemas.openxmlformats.org/markup-compatibility/2006">
              <mc:Choice xmlns:v="urn:schemas-microsoft-com:vml" Requires="v">
                <p:oleObj spid="_x0000_s572068" name="Equation" r:id="rId8" imgW="164880" imgH="228600" progId="Equation.DSMT4">
                  <p:embed/>
                </p:oleObj>
              </mc:Choice>
              <mc:Fallback>
                <p:oleObj name="Equation" r:id="rId8" imgW="164880" imgH="228600" progId="Equation.DSMT4">
                  <p:embed/>
                  <p:pic>
                    <p:nvPicPr>
                      <p:cNvPr id="0" name=""/>
                      <p:cNvPicPr/>
                      <p:nvPr/>
                    </p:nvPicPr>
                    <p:blipFill>
                      <a:blip r:embed="rId9"/>
                      <a:stretch>
                        <a:fillRect/>
                      </a:stretch>
                    </p:blipFill>
                    <p:spPr>
                      <a:xfrm>
                        <a:off x="1483606" y="4093498"/>
                        <a:ext cx="165100" cy="228600"/>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780782774"/>
              </p:ext>
            </p:extLst>
          </p:nvPr>
        </p:nvGraphicFramePr>
        <p:xfrm>
          <a:off x="1503398" y="4499898"/>
          <a:ext cx="165100" cy="228600"/>
        </p:xfrm>
        <a:graphic>
          <a:graphicData uri="http://schemas.openxmlformats.org/presentationml/2006/ole">
            <mc:AlternateContent xmlns:mc="http://schemas.openxmlformats.org/markup-compatibility/2006">
              <mc:Choice xmlns:v="urn:schemas-microsoft-com:vml" Requires="v">
                <p:oleObj spid="_x0000_s572069" name="Equation" r:id="rId10" imgW="164880" imgH="228600" progId="Equation.DSMT4">
                  <p:embed/>
                </p:oleObj>
              </mc:Choice>
              <mc:Fallback>
                <p:oleObj name="Equation" r:id="rId10" imgW="164880" imgH="228600" progId="Equation.DSMT4">
                  <p:embed/>
                  <p:pic>
                    <p:nvPicPr>
                      <p:cNvPr id="0" name=""/>
                      <p:cNvPicPr/>
                      <p:nvPr/>
                    </p:nvPicPr>
                    <p:blipFill>
                      <a:blip r:embed="rId11"/>
                      <a:stretch>
                        <a:fillRect/>
                      </a:stretch>
                    </p:blipFill>
                    <p:spPr>
                      <a:xfrm>
                        <a:off x="1503398" y="4499898"/>
                        <a:ext cx="165100" cy="228600"/>
                      </a:xfrm>
                      <a:prstGeom prst="rect">
                        <a:avLst/>
                      </a:prstGeom>
                    </p:spPr>
                  </p:pic>
                </p:oleObj>
              </mc:Fallback>
            </mc:AlternateContent>
          </a:graphicData>
        </a:graphic>
      </p:graphicFrame>
      <p:sp>
        <p:nvSpPr>
          <p:cNvPr id="35" name="Oval 34"/>
          <p:cNvSpPr/>
          <p:nvPr/>
        </p:nvSpPr>
        <p:spPr>
          <a:xfrm>
            <a:off x="4293928" y="4096436"/>
            <a:ext cx="255319" cy="249382"/>
          </a:xfrm>
          <a:prstGeom prst="ellipse">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36" name="Object 35"/>
          <p:cNvGraphicFramePr>
            <a:graphicFrameLocks noChangeAspect="1"/>
          </p:cNvGraphicFramePr>
          <p:nvPr>
            <p:extLst>
              <p:ext uri="{D42A27DB-BD31-4B8C-83A1-F6EECF244321}">
                <p14:modId xmlns:p14="http://schemas.microsoft.com/office/powerpoint/2010/main" val="68519812"/>
              </p:ext>
            </p:extLst>
          </p:nvPr>
        </p:nvGraphicFramePr>
        <p:xfrm>
          <a:off x="4633936" y="4105446"/>
          <a:ext cx="749300" cy="228600"/>
        </p:xfrm>
        <a:graphic>
          <a:graphicData uri="http://schemas.openxmlformats.org/presentationml/2006/ole">
            <mc:AlternateContent xmlns:mc="http://schemas.openxmlformats.org/markup-compatibility/2006">
              <mc:Choice xmlns:v="urn:schemas-microsoft-com:vml" Requires="v">
                <p:oleObj spid="_x0000_s572070" name="Equation" r:id="rId12" imgW="749160" imgH="228600" progId="Equation.DSMT4">
                  <p:embed/>
                </p:oleObj>
              </mc:Choice>
              <mc:Fallback>
                <p:oleObj name="Equation" r:id="rId12" imgW="749160" imgH="228600" progId="Equation.DSMT4">
                  <p:embed/>
                  <p:pic>
                    <p:nvPicPr>
                      <p:cNvPr id="0" name=""/>
                      <p:cNvPicPr/>
                      <p:nvPr/>
                    </p:nvPicPr>
                    <p:blipFill>
                      <a:blip r:embed="rId13"/>
                      <a:stretch>
                        <a:fillRect/>
                      </a:stretch>
                    </p:blipFill>
                    <p:spPr>
                      <a:xfrm>
                        <a:off x="4633936" y="4105446"/>
                        <a:ext cx="749300" cy="228600"/>
                      </a:xfrm>
                      <a:prstGeom prst="rect">
                        <a:avLst/>
                      </a:prstGeom>
                    </p:spPr>
                  </p:pic>
                </p:oleObj>
              </mc:Fallback>
            </mc:AlternateContent>
          </a:graphicData>
        </a:graphic>
      </p:graphicFrame>
      <p:sp>
        <p:nvSpPr>
          <p:cNvPr id="39" name="TextBox 38"/>
          <p:cNvSpPr txBox="1"/>
          <p:nvPr/>
        </p:nvSpPr>
        <p:spPr>
          <a:xfrm>
            <a:off x="484994" y="1438720"/>
            <a:ext cx="4148942" cy="646331"/>
          </a:xfrm>
          <a:prstGeom prst="rect">
            <a:avLst/>
          </a:prstGeom>
          <a:noFill/>
        </p:spPr>
        <p:txBody>
          <a:bodyPr wrap="square" rtlCol="0">
            <a:spAutoFit/>
          </a:bodyPr>
          <a:lstStyle/>
          <a:p>
            <a:pPr algn="ctr"/>
            <a:r>
              <a:rPr lang="en-GB" sz="1200" b="1" dirty="0">
                <a:solidFill>
                  <a:srgbClr val="FF0000"/>
                </a:solidFill>
              </a:rPr>
              <a:t>BASIS FUNCTION REGRESSION </a:t>
            </a:r>
          </a:p>
          <a:p>
            <a:r>
              <a:rPr lang="en-GB" sz="1200" dirty="0"/>
              <a:t>hidden layer = </a:t>
            </a:r>
            <a:r>
              <a:rPr lang="en-GB" sz="1200" b="1" dirty="0">
                <a:solidFill>
                  <a:srgbClr val="FF0000"/>
                </a:solidFill>
              </a:rPr>
              <a:t>arbitrary</a:t>
            </a:r>
            <a:r>
              <a:rPr lang="en-GB" sz="1200" dirty="0">
                <a:solidFill>
                  <a:srgbClr val="FF0000"/>
                </a:solidFill>
              </a:rPr>
              <a:t> </a:t>
            </a:r>
            <a:r>
              <a:rPr lang="en-GB" sz="1200" dirty="0"/>
              <a:t>set of basis functions</a:t>
            </a:r>
          </a:p>
          <a:p>
            <a:r>
              <a:rPr lang="en-GB" sz="1200" dirty="0"/>
              <a:t>pre-processing = not part of the model, </a:t>
            </a:r>
            <a:r>
              <a:rPr lang="en-GB" sz="1200" dirty="0" smtClean="0"/>
              <a:t>no learned </a:t>
            </a:r>
            <a:r>
              <a:rPr lang="en-GB" sz="1200" dirty="0"/>
              <a:t>parameters</a:t>
            </a:r>
          </a:p>
        </p:txBody>
      </p:sp>
      <p:graphicFrame>
        <p:nvGraphicFramePr>
          <p:cNvPr id="41" name="Object 40"/>
          <p:cNvGraphicFramePr>
            <a:graphicFrameLocks noChangeAspect="1"/>
          </p:cNvGraphicFramePr>
          <p:nvPr>
            <p:extLst>
              <p:ext uri="{D42A27DB-BD31-4B8C-83A1-F6EECF244321}">
                <p14:modId xmlns:p14="http://schemas.microsoft.com/office/powerpoint/2010/main" val="3823485588"/>
              </p:ext>
            </p:extLst>
          </p:nvPr>
        </p:nvGraphicFramePr>
        <p:xfrm>
          <a:off x="2919796" y="2363788"/>
          <a:ext cx="152400" cy="228600"/>
        </p:xfrm>
        <a:graphic>
          <a:graphicData uri="http://schemas.openxmlformats.org/presentationml/2006/ole">
            <mc:AlternateContent xmlns:mc="http://schemas.openxmlformats.org/markup-compatibility/2006">
              <mc:Choice xmlns:v="urn:schemas-microsoft-com:vml" Requires="v">
                <p:oleObj spid="_x0000_s572071" name="Equation" r:id="rId14" imgW="152280" imgH="228600" progId="Equation.DSMT4">
                  <p:embed/>
                </p:oleObj>
              </mc:Choice>
              <mc:Fallback>
                <p:oleObj name="Equation" r:id="rId14" imgW="152280" imgH="228600" progId="Equation.DSMT4">
                  <p:embed/>
                  <p:pic>
                    <p:nvPicPr>
                      <p:cNvPr id="0" name=""/>
                      <p:cNvPicPr/>
                      <p:nvPr/>
                    </p:nvPicPr>
                    <p:blipFill>
                      <a:blip r:embed="rId15"/>
                      <a:stretch>
                        <a:fillRect/>
                      </a:stretch>
                    </p:blipFill>
                    <p:spPr>
                      <a:xfrm>
                        <a:off x="2919796" y="2363788"/>
                        <a:ext cx="152400" cy="22860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703980898"/>
              </p:ext>
            </p:extLst>
          </p:nvPr>
        </p:nvGraphicFramePr>
        <p:xfrm>
          <a:off x="2918209" y="2822575"/>
          <a:ext cx="165100" cy="228600"/>
        </p:xfrm>
        <a:graphic>
          <a:graphicData uri="http://schemas.openxmlformats.org/presentationml/2006/ole">
            <mc:AlternateContent xmlns:mc="http://schemas.openxmlformats.org/markup-compatibility/2006">
              <mc:Choice xmlns:v="urn:schemas-microsoft-com:vml" Requires="v">
                <p:oleObj spid="_x0000_s572072" name="Equation" r:id="rId16" imgW="164880" imgH="228600" progId="Equation.DSMT4">
                  <p:embed/>
                </p:oleObj>
              </mc:Choice>
              <mc:Fallback>
                <p:oleObj name="Equation" r:id="rId16" imgW="164880" imgH="228600" progId="Equation.DSMT4">
                  <p:embed/>
                  <p:pic>
                    <p:nvPicPr>
                      <p:cNvPr id="0" name=""/>
                      <p:cNvPicPr/>
                      <p:nvPr/>
                    </p:nvPicPr>
                    <p:blipFill>
                      <a:blip r:embed="rId17"/>
                      <a:stretch>
                        <a:fillRect/>
                      </a:stretch>
                    </p:blipFill>
                    <p:spPr>
                      <a:xfrm>
                        <a:off x="2918209" y="2822575"/>
                        <a:ext cx="165100" cy="228600"/>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4108213255"/>
              </p:ext>
            </p:extLst>
          </p:nvPr>
        </p:nvGraphicFramePr>
        <p:xfrm>
          <a:off x="2918209" y="3248025"/>
          <a:ext cx="165100" cy="228600"/>
        </p:xfrm>
        <a:graphic>
          <a:graphicData uri="http://schemas.openxmlformats.org/presentationml/2006/ole">
            <mc:AlternateContent xmlns:mc="http://schemas.openxmlformats.org/markup-compatibility/2006">
              <mc:Choice xmlns:v="urn:schemas-microsoft-com:vml" Requires="v">
                <p:oleObj spid="_x0000_s572073" name="Equation" r:id="rId18" imgW="164880" imgH="228600" progId="Equation.DSMT4">
                  <p:embed/>
                </p:oleObj>
              </mc:Choice>
              <mc:Fallback>
                <p:oleObj name="Equation" r:id="rId18" imgW="164880" imgH="228600" progId="Equation.DSMT4">
                  <p:embed/>
                  <p:pic>
                    <p:nvPicPr>
                      <p:cNvPr id="0" name=""/>
                      <p:cNvPicPr/>
                      <p:nvPr/>
                    </p:nvPicPr>
                    <p:blipFill>
                      <a:blip r:embed="rId19"/>
                      <a:stretch>
                        <a:fillRect/>
                      </a:stretch>
                    </p:blipFill>
                    <p:spPr>
                      <a:xfrm>
                        <a:off x="2918209" y="3248025"/>
                        <a:ext cx="165100" cy="228600"/>
                      </a:xfrm>
                      <a:prstGeom prst="rect">
                        <a:avLst/>
                      </a:prstGeom>
                    </p:spPr>
                  </p:pic>
                </p:oleObj>
              </mc:Fallback>
            </mc:AlternateContent>
          </a:graphicData>
        </a:graphic>
      </p:graphicFrame>
      <p:sp>
        <p:nvSpPr>
          <p:cNvPr id="44" name="Oval 43"/>
          <p:cNvSpPr/>
          <p:nvPr/>
        </p:nvSpPr>
        <p:spPr>
          <a:xfrm>
            <a:off x="2881452" y="5810436"/>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45" name="Object 44"/>
          <p:cNvGraphicFramePr>
            <a:graphicFrameLocks noChangeAspect="1"/>
          </p:cNvGraphicFramePr>
          <p:nvPr>
            <p:extLst>
              <p:ext uri="{D42A27DB-BD31-4B8C-83A1-F6EECF244321}">
                <p14:modId xmlns:p14="http://schemas.microsoft.com/office/powerpoint/2010/main" val="2131392677"/>
              </p:ext>
            </p:extLst>
          </p:nvPr>
        </p:nvGraphicFramePr>
        <p:xfrm>
          <a:off x="2923979" y="3660775"/>
          <a:ext cx="165100" cy="228600"/>
        </p:xfrm>
        <a:graphic>
          <a:graphicData uri="http://schemas.openxmlformats.org/presentationml/2006/ole">
            <mc:AlternateContent xmlns:mc="http://schemas.openxmlformats.org/markup-compatibility/2006">
              <mc:Choice xmlns:v="urn:schemas-microsoft-com:vml" Requires="v">
                <p:oleObj spid="_x0000_s572074" name="Equation" r:id="rId20" imgW="164880" imgH="228600" progId="Equation.DSMT4">
                  <p:embed/>
                </p:oleObj>
              </mc:Choice>
              <mc:Fallback>
                <p:oleObj name="Equation" r:id="rId20" imgW="164880" imgH="228600" progId="Equation.DSMT4">
                  <p:embed/>
                  <p:pic>
                    <p:nvPicPr>
                      <p:cNvPr id="0" name=""/>
                      <p:cNvPicPr/>
                      <p:nvPr/>
                    </p:nvPicPr>
                    <p:blipFill>
                      <a:blip r:embed="rId21"/>
                      <a:stretch>
                        <a:fillRect/>
                      </a:stretch>
                    </p:blipFill>
                    <p:spPr>
                      <a:xfrm>
                        <a:off x="2923979" y="3660775"/>
                        <a:ext cx="165100" cy="228600"/>
                      </a:xfrm>
                      <a:prstGeom prst="rect">
                        <a:avLst/>
                      </a:prstGeom>
                    </p:spPr>
                  </p:pic>
                </p:oleObj>
              </mc:Fallback>
            </mc:AlternateContent>
          </a:graphicData>
        </a:graphic>
      </p:graphicFrame>
      <p:graphicFrame>
        <p:nvGraphicFramePr>
          <p:cNvPr id="46" name="Object 45"/>
          <p:cNvGraphicFramePr>
            <a:graphicFrameLocks noChangeAspect="1"/>
          </p:cNvGraphicFramePr>
          <p:nvPr>
            <p:extLst>
              <p:ext uri="{D42A27DB-BD31-4B8C-83A1-F6EECF244321}">
                <p14:modId xmlns:p14="http://schemas.microsoft.com/office/powerpoint/2010/main" val="942245714"/>
              </p:ext>
            </p:extLst>
          </p:nvPr>
        </p:nvGraphicFramePr>
        <p:xfrm>
          <a:off x="2917629" y="4113213"/>
          <a:ext cx="165100" cy="228600"/>
        </p:xfrm>
        <a:graphic>
          <a:graphicData uri="http://schemas.openxmlformats.org/presentationml/2006/ole">
            <mc:AlternateContent xmlns:mc="http://schemas.openxmlformats.org/markup-compatibility/2006">
              <mc:Choice xmlns:v="urn:schemas-microsoft-com:vml" Requires="v">
                <p:oleObj spid="_x0000_s572075" name="Equation" r:id="rId22" imgW="164880" imgH="228600" progId="Equation.DSMT4">
                  <p:embed/>
                </p:oleObj>
              </mc:Choice>
              <mc:Fallback>
                <p:oleObj name="Equation" r:id="rId22" imgW="164880" imgH="228600" progId="Equation.DSMT4">
                  <p:embed/>
                  <p:pic>
                    <p:nvPicPr>
                      <p:cNvPr id="0" name=""/>
                      <p:cNvPicPr/>
                      <p:nvPr/>
                    </p:nvPicPr>
                    <p:blipFill>
                      <a:blip r:embed="rId23"/>
                      <a:stretch>
                        <a:fillRect/>
                      </a:stretch>
                    </p:blipFill>
                    <p:spPr>
                      <a:xfrm>
                        <a:off x="2917629" y="4113213"/>
                        <a:ext cx="165100" cy="228600"/>
                      </a:xfrm>
                      <a:prstGeom prst="rect">
                        <a:avLst/>
                      </a:prstGeom>
                    </p:spPr>
                  </p:pic>
                </p:oleObj>
              </mc:Fallback>
            </mc:AlternateContent>
          </a:graphicData>
        </a:graphic>
      </p:graphicFrame>
      <p:graphicFrame>
        <p:nvGraphicFramePr>
          <p:cNvPr id="47" name="Object 46"/>
          <p:cNvGraphicFramePr>
            <a:graphicFrameLocks noChangeAspect="1"/>
          </p:cNvGraphicFramePr>
          <p:nvPr>
            <p:extLst>
              <p:ext uri="{D42A27DB-BD31-4B8C-83A1-F6EECF244321}">
                <p14:modId xmlns:p14="http://schemas.microsoft.com/office/powerpoint/2010/main" val="2106065272"/>
              </p:ext>
            </p:extLst>
          </p:nvPr>
        </p:nvGraphicFramePr>
        <p:xfrm>
          <a:off x="2904929" y="4545013"/>
          <a:ext cx="165100" cy="228600"/>
        </p:xfrm>
        <a:graphic>
          <a:graphicData uri="http://schemas.openxmlformats.org/presentationml/2006/ole">
            <mc:AlternateContent xmlns:mc="http://schemas.openxmlformats.org/markup-compatibility/2006">
              <mc:Choice xmlns:v="urn:schemas-microsoft-com:vml" Requires="v">
                <p:oleObj spid="_x0000_s572076" name="Equation" r:id="rId24" imgW="164880" imgH="228600" progId="Equation.DSMT4">
                  <p:embed/>
                </p:oleObj>
              </mc:Choice>
              <mc:Fallback>
                <p:oleObj name="Equation" r:id="rId24" imgW="164880" imgH="228600" progId="Equation.DSMT4">
                  <p:embed/>
                  <p:pic>
                    <p:nvPicPr>
                      <p:cNvPr id="0" name=""/>
                      <p:cNvPicPr/>
                      <p:nvPr/>
                    </p:nvPicPr>
                    <p:blipFill>
                      <a:blip r:embed="rId25"/>
                      <a:stretch>
                        <a:fillRect/>
                      </a:stretch>
                    </p:blipFill>
                    <p:spPr>
                      <a:xfrm>
                        <a:off x="2904929" y="4545013"/>
                        <a:ext cx="165100" cy="228600"/>
                      </a:xfrm>
                      <a:prstGeom prst="rect">
                        <a:avLst/>
                      </a:prstGeom>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2161566308"/>
              </p:ext>
            </p:extLst>
          </p:nvPr>
        </p:nvGraphicFramePr>
        <p:xfrm>
          <a:off x="2934084" y="4949825"/>
          <a:ext cx="165100" cy="228600"/>
        </p:xfrm>
        <a:graphic>
          <a:graphicData uri="http://schemas.openxmlformats.org/presentationml/2006/ole">
            <mc:AlternateContent xmlns:mc="http://schemas.openxmlformats.org/markup-compatibility/2006">
              <mc:Choice xmlns:v="urn:schemas-microsoft-com:vml" Requires="v">
                <p:oleObj spid="_x0000_s572077" name="Equation" r:id="rId26" imgW="164880" imgH="228600" progId="Equation.DSMT4">
                  <p:embed/>
                </p:oleObj>
              </mc:Choice>
              <mc:Fallback>
                <p:oleObj name="Equation" r:id="rId26" imgW="164880" imgH="228600" progId="Equation.DSMT4">
                  <p:embed/>
                  <p:pic>
                    <p:nvPicPr>
                      <p:cNvPr id="0" name=""/>
                      <p:cNvPicPr/>
                      <p:nvPr/>
                    </p:nvPicPr>
                    <p:blipFill>
                      <a:blip r:embed="rId27"/>
                      <a:stretch>
                        <a:fillRect/>
                      </a:stretch>
                    </p:blipFill>
                    <p:spPr>
                      <a:xfrm>
                        <a:off x="2934084" y="4949825"/>
                        <a:ext cx="165100" cy="228600"/>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3255853145"/>
              </p:ext>
            </p:extLst>
          </p:nvPr>
        </p:nvGraphicFramePr>
        <p:xfrm>
          <a:off x="2930909" y="5375275"/>
          <a:ext cx="165100" cy="228600"/>
        </p:xfrm>
        <a:graphic>
          <a:graphicData uri="http://schemas.openxmlformats.org/presentationml/2006/ole">
            <mc:AlternateContent xmlns:mc="http://schemas.openxmlformats.org/markup-compatibility/2006">
              <mc:Choice xmlns:v="urn:schemas-microsoft-com:vml" Requires="v">
                <p:oleObj spid="_x0000_s572078" name="Equation" r:id="rId28" imgW="164880" imgH="228600" progId="Equation.DSMT4">
                  <p:embed/>
                </p:oleObj>
              </mc:Choice>
              <mc:Fallback>
                <p:oleObj name="Equation" r:id="rId28" imgW="164880" imgH="228600" progId="Equation.DSMT4">
                  <p:embed/>
                  <p:pic>
                    <p:nvPicPr>
                      <p:cNvPr id="0" name=""/>
                      <p:cNvPicPr/>
                      <p:nvPr/>
                    </p:nvPicPr>
                    <p:blipFill>
                      <a:blip r:embed="rId29"/>
                      <a:stretch>
                        <a:fillRect/>
                      </a:stretch>
                    </p:blipFill>
                    <p:spPr>
                      <a:xfrm>
                        <a:off x="2930909" y="5375275"/>
                        <a:ext cx="165100" cy="228600"/>
                      </a:xfrm>
                      <a:prstGeom prst="rect">
                        <a:avLst/>
                      </a:prstGeom>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3308248260"/>
              </p:ext>
            </p:extLst>
          </p:nvPr>
        </p:nvGraphicFramePr>
        <p:xfrm>
          <a:off x="2930909" y="5830888"/>
          <a:ext cx="165100" cy="228600"/>
        </p:xfrm>
        <a:graphic>
          <a:graphicData uri="http://schemas.openxmlformats.org/presentationml/2006/ole">
            <mc:AlternateContent xmlns:mc="http://schemas.openxmlformats.org/markup-compatibility/2006">
              <mc:Choice xmlns:v="urn:schemas-microsoft-com:vml" Requires="v">
                <p:oleObj spid="_x0000_s572079" name="Equation" r:id="rId30" imgW="164880" imgH="228600" progId="Equation.DSMT4">
                  <p:embed/>
                </p:oleObj>
              </mc:Choice>
              <mc:Fallback>
                <p:oleObj name="Equation" r:id="rId30" imgW="164880" imgH="228600" progId="Equation.DSMT4">
                  <p:embed/>
                  <p:pic>
                    <p:nvPicPr>
                      <p:cNvPr id="0" name=""/>
                      <p:cNvPicPr/>
                      <p:nvPr/>
                    </p:nvPicPr>
                    <p:blipFill>
                      <a:blip r:embed="rId31"/>
                      <a:stretch>
                        <a:fillRect/>
                      </a:stretch>
                    </p:blipFill>
                    <p:spPr>
                      <a:xfrm>
                        <a:off x="2930909" y="5830888"/>
                        <a:ext cx="165100" cy="228600"/>
                      </a:xfrm>
                      <a:prstGeom prst="rect">
                        <a:avLst/>
                      </a:prstGeom>
                    </p:spPr>
                  </p:pic>
                </p:oleObj>
              </mc:Fallback>
            </mc:AlternateContent>
          </a:graphicData>
        </a:graphic>
      </p:graphicFrame>
      <p:cxnSp>
        <p:nvCxnSpPr>
          <p:cNvPr id="51" name="Straight Arrow Connector 50"/>
          <p:cNvCxnSpPr>
            <a:stCxn id="29" idx="6"/>
            <a:endCxn id="24" idx="2"/>
          </p:cNvCxnSpPr>
          <p:nvPr/>
        </p:nvCxnSpPr>
        <p:spPr>
          <a:xfrm flipV="1">
            <a:off x="1705103" y="249751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9" idx="6"/>
            <a:endCxn id="27" idx="2"/>
          </p:cNvCxnSpPr>
          <p:nvPr/>
        </p:nvCxnSpPr>
        <p:spPr>
          <a:xfrm>
            <a:off x="1705103" y="3785689"/>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8" idx="6"/>
            <a:endCxn id="28" idx="2"/>
          </p:cNvCxnSpPr>
          <p:nvPr/>
        </p:nvCxnSpPr>
        <p:spPr>
          <a:xfrm>
            <a:off x="1705103" y="3785689"/>
            <a:ext cx="1166753" cy="43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8" idx="6"/>
            <a:endCxn id="22" idx="2"/>
          </p:cNvCxnSpPr>
          <p:nvPr/>
        </p:nvCxnSpPr>
        <p:spPr>
          <a:xfrm>
            <a:off x="1705103" y="3785689"/>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9" idx="6"/>
            <a:endCxn id="25" idx="2"/>
          </p:cNvCxnSpPr>
          <p:nvPr/>
        </p:nvCxnSpPr>
        <p:spPr>
          <a:xfrm flipV="1">
            <a:off x="1705103" y="292898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9" idx="6"/>
            <a:endCxn id="27" idx="2"/>
          </p:cNvCxnSpPr>
          <p:nvPr/>
        </p:nvCxnSpPr>
        <p:spPr>
          <a:xfrm flipV="1">
            <a:off x="1705103" y="379192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9" idx="6"/>
          </p:cNvCxnSpPr>
          <p:nvPr/>
        </p:nvCxnSpPr>
        <p:spPr>
          <a:xfrm>
            <a:off x="1705103" y="4217159"/>
            <a:ext cx="1166753" cy="43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9" idx="6"/>
            <a:endCxn id="23" idx="2"/>
          </p:cNvCxnSpPr>
          <p:nvPr/>
        </p:nvCxnSpPr>
        <p:spPr>
          <a:xfrm>
            <a:off x="1705103" y="4217159"/>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0" idx="6"/>
            <a:endCxn id="26" idx="2"/>
          </p:cNvCxnSpPr>
          <p:nvPr/>
        </p:nvCxnSpPr>
        <p:spPr>
          <a:xfrm flipV="1">
            <a:off x="1705103" y="336045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0" idx="6"/>
            <a:endCxn id="28" idx="2"/>
          </p:cNvCxnSpPr>
          <p:nvPr/>
        </p:nvCxnSpPr>
        <p:spPr>
          <a:xfrm flipV="1">
            <a:off x="1705103" y="422339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1" idx="6"/>
            <a:endCxn id="21" idx="2"/>
          </p:cNvCxnSpPr>
          <p:nvPr/>
        </p:nvCxnSpPr>
        <p:spPr>
          <a:xfrm>
            <a:off x="1705103" y="4648629"/>
            <a:ext cx="1166753" cy="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0" idx="6"/>
            <a:endCxn id="44" idx="2"/>
          </p:cNvCxnSpPr>
          <p:nvPr/>
        </p:nvCxnSpPr>
        <p:spPr>
          <a:xfrm>
            <a:off x="1705103" y="4648629"/>
            <a:ext cx="1176349" cy="1286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ight Brace 62"/>
          <p:cNvSpPr/>
          <p:nvPr/>
        </p:nvSpPr>
        <p:spPr>
          <a:xfrm rot="5400000">
            <a:off x="3972733" y="4836192"/>
            <a:ext cx="302821" cy="26196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4" name="TextBox 63"/>
          <p:cNvSpPr txBox="1"/>
          <p:nvPr/>
        </p:nvSpPr>
        <p:spPr>
          <a:xfrm>
            <a:off x="2754088" y="6361731"/>
            <a:ext cx="2947100" cy="276999"/>
          </a:xfrm>
          <a:prstGeom prst="rect">
            <a:avLst/>
          </a:prstGeom>
          <a:noFill/>
        </p:spPr>
        <p:txBody>
          <a:bodyPr wrap="square" rtlCol="0">
            <a:spAutoFit/>
          </a:bodyPr>
          <a:lstStyle/>
          <a:p>
            <a:pPr algn="ctr"/>
            <a:r>
              <a:rPr lang="en-GB" sz="1200" dirty="0"/>
              <a:t>linear regression over basis functions</a:t>
            </a:r>
          </a:p>
        </p:txBody>
      </p:sp>
      <p:sp>
        <p:nvSpPr>
          <p:cNvPr id="65" name="Right Brace 64"/>
          <p:cNvSpPr/>
          <p:nvPr/>
        </p:nvSpPr>
        <p:spPr>
          <a:xfrm rot="16200000">
            <a:off x="2370204" y="847418"/>
            <a:ext cx="302821" cy="268069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6" name="TextBox 65"/>
          <p:cNvSpPr txBox="1"/>
          <p:nvPr/>
        </p:nvSpPr>
        <p:spPr>
          <a:xfrm>
            <a:off x="4093464" y="3513857"/>
            <a:ext cx="1318161" cy="461665"/>
          </a:xfrm>
          <a:prstGeom prst="rect">
            <a:avLst/>
          </a:prstGeom>
          <a:noFill/>
        </p:spPr>
        <p:txBody>
          <a:bodyPr wrap="square" rtlCol="0">
            <a:spAutoFit/>
          </a:bodyPr>
          <a:lstStyle/>
          <a:p>
            <a:pPr algn="ctr"/>
            <a:r>
              <a:rPr lang="en-GB" sz="1200" b="1" dirty="0">
                <a:solidFill>
                  <a:srgbClr val="FF0000"/>
                </a:solidFill>
              </a:rPr>
              <a:t>output layer</a:t>
            </a:r>
            <a:r>
              <a:rPr lang="en-GB" sz="1200" dirty="0"/>
              <a:t/>
            </a:r>
            <a:br>
              <a:rPr lang="en-GB" sz="1200" dirty="0"/>
            </a:br>
            <a:r>
              <a:rPr lang="en-GB" sz="1200" dirty="0"/>
              <a:t>= prediction</a:t>
            </a:r>
          </a:p>
        </p:txBody>
      </p:sp>
      <p:cxnSp>
        <p:nvCxnSpPr>
          <p:cNvPr id="6" name="Straight Arrow Connector 5"/>
          <p:cNvCxnSpPr>
            <a:stCxn id="18" idx="6"/>
            <a:endCxn id="26" idx="2"/>
          </p:cNvCxnSpPr>
          <p:nvPr/>
        </p:nvCxnSpPr>
        <p:spPr>
          <a:xfrm flipV="1">
            <a:off x="1705103" y="336045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18" idx="6"/>
            <a:endCxn id="25" idx="2"/>
          </p:cNvCxnSpPr>
          <p:nvPr/>
        </p:nvCxnSpPr>
        <p:spPr>
          <a:xfrm flipV="1">
            <a:off x="1705103" y="292898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8" idx="6"/>
            <a:endCxn id="24" idx="2"/>
          </p:cNvCxnSpPr>
          <p:nvPr/>
        </p:nvCxnSpPr>
        <p:spPr>
          <a:xfrm flipV="1">
            <a:off x="1705103" y="249751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0" idx="6"/>
            <a:endCxn id="25" idx="2"/>
          </p:cNvCxnSpPr>
          <p:nvPr/>
        </p:nvCxnSpPr>
        <p:spPr>
          <a:xfrm flipV="1">
            <a:off x="1705103" y="292898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0" idx="6"/>
            <a:endCxn id="24" idx="2"/>
          </p:cNvCxnSpPr>
          <p:nvPr/>
        </p:nvCxnSpPr>
        <p:spPr>
          <a:xfrm flipV="1">
            <a:off x="1705103" y="2497512"/>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8" idx="6"/>
            <a:endCxn id="23" idx="2"/>
          </p:cNvCxnSpPr>
          <p:nvPr/>
        </p:nvCxnSpPr>
        <p:spPr>
          <a:xfrm>
            <a:off x="1705103" y="3785689"/>
            <a:ext cx="1166753" cy="1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8" idx="6"/>
            <a:endCxn id="44" idx="2"/>
          </p:cNvCxnSpPr>
          <p:nvPr/>
        </p:nvCxnSpPr>
        <p:spPr>
          <a:xfrm>
            <a:off x="1705103" y="3785689"/>
            <a:ext cx="1176349" cy="2149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0" idx="6"/>
            <a:endCxn id="25" idx="2"/>
          </p:cNvCxnSpPr>
          <p:nvPr/>
        </p:nvCxnSpPr>
        <p:spPr>
          <a:xfrm flipV="1">
            <a:off x="1705103" y="2928982"/>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1" idx="6"/>
            <a:endCxn id="27" idx="2"/>
          </p:cNvCxnSpPr>
          <p:nvPr/>
        </p:nvCxnSpPr>
        <p:spPr>
          <a:xfrm flipV="1">
            <a:off x="1705103" y="379192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1" idx="6"/>
            <a:endCxn id="23" idx="2"/>
          </p:cNvCxnSpPr>
          <p:nvPr/>
        </p:nvCxnSpPr>
        <p:spPr>
          <a:xfrm>
            <a:off x="1705103" y="464862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1" idx="6"/>
            <a:endCxn id="22" idx="2"/>
          </p:cNvCxnSpPr>
          <p:nvPr/>
        </p:nvCxnSpPr>
        <p:spPr>
          <a:xfrm>
            <a:off x="1705103" y="4648629"/>
            <a:ext cx="1166753" cy="433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20" idx="6"/>
            <a:endCxn id="24" idx="2"/>
          </p:cNvCxnSpPr>
          <p:nvPr/>
        </p:nvCxnSpPr>
        <p:spPr>
          <a:xfrm flipV="1">
            <a:off x="1705103" y="2497512"/>
            <a:ext cx="1166753" cy="2151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0" idx="6"/>
            <a:endCxn id="26" idx="2"/>
          </p:cNvCxnSpPr>
          <p:nvPr/>
        </p:nvCxnSpPr>
        <p:spPr>
          <a:xfrm flipV="1">
            <a:off x="1705103" y="336045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9" idx="6"/>
            <a:endCxn id="28" idx="2"/>
          </p:cNvCxnSpPr>
          <p:nvPr/>
        </p:nvCxnSpPr>
        <p:spPr>
          <a:xfrm>
            <a:off x="1705103" y="4217159"/>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8" idx="6"/>
            <a:endCxn id="21" idx="2"/>
          </p:cNvCxnSpPr>
          <p:nvPr/>
        </p:nvCxnSpPr>
        <p:spPr>
          <a:xfrm>
            <a:off x="1705103" y="378568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9" idx="6"/>
            <a:endCxn id="22" idx="2"/>
          </p:cNvCxnSpPr>
          <p:nvPr/>
        </p:nvCxnSpPr>
        <p:spPr>
          <a:xfrm>
            <a:off x="1705103" y="421715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9" idx="6"/>
            <a:endCxn id="44" idx="2"/>
          </p:cNvCxnSpPr>
          <p:nvPr/>
        </p:nvCxnSpPr>
        <p:spPr>
          <a:xfrm>
            <a:off x="1705103" y="4217159"/>
            <a:ext cx="1176349" cy="171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114" idx="6"/>
            <a:endCxn id="125" idx="2"/>
          </p:cNvCxnSpPr>
          <p:nvPr/>
        </p:nvCxnSpPr>
        <p:spPr>
          <a:xfrm>
            <a:off x="8704749" y="2497512"/>
            <a:ext cx="1166753" cy="1723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115" idx="6"/>
          </p:cNvCxnSpPr>
          <p:nvPr/>
        </p:nvCxnSpPr>
        <p:spPr>
          <a:xfrm>
            <a:off x="8704749" y="2928982"/>
            <a:ext cx="1166753" cy="1319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116" idx="6"/>
            <a:endCxn id="125" idx="2"/>
          </p:cNvCxnSpPr>
          <p:nvPr/>
        </p:nvCxnSpPr>
        <p:spPr>
          <a:xfrm>
            <a:off x="8704749" y="3360452"/>
            <a:ext cx="1166753" cy="86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17" idx="6"/>
            <a:endCxn id="125" idx="2"/>
          </p:cNvCxnSpPr>
          <p:nvPr/>
        </p:nvCxnSpPr>
        <p:spPr>
          <a:xfrm>
            <a:off x="8704749" y="3791922"/>
            <a:ext cx="1166753" cy="429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18" idx="6"/>
            <a:endCxn id="125" idx="2"/>
          </p:cNvCxnSpPr>
          <p:nvPr/>
        </p:nvCxnSpPr>
        <p:spPr>
          <a:xfrm flipV="1">
            <a:off x="8704749" y="4221127"/>
            <a:ext cx="1166753" cy="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11" idx="6"/>
            <a:endCxn id="125" idx="2"/>
          </p:cNvCxnSpPr>
          <p:nvPr/>
        </p:nvCxnSpPr>
        <p:spPr>
          <a:xfrm flipV="1">
            <a:off x="8704749" y="4221127"/>
            <a:ext cx="1166753" cy="42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12" idx="6"/>
            <a:endCxn id="125" idx="2"/>
          </p:cNvCxnSpPr>
          <p:nvPr/>
        </p:nvCxnSpPr>
        <p:spPr>
          <a:xfrm flipV="1">
            <a:off x="8704749" y="4221127"/>
            <a:ext cx="1166753" cy="86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13" idx="6"/>
            <a:endCxn id="125" idx="2"/>
          </p:cNvCxnSpPr>
          <p:nvPr/>
        </p:nvCxnSpPr>
        <p:spPr>
          <a:xfrm flipV="1">
            <a:off x="8704749" y="4221127"/>
            <a:ext cx="1166753" cy="1292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31" idx="6"/>
            <a:endCxn id="125" idx="2"/>
          </p:cNvCxnSpPr>
          <p:nvPr/>
        </p:nvCxnSpPr>
        <p:spPr>
          <a:xfrm flipV="1">
            <a:off x="8714345" y="4221127"/>
            <a:ext cx="1157157" cy="171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7027358" y="366099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9" name="Oval 108"/>
          <p:cNvSpPr/>
          <p:nvPr/>
        </p:nvSpPr>
        <p:spPr>
          <a:xfrm>
            <a:off x="7027358" y="409246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0" name="Oval 109"/>
          <p:cNvSpPr/>
          <p:nvPr/>
        </p:nvSpPr>
        <p:spPr>
          <a:xfrm>
            <a:off x="7027358" y="452393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1" name="Oval 110"/>
          <p:cNvSpPr/>
          <p:nvPr/>
        </p:nvSpPr>
        <p:spPr>
          <a:xfrm>
            <a:off x="8449430" y="452621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2" name="Oval 111"/>
          <p:cNvSpPr/>
          <p:nvPr/>
        </p:nvSpPr>
        <p:spPr>
          <a:xfrm>
            <a:off x="8449430" y="495768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3" name="Oval 112"/>
          <p:cNvSpPr/>
          <p:nvPr/>
        </p:nvSpPr>
        <p:spPr>
          <a:xfrm>
            <a:off x="8449430" y="538915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4" name="Oval 113"/>
          <p:cNvSpPr/>
          <p:nvPr/>
        </p:nvSpPr>
        <p:spPr>
          <a:xfrm>
            <a:off x="8449430" y="237282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5" name="Oval 114"/>
          <p:cNvSpPr/>
          <p:nvPr/>
        </p:nvSpPr>
        <p:spPr>
          <a:xfrm>
            <a:off x="8449430" y="280429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6" name="Oval 115"/>
          <p:cNvSpPr/>
          <p:nvPr/>
        </p:nvSpPr>
        <p:spPr>
          <a:xfrm>
            <a:off x="8449430" y="323576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7" name="Oval 116"/>
          <p:cNvSpPr/>
          <p:nvPr/>
        </p:nvSpPr>
        <p:spPr>
          <a:xfrm>
            <a:off x="8449430" y="366723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8" name="Oval 117"/>
          <p:cNvSpPr/>
          <p:nvPr/>
        </p:nvSpPr>
        <p:spPr>
          <a:xfrm>
            <a:off x="8449430" y="409870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9" name="Oval 118"/>
          <p:cNvSpPr/>
          <p:nvPr/>
        </p:nvSpPr>
        <p:spPr>
          <a:xfrm>
            <a:off x="7027358" y="366099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0" name="Oval 119"/>
          <p:cNvSpPr/>
          <p:nvPr/>
        </p:nvSpPr>
        <p:spPr>
          <a:xfrm>
            <a:off x="7027358" y="409246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1" name="Oval 120"/>
          <p:cNvSpPr/>
          <p:nvPr/>
        </p:nvSpPr>
        <p:spPr>
          <a:xfrm>
            <a:off x="7027358" y="452393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122" name="Object 121"/>
          <p:cNvGraphicFramePr>
            <a:graphicFrameLocks noChangeAspect="1"/>
          </p:cNvGraphicFramePr>
          <p:nvPr>
            <p:extLst>
              <p:ext uri="{D42A27DB-BD31-4B8C-83A1-F6EECF244321}">
                <p14:modId xmlns:p14="http://schemas.microsoft.com/office/powerpoint/2010/main" val="1462085443"/>
              </p:ext>
            </p:extLst>
          </p:nvPr>
        </p:nvGraphicFramePr>
        <p:xfrm>
          <a:off x="7080523" y="3667921"/>
          <a:ext cx="152400" cy="228600"/>
        </p:xfrm>
        <a:graphic>
          <a:graphicData uri="http://schemas.openxmlformats.org/presentationml/2006/ole">
            <mc:AlternateContent xmlns:mc="http://schemas.openxmlformats.org/markup-compatibility/2006">
              <mc:Choice xmlns:v="urn:schemas-microsoft-com:vml" Requires="v">
                <p:oleObj spid="_x0000_s572080" name="Equation" r:id="rId32" imgW="152280" imgH="228600" progId="Equation.DSMT4">
                  <p:embed/>
                </p:oleObj>
              </mc:Choice>
              <mc:Fallback>
                <p:oleObj name="Equation" r:id="rId32" imgW="152280" imgH="228600" progId="Equation.DSMT4">
                  <p:embed/>
                  <p:pic>
                    <p:nvPicPr>
                      <p:cNvPr id="0" name=""/>
                      <p:cNvPicPr/>
                      <p:nvPr/>
                    </p:nvPicPr>
                    <p:blipFill>
                      <a:blip r:embed="rId7"/>
                      <a:stretch>
                        <a:fillRect/>
                      </a:stretch>
                    </p:blipFill>
                    <p:spPr>
                      <a:xfrm>
                        <a:off x="7080523" y="3667921"/>
                        <a:ext cx="152400" cy="228600"/>
                      </a:xfrm>
                      <a:prstGeom prst="rect">
                        <a:avLst/>
                      </a:prstGeom>
                    </p:spPr>
                  </p:pic>
                </p:oleObj>
              </mc:Fallback>
            </mc:AlternateContent>
          </a:graphicData>
        </a:graphic>
      </p:graphicFrame>
      <p:graphicFrame>
        <p:nvGraphicFramePr>
          <p:cNvPr id="123" name="Object 122"/>
          <p:cNvGraphicFramePr>
            <a:graphicFrameLocks noChangeAspect="1"/>
          </p:cNvGraphicFramePr>
          <p:nvPr>
            <p:extLst>
              <p:ext uri="{D42A27DB-BD31-4B8C-83A1-F6EECF244321}">
                <p14:modId xmlns:p14="http://schemas.microsoft.com/office/powerpoint/2010/main" val="834483202"/>
              </p:ext>
            </p:extLst>
          </p:nvPr>
        </p:nvGraphicFramePr>
        <p:xfrm>
          <a:off x="7061180" y="4093498"/>
          <a:ext cx="165100" cy="228600"/>
        </p:xfrm>
        <a:graphic>
          <a:graphicData uri="http://schemas.openxmlformats.org/presentationml/2006/ole">
            <mc:AlternateContent xmlns:mc="http://schemas.openxmlformats.org/markup-compatibility/2006">
              <mc:Choice xmlns:v="urn:schemas-microsoft-com:vml" Requires="v">
                <p:oleObj spid="_x0000_s572081" name="Equation" r:id="rId33" imgW="164880" imgH="228600" progId="Equation.DSMT4">
                  <p:embed/>
                </p:oleObj>
              </mc:Choice>
              <mc:Fallback>
                <p:oleObj name="Equation" r:id="rId33" imgW="164880" imgH="228600" progId="Equation.DSMT4">
                  <p:embed/>
                  <p:pic>
                    <p:nvPicPr>
                      <p:cNvPr id="0" name=""/>
                      <p:cNvPicPr/>
                      <p:nvPr/>
                    </p:nvPicPr>
                    <p:blipFill>
                      <a:blip r:embed="rId9"/>
                      <a:stretch>
                        <a:fillRect/>
                      </a:stretch>
                    </p:blipFill>
                    <p:spPr>
                      <a:xfrm>
                        <a:off x="7061180" y="4093498"/>
                        <a:ext cx="165100" cy="228600"/>
                      </a:xfrm>
                      <a:prstGeom prst="rect">
                        <a:avLst/>
                      </a:prstGeom>
                    </p:spPr>
                  </p:pic>
                </p:oleObj>
              </mc:Fallback>
            </mc:AlternateContent>
          </a:graphicData>
        </a:graphic>
      </p:graphicFrame>
      <p:graphicFrame>
        <p:nvGraphicFramePr>
          <p:cNvPr id="124" name="Object 123"/>
          <p:cNvGraphicFramePr>
            <a:graphicFrameLocks noChangeAspect="1"/>
          </p:cNvGraphicFramePr>
          <p:nvPr>
            <p:extLst>
              <p:ext uri="{D42A27DB-BD31-4B8C-83A1-F6EECF244321}">
                <p14:modId xmlns:p14="http://schemas.microsoft.com/office/powerpoint/2010/main" val="1628304624"/>
              </p:ext>
            </p:extLst>
          </p:nvPr>
        </p:nvGraphicFramePr>
        <p:xfrm>
          <a:off x="7080972" y="4499898"/>
          <a:ext cx="165100" cy="228600"/>
        </p:xfrm>
        <a:graphic>
          <a:graphicData uri="http://schemas.openxmlformats.org/presentationml/2006/ole">
            <mc:AlternateContent xmlns:mc="http://schemas.openxmlformats.org/markup-compatibility/2006">
              <mc:Choice xmlns:v="urn:schemas-microsoft-com:vml" Requires="v">
                <p:oleObj spid="_x0000_s572082" name="Equation" r:id="rId34" imgW="164880" imgH="228600" progId="Equation.DSMT4">
                  <p:embed/>
                </p:oleObj>
              </mc:Choice>
              <mc:Fallback>
                <p:oleObj name="Equation" r:id="rId34" imgW="164880" imgH="228600" progId="Equation.DSMT4">
                  <p:embed/>
                  <p:pic>
                    <p:nvPicPr>
                      <p:cNvPr id="0" name=""/>
                      <p:cNvPicPr/>
                      <p:nvPr/>
                    </p:nvPicPr>
                    <p:blipFill>
                      <a:blip r:embed="rId11"/>
                      <a:stretch>
                        <a:fillRect/>
                      </a:stretch>
                    </p:blipFill>
                    <p:spPr>
                      <a:xfrm>
                        <a:off x="7080972" y="4499898"/>
                        <a:ext cx="165100" cy="228600"/>
                      </a:xfrm>
                      <a:prstGeom prst="rect">
                        <a:avLst/>
                      </a:prstGeom>
                    </p:spPr>
                  </p:pic>
                </p:oleObj>
              </mc:Fallback>
            </mc:AlternateContent>
          </a:graphicData>
        </a:graphic>
      </p:graphicFrame>
      <p:sp>
        <p:nvSpPr>
          <p:cNvPr id="125" name="Oval 124"/>
          <p:cNvSpPr/>
          <p:nvPr/>
        </p:nvSpPr>
        <p:spPr>
          <a:xfrm>
            <a:off x="9871502" y="4096436"/>
            <a:ext cx="255319" cy="249382"/>
          </a:xfrm>
          <a:prstGeom prst="ellipse">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126" name="Object 125"/>
          <p:cNvGraphicFramePr>
            <a:graphicFrameLocks noChangeAspect="1"/>
          </p:cNvGraphicFramePr>
          <p:nvPr>
            <p:extLst>
              <p:ext uri="{D42A27DB-BD31-4B8C-83A1-F6EECF244321}">
                <p14:modId xmlns:p14="http://schemas.microsoft.com/office/powerpoint/2010/main" val="4012959581"/>
              </p:ext>
            </p:extLst>
          </p:nvPr>
        </p:nvGraphicFramePr>
        <p:xfrm>
          <a:off x="10211510" y="4105446"/>
          <a:ext cx="749300" cy="228600"/>
        </p:xfrm>
        <a:graphic>
          <a:graphicData uri="http://schemas.openxmlformats.org/presentationml/2006/ole">
            <mc:AlternateContent xmlns:mc="http://schemas.openxmlformats.org/markup-compatibility/2006">
              <mc:Choice xmlns:v="urn:schemas-microsoft-com:vml" Requires="v">
                <p:oleObj spid="_x0000_s572083" name="Equation" r:id="rId35" imgW="749160" imgH="228600" progId="Equation.DSMT4">
                  <p:embed/>
                </p:oleObj>
              </mc:Choice>
              <mc:Fallback>
                <p:oleObj name="Equation" r:id="rId35" imgW="749160" imgH="228600" progId="Equation.DSMT4">
                  <p:embed/>
                  <p:pic>
                    <p:nvPicPr>
                      <p:cNvPr id="0" name=""/>
                      <p:cNvPicPr/>
                      <p:nvPr/>
                    </p:nvPicPr>
                    <p:blipFill>
                      <a:blip r:embed="rId13"/>
                      <a:stretch>
                        <a:fillRect/>
                      </a:stretch>
                    </p:blipFill>
                    <p:spPr>
                      <a:xfrm>
                        <a:off x="10211510" y="4105446"/>
                        <a:ext cx="749300" cy="228600"/>
                      </a:xfrm>
                      <a:prstGeom prst="rect">
                        <a:avLst/>
                      </a:prstGeom>
                    </p:spPr>
                  </p:pic>
                </p:oleObj>
              </mc:Fallback>
            </mc:AlternateContent>
          </a:graphicData>
        </a:graphic>
      </p:graphicFrame>
      <p:sp>
        <p:nvSpPr>
          <p:cNvPr id="127" name="TextBox 126"/>
          <p:cNvSpPr txBox="1"/>
          <p:nvPr/>
        </p:nvSpPr>
        <p:spPr>
          <a:xfrm>
            <a:off x="6284691" y="1414968"/>
            <a:ext cx="3704696" cy="646331"/>
          </a:xfrm>
          <a:prstGeom prst="rect">
            <a:avLst/>
          </a:prstGeom>
          <a:noFill/>
        </p:spPr>
        <p:txBody>
          <a:bodyPr wrap="square" rtlCol="0">
            <a:spAutoFit/>
          </a:bodyPr>
          <a:lstStyle/>
          <a:p>
            <a:pPr algn="ctr"/>
            <a:r>
              <a:rPr lang="en-GB" sz="1200" b="1" dirty="0">
                <a:solidFill>
                  <a:srgbClr val="FF0000"/>
                </a:solidFill>
              </a:rPr>
              <a:t>ANN</a:t>
            </a:r>
          </a:p>
          <a:p>
            <a:r>
              <a:rPr lang="en-GB" sz="1200" dirty="0"/>
              <a:t>hidden layer = </a:t>
            </a:r>
            <a:r>
              <a:rPr lang="en-GB" sz="1200" b="1" dirty="0">
                <a:solidFill>
                  <a:srgbClr val="FF0000"/>
                </a:solidFill>
              </a:rPr>
              <a:t>learned</a:t>
            </a:r>
            <a:r>
              <a:rPr lang="en-GB" sz="1200" dirty="0"/>
              <a:t> set of basis functions</a:t>
            </a:r>
          </a:p>
          <a:p>
            <a:r>
              <a:rPr lang="en-GB" sz="1200" dirty="0"/>
              <a:t>part of the model, subject to trainable parameters </a:t>
            </a:r>
          </a:p>
        </p:txBody>
      </p:sp>
      <p:graphicFrame>
        <p:nvGraphicFramePr>
          <p:cNvPr id="128" name="Object 127"/>
          <p:cNvGraphicFramePr>
            <a:graphicFrameLocks noChangeAspect="1"/>
          </p:cNvGraphicFramePr>
          <p:nvPr>
            <p:extLst>
              <p:ext uri="{D42A27DB-BD31-4B8C-83A1-F6EECF244321}">
                <p14:modId xmlns:p14="http://schemas.microsoft.com/office/powerpoint/2010/main" val="2680101860"/>
              </p:ext>
            </p:extLst>
          </p:nvPr>
        </p:nvGraphicFramePr>
        <p:xfrm>
          <a:off x="8497370" y="2363788"/>
          <a:ext cx="152400" cy="228600"/>
        </p:xfrm>
        <a:graphic>
          <a:graphicData uri="http://schemas.openxmlformats.org/presentationml/2006/ole">
            <mc:AlternateContent xmlns:mc="http://schemas.openxmlformats.org/markup-compatibility/2006">
              <mc:Choice xmlns:v="urn:schemas-microsoft-com:vml" Requires="v">
                <p:oleObj spid="_x0000_s572084" name="Equation" r:id="rId36" imgW="152280" imgH="228600" progId="Equation.DSMT4">
                  <p:embed/>
                </p:oleObj>
              </mc:Choice>
              <mc:Fallback>
                <p:oleObj name="Equation" r:id="rId36" imgW="152280" imgH="228600" progId="Equation.DSMT4">
                  <p:embed/>
                  <p:pic>
                    <p:nvPicPr>
                      <p:cNvPr id="0" name=""/>
                      <p:cNvPicPr/>
                      <p:nvPr/>
                    </p:nvPicPr>
                    <p:blipFill>
                      <a:blip r:embed="rId15"/>
                      <a:stretch>
                        <a:fillRect/>
                      </a:stretch>
                    </p:blipFill>
                    <p:spPr>
                      <a:xfrm>
                        <a:off x="8497370" y="2363788"/>
                        <a:ext cx="152400" cy="228600"/>
                      </a:xfrm>
                      <a:prstGeom prst="rect">
                        <a:avLst/>
                      </a:prstGeom>
                    </p:spPr>
                  </p:pic>
                </p:oleObj>
              </mc:Fallback>
            </mc:AlternateContent>
          </a:graphicData>
        </a:graphic>
      </p:graphicFrame>
      <p:graphicFrame>
        <p:nvGraphicFramePr>
          <p:cNvPr id="129" name="Object 128"/>
          <p:cNvGraphicFramePr>
            <a:graphicFrameLocks noChangeAspect="1"/>
          </p:cNvGraphicFramePr>
          <p:nvPr>
            <p:extLst>
              <p:ext uri="{D42A27DB-BD31-4B8C-83A1-F6EECF244321}">
                <p14:modId xmlns:p14="http://schemas.microsoft.com/office/powerpoint/2010/main" val="3517298604"/>
              </p:ext>
            </p:extLst>
          </p:nvPr>
        </p:nvGraphicFramePr>
        <p:xfrm>
          <a:off x="8495783" y="2822575"/>
          <a:ext cx="165100" cy="228600"/>
        </p:xfrm>
        <a:graphic>
          <a:graphicData uri="http://schemas.openxmlformats.org/presentationml/2006/ole">
            <mc:AlternateContent xmlns:mc="http://schemas.openxmlformats.org/markup-compatibility/2006">
              <mc:Choice xmlns:v="urn:schemas-microsoft-com:vml" Requires="v">
                <p:oleObj spid="_x0000_s572085" name="Equation" r:id="rId37" imgW="164880" imgH="228600" progId="Equation.DSMT4">
                  <p:embed/>
                </p:oleObj>
              </mc:Choice>
              <mc:Fallback>
                <p:oleObj name="Equation" r:id="rId37" imgW="164880" imgH="228600" progId="Equation.DSMT4">
                  <p:embed/>
                  <p:pic>
                    <p:nvPicPr>
                      <p:cNvPr id="0" name=""/>
                      <p:cNvPicPr/>
                      <p:nvPr/>
                    </p:nvPicPr>
                    <p:blipFill>
                      <a:blip r:embed="rId38"/>
                      <a:stretch>
                        <a:fillRect/>
                      </a:stretch>
                    </p:blipFill>
                    <p:spPr>
                      <a:xfrm>
                        <a:off x="8495783" y="2822575"/>
                        <a:ext cx="165100" cy="228600"/>
                      </a:xfrm>
                      <a:prstGeom prst="rect">
                        <a:avLst/>
                      </a:prstGeom>
                    </p:spPr>
                  </p:pic>
                </p:oleObj>
              </mc:Fallback>
            </mc:AlternateContent>
          </a:graphicData>
        </a:graphic>
      </p:graphicFrame>
      <p:graphicFrame>
        <p:nvGraphicFramePr>
          <p:cNvPr id="130" name="Object 129"/>
          <p:cNvGraphicFramePr>
            <a:graphicFrameLocks noChangeAspect="1"/>
          </p:cNvGraphicFramePr>
          <p:nvPr>
            <p:extLst>
              <p:ext uri="{D42A27DB-BD31-4B8C-83A1-F6EECF244321}">
                <p14:modId xmlns:p14="http://schemas.microsoft.com/office/powerpoint/2010/main" val="3254889254"/>
              </p:ext>
            </p:extLst>
          </p:nvPr>
        </p:nvGraphicFramePr>
        <p:xfrm>
          <a:off x="8495783" y="3248025"/>
          <a:ext cx="165100" cy="228600"/>
        </p:xfrm>
        <a:graphic>
          <a:graphicData uri="http://schemas.openxmlformats.org/presentationml/2006/ole">
            <mc:AlternateContent xmlns:mc="http://schemas.openxmlformats.org/markup-compatibility/2006">
              <mc:Choice xmlns:v="urn:schemas-microsoft-com:vml" Requires="v">
                <p:oleObj spid="_x0000_s572086" name="Equation" r:id="rId39" imgW="164880" imgH="228600" progId="Equation.DSMT4">
                  <p:embed/>
                </p:oleObj>
              </mc:Choice>
              <mc:Fallback>
                <p:oleObj name="Equation" r:id="rId39" imgW="164880" imgH="228600" progId="Equation.DSMT4">
                  <p:embed/>
                  <p:pic>
                    <p:nvPicPr>
                      <p:cNvPr id="0" name=""/>
                      <p:cNvPicPr/>
                      <p:nvPr/>
                    </p:nvPicPr>
                    <p:blipFill>
                      <a:blip r:embed="rId19"/>
                      <a:stretch>
                        <a:fillRect/>
                      </a:stretch>
                    </p:blipFill>
                    <p:spPr>
                      <a:xfrm>
                        <a:off x="8495783" y="3248025"/>
                        <a:ext cx="165100" cy="228600"/>
                      </a:xfrm>
                      <a:prstGeom prst="rect">
                        <a:avLst/>
                      </a:prstGeom>
                    </p:spPr>
                  </p:pic>
                </p:oleObj>
              </mc:Fallback>
            </mc:AlternateContent>
          </a:graphicData>
        </a:graphic>
      </p:graphicFrame>
      <p:sp>
        <p:nvSpPr>
          <p:cNvPr id="131" name="Oval 130"/>
          <p:cNvSpPr/>
          <p:nvPr/>
        </p:nvSpPr>
        <p:spPr>
          <a:xfrm>
            <a:off x="8459026" y="5810436"/>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132" name="Object 131"/>
          <p:cNvGraphicFramePr>
            <a:graphicFrameLocks noChangeAspect="1"/>
          </p:cNvGraphicFramePr>
          <p:nvPr>
            <p:extLst>
              <p:ext uri="{D42A27DB-BD31-4B8C-83A1-F6EECF244321}">
                <p14:modId xmlns:p14="http://schemas.microsoft.com/office/powerpoint/2010/main" val="396289290"/>
              </p:ext>
            </p:extLst>
          </p:nvPr>
        </p:nvGraphicFramePr>
        <p:xfrm>
          <a:off x="8501553" y="3660775"/>
          <a:ext cx="165100" cy="228600"/>
        </p:xfrm>
        <a:graphic>
          <a:graphicData uri="http://schemas.openxmlformats.org/presentationml/2006/ole">
            <mc:AlternateContent xmlns:mc="http://schemas.openxmlformats.org/markup-compatibility/2006">
              <mc:Choice xmlns:v="urn:schemas-microsoft-com:vml" Requires="v">
                <p:oleObj spid="_x0000_s572087" name="Equation" r:id="rId40" imgW="164880" imgH="228600" progId="Equation.DSMT4">
                  <p:embed/>
                </p:oleObj>
              </mc:Choice>
              <mc:Fallback>
                <p:oleObj name="Equation" r:id="rId40" imgW="164880" imgH="228600" progId="Equation.DSMT4">
                  <p:embed/>
                  <p:pic>
                    <p:nvPicPr>
                      <p:cNvPr id="0" name=""/>
                      <p:cNvPicPr/>
                      <p:nvPr/>
                    </p:nvPicPr>
                    <p:blipFill>
                      <a:blip r:embed="rId41"/>
                      <a:stretch>
                        <a:fillRect/>
                      </a:stretch>
                    </p:blipFill>
                    <p:spPr>
                      <a:xfrm>
                        <a:off x="8501553" y="3660775"/>
                        <a:ext cx="165100" cy="228600"/>
                      </a:xfrm>
                      <a:prstGeom prst="rect">
                        <a:avLst/>
                      </a:prstGeom>
                    </p:spPr>
                  </p:pic>
                </p:oleObj>
              </mc:Fallback>
            </mc:AlternateContent>
          </a:graphicData>
        </a:graphic>
      </p:graphicFrame>
      <p:graphicFrame>
        <p:nvGraphicFramePr>
          <p:cNvPr id="133" name="Object 132"/>
          <p:cNvGraphicFramePr>
            <a:graphicFrameLocks noChangeAspect="1"/>
          </p:cNvGraphicFramePr>
          <p:nvPr>
            <p:extLst>
              <p:ext uri="{D42A27DB-BD31-4B8C-83A1-F6EECF244321}">
                <p14:modId xmlns:p14="http://schemas.microsoft.com/office/powerpoint/2010/main" val="3849893798"/>
              </p:ext>
            </p:extLst>
          </p:nvPr>
        </p:nvGraphicFramePr>
        <p:xfrm>
          <a:off x="8495203" y="4113213"/>
          <a:ext cx="165100" cy="228600"/>
        </p:xfrm>
        <a:graphic>
          <a:graphicData uri="http://schemas.openxmlformats.org/presentationml/2006/ole">
            <mc:AlternateContent xmlns:mc="http://schemas.openxmlformats.org/markup-compatibility/2006">
              <mc:Choice xmlns:v="urn:schemas-microsoft-com:vml" Requires="v">
                <p:oleObj spid="_x0000_s572088" name="Equation" r:id="rId42" imgW="164880" imgH="228600" progId="Equation.DSMT4">
                  <p:embed/>
                </p:oleObj>
              </mc:Choice>
              <mc:Fallback>
                <p:oleObj name="Equation" r:id="rId42" imgW="164880" imgH="228600" progId="Equation.DSMT4">
                  <p:embed/>
                  <p:pic>
                    <p:nvPicPr>
                      <p:cNvPr id="0" name=""/>
                      <p:cNvPicPr/>
                      <p:nvPr/>
                    </p:nvPicPr>
                    <p:blipFill>
                      <a:blip r:embed="rId43"/>
                      <a:stretch>
                        <a:fillRect/>
                      </a:stretch>
                    </p:blipFill>
                    <p:spPr>
                      <a:xfrm>
                        <a:off x="8495203" y="4113213"/>
                        <a:ext cx="165100" cy="228600"/>
                      </a:xfrm>
                      <a:prstGeom prst="rect">
                        <a:avLst/>
                      </a:prstGeom>
                    </p:spPr>
                  </p:pic>
                </p:oleObj>
              </mc:Fallback>
            </mc:AlternateContent>
          </a:graphicData>
        </a:graphic>
      </p:graphicFrame>
      <p:graphicFrame>
        <p:nvGraphicFramePr>
          <p:cNvPr id="134" name="Object 133"/>
          <p:cNvGraphicFramePr>
            <a:graphicFrameLocks noChangeAspect="1"/>
          </p:cNvGraphicFramePr>
          <p:nvPr>
            <p:extLst>
              <p:ext uri="{D42A27DB-BD31-4B8C-83A1-F6EECF244321}">
                <p14:modId xmlns:p14="http://schemas.microsoft.com/office/powerpoint/2010/main" val="3695112007"/>
              </p:ext>
            </p:extLst>
          </p:nvPr>
        </p:nvGraphicFramePr>
        <p:xfrm>
          <a:off x="8482503" y="4545013"/>
          <a:ext cx="165100" cy="228600"/>
        </p:xfrm>
        <a:graphic>
          <a:graphicData uri="http://schemas.openxmlformats.org/presentationml/2006/ole">
            <mc:AlternateContent xmlns:mc="http://schemas.openxmlformats.org/markup-compatibility/2006">
              <mc:Choice xmlns:v="urn:schemas-microsoft-com:vml" Requires="v">
                <p:oleObj spid="_x0000_s572089" name="Equation" r:id="rId44" imgW="164880" imgH="228600" progId="Equation.DSMT4">
                  <p:embed/>
                </p:oleObj>
              </mc:Choice>
              <mc:Fallback>
                <p:oleObj name="Equation" r:id="rId44" imgW="164880" imgH="228600" progId="Equation.DSMT4">
                  <p:embed/>
                  <p:pic>
                    <p:nvPicPr>
                      <p:cNvPr id="0" name=""/>
                      <p:cNvPicPr/>
                      <p:nvPr/>
                    </p:nvPicPr>
                    <p:blipFill>
                      <a:blip r:embed="rId45"/>
                      <a:stretch>
                        <a:fillRect/>
                      </a:stretch>
                    </p:blipFill>
                    <p:spPr>
                      <a:xfrm>
                        <a:off x="8482503" y="4545013"/>
                        <a:ext cx="165100" cy="228600"/>
                      </a:xfrm>
                      <a:prstGeom prst="rect">
                        <a:avLst/>
                      </a:prstGeom>
                    </p:spPr>
                  </p:pic>
                </p:oleObj>
              </mc:Fallback>
            </mc:AlternateContent>
          </a:graphicData>
        </a:graphic>
      </p:graphicFrame>
      <p:graphicFrame>
        <p:nvGraphicFramePr>
          <p:cNvPr id="135" name="Object 134"/>
          <p:cNvGraphicFramePr>
            <a:graphicFrameLocks noChangeAspect="1"/>
          </p:cNvGraphicFramePr>
          <p:nvPr>
            <p:extLst>
              <p:ext uri="{D42A27DB-BD31-4B8C-83A1-F6EECF244321}">
                <p14:modId xmlns:p14="http://schemas.microsoft.com/office/powerpoint/2010/main" val="1450096390"/>
              </p:ext>
            </p:extLst>
          </p:nvPr>
        </p:nvGraphicFramePr>
        <p:xfrm>
          <a:off x="8511658" y="4949825"/>
          <a:ext cx="165100" cy="228600"/>
        </p:xfrm>
        <a:graphic>
          <a:graphicData uri="http://schemas.openxmlformats.org/presentationml/2006/ole">
            <mc:AlternateContent xmlns:mc="http://schemas.openxmlformats.org/markup-compatibility/2006">
              <mc:Choice xmlns:v="urn:schemas-microsoft-com:vml" Requires="v">
                <p:oleObj spid="_x0000_s572090" name="Equation" r:id="rId46" imgW="164880" imgH="228600" progId="Equation.DSMT4">
                  <p:embed/>
                </p:oleObj>
              </mc:Choice>
              <mc:Fallback>
                <p:oleObj name="Equation" r:id="rId46" imgW="164880" imgH="228600" progId="Equation.DSMT4">
                  <p:embed/>
                  <p:pic>
                    <p:nvPicPr>
                      <p:cNvPr id="0" name=""/>
                      <p:cNvPicPr/>
                      <p:nvPr/>
                    </p:nvPicPr>
                    <p:blipFill>
                      <a:blip r:embed="rId47"/>
                      <a:stretch>
                        <a:fillRect/>
                      </a:stretch>
                    </p:blipFill>
                    <p:spPr>
                      <a:xfrm>
                        <a:off x="8511658" y="4949825"/>
                        <a:ext cx="165100" cy="228600"/>
                      </a:xfrm>
                      <a:prstGeom prst="rect">
                        <a:avLst/>
                      </a:prstGeom>
                    </p:spPr>
                  </p:pic>
                </p:oleObj>
              </mc:Fallback>
            </mc:AlternateContent>
          </a:graphicData>
        </a:graphic>
      </p:graphicFrame>
      <p:graphicFrame>
        <p:nvGraphicFramePr>
          <p:cNvPr id="136" name="Object 135"/>
          <p:cNvGraphicFramePr>
            <a:graphicFrameLocks noChangeAspect="1"/>
          </p:cNvGraphicFramePr>
          <p:nvPr>
            <p:extLst>
              <p:ext uri="{D42A27DB-BD31-4B8C-83A1-F6EECF244321}">
                <p14:modId xmlns:p14="http://schemas.microsoft.com/office/powerpoint/2010/main" val="2447852583"/>
              </p:ext>
            </p:extLst>
          </p:nvPr>
        </p:nvGraphicFramePr>
        <p:xfrm>
          <a:off x="8508483" y="5375275"/>
          <a:ext cx="165100" cy="228600"/>
        </p:xfrm>
        <a:graphic>
          <a:graphicData uri="http://schemas.openxmlformats.org/presentationml/2006/ole">
            <mc:AlternateContent xmlns:mc="http://schemas.openxmlformats.org/markup-compatibility/2006">
              <mc:Choice xmlns:v="urn:schemas-microsoft-com:vml" Requires="v">
                <p:oleObj spid="_x0000_s572091" name="Equation" r:id="rId48" imgW="164880" imgH="228600" progId="Equation.DSMT4">
                  <p:embed/>
                </p:oleObj>
              </mc:Choice>
              <mc:Fallback>
                <p:oleObj name="Equation" r:id="rId48" imgW="164880" imgH="228600" progId="Equation.DSMT4">
                  <p:embed/>
                  <p:pic>
                    <p:nvPicPr>
                      <p:cNvPr id="0" name=""/>
                      <p:cNvPicPr/>
                      <p:nvPr/>
                    </p:nvPicPr>
                    <p:blipFill>
                      <a:blip r:embed="rId49"/>
                      <a:stretch>
                        <a:fillRect/>
                      </a:stretch>
                    </p:blipFill>
                    <p:spPr>
                      <a:xfrm>
                        <a:off x="8508483" y="5375275"/>
                        <a:ext cx="165100" cy="228600"/>
                      </a:xfrm>
                      <a:prstGeom prst="rect">
                        <a:avLst/>
                      </a:prstGeom>
                    </p:spPr>
                  </p:pic>
                </p:oleObj>
              </mc:Fallback>
            </mc:AlternateContent>
          </a:graphicData>
        </a:graphic>
      </p:graphicFrame>
      <p:graphicFrame>
        <p:nvGraphicFramePr>
          <p:cNvPr id="137" name="Object 136"/>
          <p:cNvGraphicFramePr>
            <a:graphicFrameLocks noChangeAspect="1"/>
          </p:cNvGraphicFramePr>
          <p:nvPr>
            <p:extLst>
              <p:ext uri="{D42A27DB-BD31-4B8C-83A1-F6EECF244321}">
                <p14:modId xmlns:p14="http://schemas.microsoft.com/office/powerpoint/2010/main" val="4147733310"/>
              </p:ext>
            </p:extLst>
          </p:nvPr>
        </p:nvGraphicFramePr>
        <p:xfrm>
          <a:off x="8508483" y="5830888"/>
          <a:ext cx="165100" cy="228600"/>
        </p:xfrm>
        <a:graphic>
          <a:graphicData uri="http://schemas.openxmlformats.org/presentationml/2006/ole">
            <mc:AlternateContent xmlns:mc="http://schemas.openxmlformats.org/markup-compatibility/2006">
              <mc:Choice xmlns:v="urn:schemas-microsoft-com:vml" Requires="v">
                <p:oleObj spid="_x0000_s572092" name="Equation" r:id="rId50" imgW="164880" imgH="228600" progId="Equation.DSMT4">
                  <p:embed/>
                </p:oleObj>
              </mc:Choice>
              <mc:Fallback>
                <p:oleObj name="Equation" r:id="rId50" imgW="164880" imgH="228600" progId="Equation.DSMT4">
                  <p:embed/>
                  <p:pic>
                    <p:nvPicPr>
                      <p:cNvPr id="0" name=""/>
                      <p:cNvPicPr/>
                      <p:nvPr/>
                    </p:nvPicPr>
                    <p:blipFill>
                      <a:blip r:embed="rId51"/>
                      <a:stretch>
                        <a:fillRect/>
                      </a:stretch>
                    </p:blipFill>
                    <p:spPr>
                      <a:xfrm>
                        <a:off x="8508483" y="5830888"/>
                        <a:ext cx="165100" cy="228600"/>
                      </a:xfrm>
                      <a:prstGeom prst="rect">
                        <a:avLst/>
                      </a:prstGeom>
                    </p:spPr>
                  </p:pic>
                </p:oleObj>
              </mc:Fallback>
            </mc:AlternateContent>
          </a:graphicData>
        </a:graphic>
      </p:graphicFrame>
      <p:cxnSp>
        <p:nvCxnSpPr>
          <p:cNvPr id="138" name="Straight Arrow Connector 137"/>
          <p:cNvCxnSpPr>
            <a:stCxn id="119" idx="6"/>
            <a:endCxn id="114" idx="2"/>
          </p:cNvCxnSpPr>
          <p:nvPr/>
        </p:nvCxnSpPr>
        <p:spPr>
          <a:xfrm flipV="1">
            <a:off x="7282677" y="249751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9" idx="6"/>
            <a:endCxn id="117" idx="2"/>
          </p:cNvCxnSpPr>
          <p:nvPr/>
        </p:nvCxnSpPr>
        <p:spPr>
          <a:xfrm>
            <a:off x="7282677" y="3785689"/>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08" idx="6"/>
            <a:endCxn id="118" idx="2"/>
          </p:cNvCxnSpPr>
          <p:nvPr/>
        </p:nvCxnSpPr>
        <p:spPr>
          <a:xfrm>
            <a:off x="7282677" y="3785689"/>
            <a:ext cx="1166753" cy="43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08" idx="6"/>
            <a:endCxn id="112" idx="2"/>
          </p:cNvCxnSpPr>
          <p:nvPr/>
        </p:nvCxnSpPr>
        <p:spPr>
          <a:xfrm>
            <a:off x="7282677" y="3785689"/>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09" idx="6"/>
            <a:endCxn id="115" idx="2"/>
          </p:cNvCxnSpPr>
          <p:nvPr/>
        </p:nvCxnSpPr>
        <p:spPr>
          <a:xfrm flipV="1">
            <a:off x="7282677" y="292898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09" idx="6"/>
            <a:endCxn id="117" idx="2"/>
          </p:cNvCxnSpPr>
          <p:nvPr/>
        </p:nvCxnSpPr>
        <p:spPr>
          <a:xfrm flipV="1">
            <a:off x="7282677" y="379192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09" idx="6"/>
          </p:cNvCxnSpPr>
          <p:nvPr/>
        </p:nvCxnSpPr>
        <p:spPr>
          <a:xfrm>
            <a:off x="7282677" y="4217159"/>
            <a:ext cx="1166753" cy="43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09" idx="6"/>
            <a:endCxn id="113" idx="2"/>
          </p:cNvCxnSpPr>
          <p:nvPr/>
        </p:nvCxnSpPr>
        <p:spPr>
          <a:xfrm>
            <a:off x="7282677" y="4217159"/>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10" idx="6"/>
            <a:endCxn id="116" idx="2"/>
          </p:cNvCxnSpPr>
          <p:nvPr/>
        </p:nvCxnSpPr>
        <p:spPr>
          <a:xfrm flipV="1">
            <a:off x="7282677" y="336045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10" idx="6"/>
            <a:endCxn id="118" idx="2"/>
          </p:cNvCxnSpPr>
          <p:nvPr/>
        </p:nvCxnSpPr>
        <p:spPr>
          <a:xfrm flipV="1">
            <a:off x="7282677" y="422339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21" idx="6"/>
            <a:endCxn id="111" idx="2"/>
          </p:cNvCxnSpPr>
          <p:nvPr/>
        </p:nvCxnSpPr>
        <p:spPr>
          <a:xfrm>
            <a:off x="7282677" y="4648629"/>
            <a:ext cx="1166753" cy="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10" idx="6"/>
            <a:endCxn id="131" idx="2"/>
          </p:cNvCxnSpPr>
          <p:nvPr/>
        </p:nvCxnSpPr>
        <p:spPr>
          <a:xfrm>
            <a:off x="7282677" y="4648629"/>
            <a:ext cx="1176349" cy="1286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Right Brace 149"/>
          <p:cNvSpPr/>
          <p:nvPr/>
        </p:nvSpPr>
        <p:spPr>
          <a:xfrm rot="5400000">
            <a:off x="9550307" y="4836192"/>
            <a:ext cx="302821" cy="26196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1" name="TextBox 150"/>
          <p:cNvSpPr txBox="1"/>
          <p:nvPr/>
        </p:nvSpPr>
        <p:spPr>
          <a:xfrm>
            <a:off x="8331662" y="6361731"/>
            <a:ext cx="2947100" cy="461665"/>
          </a:xfrm>
          <a:prstGeom prst="rect">
            <a:avLst/>
          </a:prstGeom>
          <a:noFill/>
        </p:spPr>
        <p:txBody>
          <a:bodyPr wrap="square" rtlCol="0">
            <a:spAutoFit/>
          </a:bodyPr>
          <a:lstStyle/>
          <a:p>
            <a:pPr algn="ctr"/>
            <a:r>
              <a:rPr lang="en-GB" sz="1200" dirty="0"/>
              <a:t>linear regression over basis functions</a:t>
            </a:r>
          </a:p>
          <a:p>
            <a:pPr algn="ctr"/>
            <a:r>
              <a:rPr lang="en-GB" sz="1200" b="1" dirty="0">
                <a:solidFill>
                  <a:srgbClr val="FF0000"/>
                </a:solidFill>
              </a:rPr>
              <a:t>identical</a:t>
            </a:r>
          </a:p>
        </p:txBody>
      </p:sp>
      <p:sp>
        <p:nvSpPr>
          <p:cNvPr id="152" name="Right Brace 151"/>
          <p:cNvSpPr/>
          <p:nvPr/>
        </p:nvSpPr>
        <p:spPr>
          <a:xfrm rot="16200000">
            <a:off x="7947778" y="847418"/>
            <a:ext cx="302821" cy="268069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3" name="TextBox 152"/>
          <p:cNvSpPr txBox="1"/>
          <p:nvPr/>
        </p:nvSpPr>
        <p:spPr>
          <a:xfrm>
            <a:off x="9671038" y="3513857"/>
            <a:ext cx="1318161" cy="461665"/>
          </a:xfrm>
          <a:prstGeom prst="rect">
            <a:avLst/>
          </a:prstGeom>
          <a:noFill/>
        </p:spPr>
        <p:txBody>
          <a:bodyPr wrap="square" rtlCol="0">
            <a:spAutoFit/>
          </a:bodyPr>
          <a:lstStyle/>
          <a:p>
            <a:pPr algn="ctr"/>
            <a:r>
              <a:rPr lang="en-GB" sz="1200" b="1" dirty="0">
                <a:solidFill>
                  <a:srgbClr val="FF0000"/>
                </a:solidFill>
              </a:rPr>
              <a:t>output layer</a:t>
            </a:r>
            <a:r>
              <a:rPr lang="en-GB" sz="1200" dirty="0"/>
              <a:t/>
            </a:r>
            <a:br>
              <a:rPr lang="en-GB" sz="1200" dirty="0"/>
            </a:br>
            <a:r>
              <a:rPr lang="en-GB" sz="1200" dirty="0"/>
              <a:t>= prediction</a:t>
            </a:r>
          </a:p>
        </p:txBody>
      </p:sp>
      <p:cxnSp>
        <p:nvCxnSpPr>
          <p:cNvPr id="154" name="Straight Arrow Connector 153"/>
          <p:cNvCxnSpPr>
            <a:stCxn id="108" idx="6"/>
            <a:endCxn id="116" idx="2"/>
          </p:cNvCxnSpPr>
          <p:nvPr/>
        </p:nvCxnSpPr>
        <p:spPr>
          <a:xfrm flipV="1">
            <a:off x="7282677" y="336045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8" idx="6"/>
            <a:endCxn id="115" idx="2"/>
          </p:cNvCxnSpPr>
          <p:nvPr/>
        </p:nvCxnSpPr>
        <p:spPr>
          <a:xfrm flipV="1">
            <a:off x="7282677" y="292898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08" idx="6"/>
            <a:endCxn id="114" idx="2"/>
          </p:cNvCxnSpPr>
          <p:nvPr/>
        </p:nvCxnSpPr>
        <p:spPr>
          <a:xfrm flipV="1">
            <a:off x="7282677" y="249751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20" idx="6"/>
            <a:endCxn id="115" idx="2"/>
          </p:cNvCxnSpPr>
          <p:nvPr/>
        </p:nvCxnSpPr>
        <p:spPr>
          <a:xfrm flipV="1">
            <a:off x="7282677" y="292898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20" idx="6"/>
            <a:endCxn id="114" idx="2"/>
          </p:cNvCxnSpPr>
          <p:nvPr/>
        </p:nvCxnSpPr>
        <p:spPr>
          <a:xfrm flipV="1">
            <a:off x="7282677" y="2497512"/>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08" idx="6"/>
            <a:endCxn id="113" idx="2"/>
          </p:cNvCxnSpPr>
          <p:nvPr/>
        </p:nvCxnSpPr>
        <p:spPr>
          <a:xfrm>
            <a:off x="7282677" y="3785689"/>
            <a:ext cx="1166753" cy="1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108" idx="6"/>
            <a:endCxn id="131" idx="2"/>
          </p:cNvCxnSpPr>
          <p:nvPr/>
        </p:nvCxnSpPr>
        <p:spPr>
          <a:xfrm>
            <a:off x="7282677" y="3785689"/>
            <a:ext cx="1176349" cy="2149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10" idx="6"/>
            <a:endCxn id="115" idx="2"/>
          </p:cNvCxnSpPr>
          <p:nvPr/>
        </p:nvCxnSpPr>
        <p:spPr>
          <a:xfrm flipV="1">
            <a:off x="7282677" y="2928982"/>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121" idx="6"/>
            <a:endCxn id="117" idx="2"/>
          </p:cNvCxnSpPr>
          <p:nvPr/>
        </p:nvCxnSpPr>
        <p:spPr>
          <a:xfrm flipV="1">
            <a:off x="7282677" y="379192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21" idx="6"/>
            <a:endCxn id="113" idx="2"/>
          </p:cNvCxnSpPr>
          <p:nvPr/>
        </p:nvCxnSpPr>
        <p:spPr>
          <a:xfrm>
            <a:off x="7282677" y="464862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stCxn id="121" idx="6"/>
            <a:endCxn id="112" idx="2"/>
          </p:cNvCxnSpPr>
          <p:nvPr/>
        </p:nvCxnSpPr>
        <p:spPr>
          <a:xfrm>
            <a:off x="7282677" y="4648629"/>
            <a:ext cx="1166753" cy="433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stCxn id="110" idx="6"/>
            <a:endCxn id="114" idx="2"/>
          </p:cNvCxnSpPr>
          <p:nvPr/>
        </p:nvCxnSpPr>
        <p:spPr>
          <a:xfrm flipV="1">
            <a:off x="7282677" y="2497512"/>
            <a:ext cx="1166753" cy="2151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20" idx="6"/>
            <a:endCxn id="116" idx="2"/>
          </p:cNvCxnSpPr>
          <p:nvPr/>
        </p:nvCxnSpPr>
        <p:spPr>
          <a:xfrm flipV="1">
            <a:off x="7282677" y="336045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109" idx="6"/>
            <a:endCxn id="118" idx="2"/>
          </p:cNvCxnSpPr>
          <p:nvPr/>
        </p:nvCxnSpPr>
        <p:spPr>
          <a:xfrm>
            <a:off x="7282677" y="4217159"/>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stCxn id="108" idx="6"/>
            <a:endCxn id="111" idx="2"/>
          </p:cNvCxnSpPr>
          <p:nvPr/>
        </p:nvCxnSpPr>
        <p:spPr>
          <a:xfrm>
            <a:off x="7282677" y="378568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09" idx="6"/>
            <a:endCxn id="112" idx="2"/>
          </p:cNvCxnSpPr>
          <p:nvPr/>
        </p:nvCxnSpPr>
        <p:spPr>
          <a:xfrm>
            <a:off x="7282677" y="421715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09" idx="6"/>
            <a:endCxn id="131" idx="2"/>
          </p:cNvCxnSpPr>
          <p:nvPr/>
        </p:nvCxnSpPr>
        <p:spPr>
          <a:xfrm>
            <a:off x="7282677" y="4217159"/>
            <a:ext cx="1176349" cy="171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0222C57-82CF-4D8A-8DC1-229C0B8895A7}" type="slidenum">
              <a:rPr lang="en-GB" smtClean="0"/>
              <a:t>32</a:t>
            </a:fld>
            <a:endParaRPr lang="en-GB"/>
          </a:p>
        </p:txBody>
      </p:sp>
    </p:spTree>
    <p:extLst>
      <p:ext uri="{BB962C8B-B14F-4D97-AF65-F5344CB8AC3E}">
        <p14:creationId xmlns:p14="http://schemas.microsoft.com/office/powerpoint/2010/main" val="351407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Learn features from data</a:t>
            </a:r>
            <a:endParaRPr lang="en-GB" dirty="0">
              <a:solidFill>
                <a:schemeClr val="bg1"/>
              </a:solidFill>
            </a:endParaRPr>
          </a:p>
        </p:txBody>
      </p:sp>
      <p:sp>
        <p:nvSpPr>
          <p:cNvPr id="4" name="Content Placeholder 3"/>
          <p:cNvSpPr>
            <a:spLocks noGrp="1"/>
          </p:cNvSpPr>
          <p:nvPr>
            <p:ph idx="1"/>
          </p:nvPr>
        </p:nvSpPr>
        <p:spPr/>
        <p:txBody>
          <a:bodyPr>
            <a:normAutofit lnSpcReduction="10000"/>
          </a:bodyPr>
          <a:lstStyle/>
          <a:p>
            <a:r>
              <a:rPr lang="en-GB" sz="1600" dirty="0" smtClean="0"/>
              <a:t>Instead of a fixed set of basis functions, irrespective of data (hence we need many of those)</a:t>
            </a:r>
          </a:p>
          <a:p>
            <a:r>
              <a:rPr lang="en-GB" sz="1600" dirty="0" smtClean="0"/>
              <a:t>We fix the </a:t>
            </a:r>
            <a:r>
              <a:rPr lang="en-GB" sz="1600" i="1" dirty="0" smtClean="0"/>
              <a:t>number </a:t>
            </a:r>
            <a:r>
              <a:rPr lang="en-GB" sz="1600" dirty="0" smtClean="0"/>
              <a:t>of basis functions (recall, also called “features”)</a:t>
            </a:r>
          </a:p>
          <a:p>
            <a:r>
              <a:rPr lang="en-GB" sz="1600" dirty="0" smtClean="0"/>
              <a:t>And learn the “best” ones from data</a:t>
            </a:r>
          </a:p>
          <a:p>
            <a:endParaRPr lang="en-GB" sz="1600" dirty="0"/>
          </a:p>
          <a:p>
            <a:r>
              <a:rPr lang="en-GB" sz="1600" dirty="0" smtClean="0"/>
              <a:t>So we end up with features that adapt to data (hence we don’t need so many of those)</a:t>
            </a:r>
          </a:p>
          <a:p>
            <a:endParaRPr lang="en-GB" sz="1600" dirty="0"/>
          </a:p>
          <a:p>
            <a:r>
              <a:rPr lang="en-GB" sz="1600" dirty="0" smtClean="0"/>
              <a:t>How </a:t>
            </a:r>
            <a:r>
              <a:rPr lang="en-GB" sz="1600" dirty="0"/>
              <a:t>do we learn basis functions </a:t>
            </a:r>
            <a:r>
              <a:rPr lang="en-GB" sz="1600" i="1" dirty="0"/>
              <a:t>a </a:t>
            </a:r>
            <a:r>
              <a:rPr lang="en-GB" sz="1600" dirty="0"/>
              <a:t>from the data?</a:t>
            </a:r>
          </a:p>
          <a:p>
            <a:pPr lvl="1"/>
            <a:endParaRPr lang="en-GB" sz="1400" dirty="0"/>
          </a:p>
          <a:p>
            <a:pPr lvl="1"/>
            <a:r>
              <a:rPr lang="en-GB" sz="1400" dirty="0"/>
              <a:t>Parametric family of basis functions:                        </a:t>
            </a:r>
            <a:r>
              <a:rPr lang="en-GB" sz="1400" dirty="0">
                <a:sym typeface="Wingdings" panose="05000000000000000000" pitchFamily="2" charset="2"/>
              </a:rPr>
              <a:t> each basis function </a:t>
            </a:r>
            <a:r>
              <a:rPr lang="en-GB" sz="1400" i="1" dirty="0" err="1" smtClean="0">
                <a:sym typeface="Wingdings" panose="05000000000000000000" pitchFamily="2" charset="2"/>
              </a:rPr>
              <a:t>ai</a:t>
            </a:r>
            <a:r>
              <a:rPr lang="en-GB" sz="1400" dirty="0" smtClean="0">
                <a:sym typeface="Wingdings" panose="05000000000000000000" pitchFamily="2" charset="2"/>
              </a:rPr>
              <a:t> is </a:t>
            </a:r>
            <a:r>
              <a:rPr lang="en-GB" sz="1400" dirty="0">
                <a:sym typeface="Wingdings" panose="05000000000000000000" pitchFamily="2" charset="2"/>
              </a:rPr>
              <a:t>a parametric function of </a:t>
            </a:r>
            <a:r>
              <a:rPr lang="en-GB" sz="1400" i="1" dirty="0">
                <a:sym typeface="Wingdings" panose="05000000000000000000" pitchFamily="2" charset="2"/>
              </a:rPr>
              <a:t>the same vector of inputs x</a:t>
            </a:r>
            <a:br>
              <a:rPr lang="en-GB" sz="1400" i="1" dirty="0">
                <a:sym typeface="Wingdings" panose="05000000000000000000" pitchFamily="2" charset="2"/>
              </a:rPr>
            </a:br>
            <a:r>
              <a:rPr lang="en-GB" sz="1400" i="1" dirty="0">
                <a:sym typeface="Wingdings" panose="05000000000000000000" pitchFamily="2" charset="2"/>
              </a:rPr>
              <a:t>					each with different parameters </a:t>
            </a:r>
            <a:r>
              <a:rPr lang="en-GB" sz="1400" i="1" dirty="0">
                <a:latin typeface="Symbol" panose="05050102010706020507" pitchFamily="18" charset="2"/>
                <a:sym typeface="Wingdings" panose="05000000000000000000" pitchFamily="2" charset="2"/>
              </a:rPr>
              <a:t>q</a:t>
            </a:r>
            <a:r>
              <a:rPr lang="en-GB" sz="1400" i="1" dirty="0">
                <a:sym typeface="Wingdings" panose="05000000000000000000" pitchFamily="2" charset="2"/>
              </a:rPr>
              <a:t>i</a:t>
            </a:r>
            <a:endParaRPr lang="en-GB" sz="1400" i="1" dirty="0"/>
          </a:p>
          <a:p>
            <a:pPr lvl="1"/>
            <a:endParaRPr lang="en-GB" sz="1400" dirty="0"/>
          </a:p>
          <a:p>
            <a:pPr lvl="1"/>
            <a:r>
              <a:rPr lang="en-GB" sz="1400" dirty="0"/>
              <a:t>Learn parameters    (along with the weights </a:t>
            </a:r>
            <a:r>
              <a:rPr lang="en-GB" sz="1400" i="1" dirty="0"/>
              <a:t>w</a:t>
            </a:r>
            <a:r>
              <a:rPr lang="en-GB" sz="1400" dirty="0"/>
              <a:t> and bias </a:t>
            </a:r>
            <a:r>
              <a:rPr lang="en-GB" sz="1400" i="1" dirty="0"/>
              <a:t>b</a:t>
            </a:r>
            <a:r>
              <a:rPr lang="en-GB" sz="1400" dirty="0"/>
              <a:t> of regression) by minimization of the cost (e.g. sum of squared errors)</a:t>
            </a:r>
          </a:p>
          <a:p>
            <a:endParaRPr lang="en-GB" sz="1800" dirty="0"/>
          </a:p>
          <a:p>
            <a:endParaRPr lang="en-GB" sz="1800" dirty="0"/>
          </a:p>
          <a:p>
            <a:pPr lvl="1"/>
            <a:endParaRPr lang="en-GB" sz="1400" dirty="0"/>
          </a:p>
          <a:p>
            <a:endParaRPr lang="en-GB" sz="1800" dirty="0"/>
          </a:p>
          <a:p>
            <a:endParaRPr lang="en-GB" sz="1800" dirty="0"/>
          </a:p>
          <a:p>
            <a:endParaRPr lang="en-GB" sz="1800" dirty="0"/>
          </a:p>
        </p:txBody>
      </p:sp>
      <p:graphicFrame>
        <p:nvGraphicFramePr>
          <p:cNvPr id="8" name="Object 7"/>
          <p:cNvGraphicFramePr>
            <a:graphicFrameLocks noChangeAspect="1"/>
          </p:cNvGraphicFramePr>
          <p:nvPr>
            <p:extLst>
              <p:ext uri="{D42A27DB-BD31-4B8C-83A1-F6EECF244321}">
                <p14:modId xmlns:p14="http://schemas.microsoft.com/office/powerpoint/2010/main" val="2853589106"/>
              </p:ext>
            </p:extLst>
          </p:nvPr>
        </p:nvGraphicFramePr>
        <p:xfrm>
          <a:off x="4303622" y="4242504"/>
          <a:ext cx="800100" cy="254000"/>
        </p:xfrm>
        <a:graphic>
          <a:graphicData uri="http://schemas.openxmlformats.org/presentationml/2006/ole">
            <mc:AlternateContent xmlns:mc="http://schemas.openxmlformats.org/markup-compatibility/2006">
              <mc:Choice xmlns:v="urn:schemas-microsoft-com:vml" Requires="v">
                <p:oleObj spid="_x0000_s515492" name="Equation" r:id="rId4" imgW="799920" imgH="253800" progId="Equation.DSMT4">
                  <p:embed/>
                </p:oleObj>
              </mc:Choice>
              <mc:Fallback>
                <p:oleObj name="Equation" r:id="rId4" imgW="799920" imgH="253800" progId="Equation.DSMT4">
                  <p:embed/>
                  <p:pic>
                    <p:nvPicPr>
                      <p:cNvPr id="0" name=""/>
                      <p:cNvPicPr/>
                      <p:nvPr/>
                    </p:nvPicPr>
                    <p:blipFill>
                      <a:blip r:embed="rId5"/>
                      <a:stretch>
                        <a:fillRect/>
                      </a:stretch>
                    </p:blipFill>
                    <p:spPr>
                      <a:xfrm>
                        <a:off x="4303622" y="4242504"/>
                        <a:ext cx="800100" cy="2540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51375985"/>
              </p:ext>
            </p:extLst>
          </p:nvPr>
        </p:nvGraphicFramePr>
        <p:xfrm>
          <a:off x="2907271" y="4940543"/>
          <a:ext cx="139700" cy="177800"/>
        </p:xfrm>
        <a:graphic>
          <a:graphicData uri="http://schemas.openxmlformats.org/presentationml/2006/ole">
            <mc:AlternateContent xmlns:mc="http://schemas.openxmlformats.org/markup-compatibility/2006">
              <mc:Choice xmlns:v="urn:schemas-microsoft-com:vml" Requires="v">
                <p:oleObj spid="_x0000_s515493" name="Equation" r:id="rId6" imgW="139680" imgH="177480" progId="Equation.DSMT4">
                  <p:embed/>
                </p:oleObj>
              </mc:Choice>
              <mc:Fallback>
                <p:oleObj name="Equation" r:id="rId6" imgW="139680" imgH="177480" progId="Equation.DSMT4">
                  <p:embed/>
                  <p:pic>
                    <p:nvPicPr>
                      <p:cNvPr id="0" name=""/>
                      <p:cNvPicPr/>
                      <p:nvPr/>
                    </p:nvPicPr>
                    <p:blipFill>
                      <a:blip r:embed="rId7"/>
                      <a:stretch>
                        <a:fillRect/>
                      </a:stretch>
                    </p:blipFill>
                    <p:spPr>
                      <a:xfrm>
                        <a:off x="2907271" y="4940543"/>
                        <a:ext cx="139700" cy="1778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33</a:t>
            </a:fld>
            <a:endParaRPr lang="en-GB"/>
          </a:p>
        </p:txBody>
      </p:sp>
    </p:spTree>
    <p:extLst>
      <p:ext uri="{BB962C8B-B14F-4D97-AF65-F5344CB8AC3E}">
        <p14:creationId xmlns:p14="http://schemas.microsoft.com/office/powerpoint/2010/main" val="3817318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Perceptron</a:t>
            </a:r>
            <a:endParaRPr lang="en-GB" dirty="0">
              <a:solidFill>
                <a:schemeClr val="bg1"/>
              </a:solidFill>
            </a:endParaRPr>
          </a:p>
        </p:txBody>
      </p:sp>
      <p:sp>
        <p:nvSpPr>
          <p:cNvPr id="4" name="Content Placeholder 3"/>
          <p:cNvSpPr>
            <a:spLocks noGrp="1"/>
          </p:cNvSpPr>
          <p:nvPr>
            <p:ph idx="1"/>
          </p:nvPr>
        </p:nvSpPr>
        <p:spPr/>
        <p:txBody>
          <a:bodyPr>
            <a:normAutofit lnSpcReduction="10000"/>
          </a:bodyPr>
          <a:lstStyle/>
          <a:p>
            <a:r>
              <a:rPr lang="en-GB" sz="1600" dirty="0" smtClean="0"/>
              <a:t>Perceptron = (by far) most </a:t>
            </a:r>
            <a:r>
              <a:rPr lang="en-GB" sz="1600" dirty="0"/>
              <a:t>common choice of parametric </a:t>
            </a:r>
            <a:r>
              <a:rPr lang="en-GB" sz="1600" dirty="0" smtClean="0"/>
              <a:t>family of basis functions</a:t>
            </a:r>
            <a:endParaRPr lang="en-GB" sz="1600" dirty="0"/>
          </a:p>
          <a:p>
            <a:endParaRPr lang="en-GB" sz="1800" dirty="0"/>
          </a:p>
          <a:p>
            <a:pPr lvl="1"/>
            <a:r>
              <a:rPr lang="en-GB" sz="1400" dirty="0"/>
              <a:t>Each basis function </a:t>
            </a:r>
            <a:r>
              <a:rPr lang="en-GB" sz="1400" i="1" dirty="0" err="1" smtClean="0"/>
              <a:t>ai</a:t>
            </a:r>
            <a:r>
              <a:rPr lang="en-GB" sz="1400" dirty="0" smtClean="0"/>
              <a:t> is some </a:t>
            </a:r>
            <a:r>
              <a:rPr lang="en-GB" sz="1400" dirty="0"/>
              <a:t>non-linear scalar function </a:t>
            </a:r>
            <a:r>
              <a:rPr lang="en-GB" sz="1400" i="1" dirty="0"/>
              <a:t>g</a:t>
            </a:r>
            <a:r>
              <a:rPr lang="en-GB" sz="1400" dirty="0"/>
              <a:t> of a linear combination of the </a:t>
            </a:r>
            <a:r>
              <a:rPr lang="en-GB" sz="1400" i="1" dirty="0" err="1" smtClean="0"/>
              <a:t>x</a:t>
            </a:r>
            <a:r>
              <a:rPr lang="en-GB" sz="1400" dirty="0" err="1" smtClean="0"/>
              <a:t>s</a:t>
            </a:r>
            <a:r>
              <a:rPr lang="en-GB" sz="1400" dirty="0" smtClean="0"/>
              <a:t> </a:t>
            </a:r>
            <a:br>
              <a:rPr lang="en-GB" sz="1400" dirty="0" smtClean="0"/>
            </a:br>
            <a:r>
              <a:rPr lang="en-GB" sz="1400" dirty="0" smtClean="0"/>
              <a:t>In other words, each feature is a different combination of the same </a:t>
            </a:r>
            <a:r>
              <a:rPr lang="en-GB" sz="1400" i="1" dirty="0" err="1" smtClean="0"/>
              <a:t>xs</a:t>
            </a:r>
            <a:r>
              <a:rPr lang="en-GB" sz="1400" dirty="0" smtClean="0"/>
              <a:t>, activated by a given </a:t>
            </a:r>
            <a:r>
              <a:rPr lang="en-GB" sz="1400" dirty="0" smtClean="0"/>
              <a:t>scalar </a:t>
            </a:r>
            <a:r>
              <a:rPr lang="en-GB" sz="1400" dirty="0" smtClean="0"/>
              <a:t>function </a:t>
            </a:r>
            <a:r>
              <a:rPr lang="en-GB" sz="1400" i="1" dirty="0" smtClean="0"/>
              <a:t>g</a:t>
            </a:r>
          </a:p>
          <a:p>
            <a:pPr marL="457200" lvl="1" indent="0">
              <a:buNone/>
            </a:pPr>
            <a:endParaRPr lang="en-GB" sz="1400" dirty="0"/>
          </a:p>
          <a:p>
            <a:pPr marL="457200" lvl="1" indent="0">
              <a:buNone/>
            </a:pPr>
            <a:r>
              <a:rPr lang="en-GB" sz="1400" dirty="0" smtClean="0"/>
              <a:t>                                                          g: scalar function called “activation”, applied element-wise to the vector</a:t>
            </a:r>
            <a:endParaRPr lang="en-GB" sz="1400" dirty="0"/>
          </a:p>
          <a:p>
            <a:pPr lvl="1"/>
            <a:endParaRPr lang="en-GB" sz="1400" dirty="0"/>
          </a:p>
          <a:p>
            <a:pPr lvl="1"/>
            <a:r>
              <a:rPr lang="en-GB" sz="1400" dirty="0" smtClean="0"/>
              <a:t>Each                       </a:t>
            </a:r>
            <a:r>
              <a:rPr lang="en-GB" sz="1400" dirty="0"/>
              <a:t>is a vector </a:t>
            </a:r>
            <a:r>
              <a:rPr lang="en-GB" sz="1400" dirty="0" smtClean="0"/>
              <a:t>of parameters of </a:t>
            </a:r>
            <a:r>
              <a:rPr lang="en-GB" sz="1400" dirty="0"/>
              <a:t>dimension </a:t>
            </a:r>
            <a:r>
              <a:rPr lang="en-GB" sz="1400" i="1" dirty="0"/>
              <a:t>    </a:t>
            </a:r>
            <a:r>
              <a:rPr lang="en-GB" sz="1400" dirty="0"/>
              <a:t> and each                      is a real </a:t>
            </a:r>
            <a:r>
              <a:rPr lang="en-GB" sz="1400" dirty="0" smtClean="0"/>
              <a:t>number parameter</a:t>
            </a:r>
            <a:endParaRPr lang="en-GB" sz="1400" dirty="0"/>
          </a:p>
          <a:p>
            <a:pPr lvl="1"/>
            <a:endParaRPr lang="en-GB" sz="1400" dirty="0"/>
          </a:p>
          <a:p>
            <a:pPr lvl="1"/>
            <a:r>
              <a:rPr lang="en-GB" sz="1400" dirty="0"/>
              <a:t>Hence</a:t>
            </a:r>
            <a:r>
              <a:rPr lang="en-GB" sz="1400" dirty="0" smtClean="0"/>
              <a:t>, if                        is </a:t>
            </a:r>
            <a:r>
              <a:rPr lang="en-GB" sz="1400" dirty="0"/>
              <a:t>a </a:t>
            </a:r>
            <a:r>
              <a:rPr lang="en-GB" sz="1400" i="1" dirty="0"/>
              <a:t>           </a:t>
            </a:r>
            <a:r>
              <a:rPr lang="en-GB" sz="1400" dirty="0"/>
              <a:t>matrix and                  </a:t>
            </a:r>
            <a:r>
              <a:rPr lang="en-GB" sz="1400" dirty="0" smtClean="0"/>
              <a:t>is </a:t>
            </a:r>
            <a:r>
              <a:rPr lang="en-GB" sz="1400" dirty="0"/>
              <a:t>a </a:t>
            </a:r>
            <a:r>
              <a:rPr lang="en-GB" sz="1400" i="1" dirty="0"/>
              <a:t>       </a:t>
            </a:r>
            <a:r>
              <a:rPr lang="en-GB" sz="1400" dirty="0"/>
              <a:t>dimensional vector</a:t>
            </a:r>
          </a:p>
          <a:p>
            <a:pPr lvl="1"/>
            <a:endParaRPr lang="en-GB" sz="1400" dirty="0"/>
          </a:p>
          <a:p>
            <a:pPr lvl="1"/>
            <a:r>
              <a:rPr lang="en-GB" sz="1400" dirty="0" smtClean="0"/>
              <a:t>Then, </a:t>
            </a:r>
            <a:r>
              <a:rPr lang="en-GB" sz="1400" dirty="0"/>
              <a:t>the vector of basis functions is                          </a:t>
            </a:r>
            <a:r>
              <a:rPr lang="en-GB" sz="1400" dirty="0" smtClean="0"/>
              <a:t>where </a:t>
            </a:r>
            <a:r>
              <a:rPr lang="en-GB" sz="1400" i="1" dirty="0"/>
              <a:t>g</a:t>
            </a:r>
            <a:r>
              <a:rPr lang="en-GB" sz="1400" dirty="0"/>
              <a:t> is a scalar function applied element-wise to the </a:t>
            </a:r>
            <a:r>
              <a:rPr lang="en-GB" sz="1400" i="1" dirty="0"/>
              <a:t>    </a:t>
            </a:r>
            <a:r>
              <a:rPr lang="en-GB" sz="1400" dirty="0"/>
              <a:t>vector </a:t>
            </a:r>
          </a:p>
          <a:p>
            <a:endParaRPr lang="en-GB" sz="1600" dirty="0" smtClean="0"/>
          </a:p>
          <a:p>
            <a:r>
              <a:rPr lang="en-GB" sz="1600" dirty="0" smtClean="0"/>
              <a:t>The activation function </a:t>
            </a:r>
            <a:r>
              <a:rPr lang="en-GB" sz="1600" i="1" dirty="0" smtClean="0"/>
              <a:t>g</a:t>
            </a:r>
            <a:endParaRPr lang="en-GB" sz="1600" i="1" dirty="0"/>
          </a:p>
          <a:p>
            <a:pPr lvl="1"/>
            <a:r>
              <a:rPr lang="en-GB" sz="1400" dirty="0" smtClean="0"/>
              <a:t>Is, </a:t>
            </a:r>
            <a:r>
              <a:rPr lang="en-GB" sz="1400" dirty="0"/>
              <a:t>in </a:t>
            </a:r>
            <a:r>
              <a:rPr lang="en-GB" sz="1400" dirty="0" smtClean="0"/>
              <a:t>principle, </a:t>
            </a:r>
            <a:r>
              <a:rPr lang="en-GB" sz="1400" dirty="0"/>
              <a:t>arbitrary </a:t>
            </a:r>
            <a:endParaRPr lang="en-GB" sz="1400" dirty="0" smtClean="0"/>
          </a:p>
          <a:p>
            <a:pPr lvl="1"/>
            <a:r>
              <a:rPr lang="en-GB" sz="1400" i="1" dirty="0"/>
              <a:t>M</a:t>
            </a:r>
            <a:r>
              <a:rPr lang="en-GB" sz="1400" i="1" dirty="0" smtClean="0"/>
              <a:t>ust </a:t>
            </a:r>
            <a:r>
              <a:rPr lang="en-GB" sz="1400" i="1" dirty="0"/>
              <a:t>be non-linear</a:t>
            </a:r>
            <a:r>
              <a:rPr lang="en-GB" sz="1400" dirty="0"/>
              <a:t> or we are back to a linear regression </a:t>
            </a:r>
            <a:r>
              <a:rPr lang="en-GB" sz="1400" dirty="0" smtClean="0"/>
              <a:t>(</a:t>
            </a:r>
            <a:r>
              <a:rPr lang="en-GB" sz="1400" i="1" dirty="0"/>
              <a:t>a </a:t>
            </a:r>
            <a:r>
              <a:rPr lang="en-GB" sz="1400" dirty="0"/>
              <a:t>linear combination of linear functions is a linear function of the inputs</a:t>
            </a:r>
            <a:r>
              <a:rPr lang="en-GB" sz="1400" dirty="0" smtClean="0"/>
              <a:t>)</a:t>
            </a:r>
          </a:p>
          <a:p>
            <a:pPr lvl="1"/>
            <a:r>
              <a:rPr lang="en-GB" sz="1400" dirty="0" smtClean="0"/>
              <a:t>(Must </a:t>
            </a:r>
            <a:r>
              <a:rPr lang="en-GB" sz="1400" dirty="0"/>
              <a:t>satisfy some technical </a:t>
            </a:r>
            <a:r>
              <a:rPr lang="en-GB" sz="1400" dirty="0" smtClean="0"/>
              <a:t>requirements for the perceptron to represent </a:t>
            </a:r>
            <a:r>
              <a:rPr lang="en-GB" sz="1400" i="1" dirty="0" smtClean="0"/>
              <a:t>any</a:t>
            </a:r>
            <a:r>
              <a:rPr lang="en-GB" sz="1400" dirty="0" smtClean="0"/>
              <a:t> function)</a:t>
            </a:r>
            <a:endParaRPr lang="en-GB" sz="1400" dirty="0"/>
          </a:p>
          <a:p>
            <a:pPr marL="0" indent="0">
              <a:buNone/>
            </a:pPr>
            <a:endParaRPr lang="en-GB" sz="1600" dirty="0"/>
          </a:p>
          <a:p>
            <a:pPr lvl="1"/>
            <a:endParaRPr lang="en-GB" sz="1400" dirty="0"/>
          </a:p>
          <a:p>
            <a:endParaRPr lang="en-GB" sz="1800" dirty="0"/>
          </a:p>
          <a:p>
            <a:endParaRPr lang="en-GB" sz="1800" dirty="0"/>
          </a:p>
          <a:p>
            <a:endParaRPr lang="en-GB" sz="1800" dirty="0"/>
          </a:p>
        </p:txBody>
      </p:sp>
      <p:graphicFrame>
        <p:nvGraphicFramePr>
          <p:cNvPr id="9" name="Object 8"/>
          <p:cNvGraphicFramePr>
            <a:graphicFrameLocks noChangeAspect="1"/>
          </p:cNvGraphicFramePr>
          <p:nvPr>
            <p:extLst>
              <p:ext uri="{D42A27DB-BD31-4B8C-83A1-F6EECF244321}">
                <p14:modId xmlns:p14="http://schemas.microsoft.com/office/powerpoint/2010/main" val="1657171977"/>
              </p:ext>
            </p:extLst>
          </p:nvPr>
        </p:nvGraphicFramePr>
        <p:xfrm>
          <a:off x="2455362" y="3053766"/>
          <a:ext cx="1054100" cy="279400"/>
        </p:xfrm>
        <a:graphic>
          <a:graphicData uri="http://schemas.openxmlformats.org/presentationml/2006/ole">
            <mc:AlternateContent xmlns:mc="http://schemas.openxmlformats.org/markup-compatibility/2006">
              <mc:Choice xmlns:v="urn:schemas-microsoft-com:vml" Requires="v">
                <p:oleObj spid="_x0000_s536370" name="Equation" r:id="rId4" imgW="1054080" imgH="279360" progId="Equation.DSMT4">
                  <p:embed/>
                </p:oleObj>
              </mc:Choice>
              <mc:Fallback>
                <p:oleObj name="Equation" r:id="rId4" imgW="1054080" imgH="279360" progId="Equation.DSMT4">
                  <p:embed/>
                  <p:pic>
                    <p:nvPicPr>
                      <p:cNvPr id="0" name=""/>
                      <p:cNvPicPr/>
                      <p:nvPr/>
                    </p:nvPicPr>
                    <p:blipFill>
                      <a:blip r:embed="rId5"/>
                      <a:stretch>
                        <a:fillRect/>
                      </a:stretch>
                    </p:blipFill>
                    <p:spPr>
                      <a:xfrm>
                        <a:off x="2455362" y="3053766"/>
                        <a:ext cx="1054100" cy="2794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947825041"/>
              </p:ext>
            </p:extLst>
          </p:nvPr>
        </p:nvGraphicFramePr>
        <p:xfrm>
          <a:off x="2061044" y="3548428"/>
          <a:ext cx="736600" cy="228600"/>
        </p:xfrm>
        <a:graphic>
          <a:graphicData uri="http://schemas.openxmlformats.org/presentationml/2006/ole">
            <mc:AlternateContent xmlns:mc="http://schemas.openxmlformats.org/markup-compatibility/2006">
              <mc:Choice xmlns:v="urn:schemas-microsoft-com:vml" Requires="v">
                <p:oleObj spid="_x0000_s536371" name="Equation" r:id="rId6" imgW="736560" imgH="228600" progId="Equation.DSMT4">
                  <p:embed/>
                </p:oleObj>
              </mc:Choice>
              <mc:Fallback>
                <p:oleObj name="Equation" r:id="rId6" imgW="736560" imgH="228600" progId="Equation.DSMT4">
                  <p:embed/>
                  <p:pic>
                    <p:nvPicPr>
                      <p:cNvPr id="0" name=""/>
                      <p:cNvPicPr/>
                      <p:nvPr/>
                    </p:nvPicPr>
                    <p:blipFill>
                      <a:blip r:embed="rId7"/>
                      <a:stretch>
                        <a:fillRect/>
                      </a:stretch>
                    </p:blipFill>
                    <p:spPr>
                      <a:xfrm>
                        <a:off x="2061044" y="3548428"/>
                        <a:ext cx="736600" cy="2286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955830327"/>
              </p:ext>
            </p:extLst>
          </p:nvPr>
        </p:nvGraphicFramePr>
        <p:xfrm>
          <a:off x="6616102" y="3548427"/>
          <a:ext cx="698500" cy="228600"/>
        </p:xfrm>
        <a:graphic>
          <a:graphicData uri="http://schemas.openxmlformats.org/presentationml/2006/ole">
            <mc:AlternateContent xmlns:mc="http://schemas.openxmlformats.org/markup-compatibility/2006">
              <mc:Choice xmlns:v="urn:schemas-microsoft-com:vml" Requires="v">
                <p:oleObj spid="_x0000_s536372" name="Equation" r:id="rId8" imgW="698400" imgH="228600" progId="Equation.DSMT4">
                  <p:embed/>
                </p:oleObj>
              </mc:Choice>
              <mc:Fallback>
                <p:oleObj name="Equation" r:id="rId8" imgW="698400" imgH="228600" progId="Equation.DSMT4">
                  <p:embed/>
                  <p:pic>
                    <p:nvPicPr>
                      <p:cNvPr id="0" name=""/>
                      <p:cNvPicPr/>
                      <p:nvPr/>
                    </p:nvPicPr>
                    <p:blipFill>
                      <a:blip r:embed="rId9"/>
                      <a:stretch>
                        <a:fillRect/>
                      </a:stretch>
                    </p:blipFill>
                    <p:spPr>
                      <a:xfrm>
                        <a:off x="6616102" y="3548427"/>
                        <a:ext cx="698500" cy="2286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646044347"/>
              </p:ext>
            </p:extLst>
          </p:nvPr>
        </p:nvGraphicFramePr>
        <p:xfrm>
          <a:off x="2368237" y="3748648"/>
          <a:ext cx="736600" cy="787400"/>
        </p:xfrm>
        <a:graphic>
          <a:graphicData uri="http://schemas.openxmlformats.org/presentationml/2006/ole">
            <mc:AlternateContent xmlns:mc="http://schemas.openxmlformats.org/markup-compatibility/2006">
              <mc:Choice xmlns:v="urn:schemas-microsoft-com:vml" Requires="v">
                <p:oleObj spid="_x0000_s536373" name="Equation" r:id="rId10" imgW="736560" imgH="787320" progId="Equation.DSMT4">
                  <p:embed/>
                </p:oleObj>
              </mc:Choice>
              <mc:Fallback>
                <p:oleObj name="Equation" r:id="rId10" imgW="736560" imgH="787320" progId="Equation.DSMT4">
                  <p:embed/>
                  <p:pic>
                    <p:nvPicPr>
                      <p:cNvPr id="0" name=""/>
                      <p:cNvPicPr/>
                      <p:nvPr/>
                    </p:nvPicPr>
                    <p:blipFill>
                      <a:blip r:embed="rId11"/>
                      <a:stretch>
                        <a:fillRect/>
                      </a:stretch>
                    </p:blipFill>
                    <p:spPr>
                      <a:xfrm>
                        <a:off x="2368237" y="3748648"/>
                        <a:ext cx="736600" cy="7874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28288861"/>
              </p:ext>
            </p:extLst>
          </p:nvPr>
        </p:nvGraphicFramePr>
        <p:xfrm>
          <a:off x="4741869" y="3774048"/>
          <a:ext cx="571500" cy="736600"/>
        </p:xfrm>
        <a:graphic>
          <a:graphicData uri="http://schemas.openxmlformats.org/presentationml/2006/ole">
            <mc:AlternateContent xmlns:mc="http://schemas.openxmlformats.org/markup-compatibility/2006">
              <mc:Choice xmlns:v="urn:schemas-microsoft-com:vml" Requires="v">
                <p:oleObj spid="_x0000_s536374" name="Equation" r:id="rId12" imgW="571320" imgH="736560" progId="Equation.DSMT4">
                  <p:embed/>
                </p:oleObj>
              </mc:Choice>
              <mc:Fallback>
                <p:oleObj name="Equation" r:id="rId12" imgW="571320" imgH="736560" progId="Equation.DSMT4">
                  <p:embed/>
                  <p:pic>
                    <p:nvPicPr>
                      <p:cNvPr id="0" name=""/>
                      <p:cNvPicPr/>
                      <p:nvPr/>
                    </p:nvPicPr>
                    <p:blipFill>
                      <a:blip r:embed="rId13"/>
                      <a:stretch>
                        <a:fillRect/>
                      </a:stretch>
                    </p:blipFill>
                    <p:spPr>
                      <a:xfrm>
                        <a:off x="4741869" y="3774048"/>
                        <a:ext cx="571500" cy="7366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74801529"/>
              </p:ext>
            </p:extLst>
          </p:nvPr>
        </p:nvGraphicFramePr>
        <p:xfrm>
          <a:off x="4312016" y="4473342"/>
          <a:ext cx="901700" cy="254000"/>
        </p:xfrm>
        <a:graphic>
          <a:graphicData uri="http://schemas.openxmlformats.org/presentationml/2006/ole">
            <mc:AlternateContent xmlns:mc="http://schemas.openxmlformats.org/markup-compatibility/2006">
              <mc:Choice xmlns:v="urn:schemas-microsoft-com:vml" Requires="v">
                <p:oleObj spid="_x0000_s536375" name="Equation" r:id="rId14" imgW="901440" imgH="253800" progId="Equation.DSMT4">
                  <p:embed/>
                </p:oleObj>
              </mc:Choice>
              <mc:Fallback>
                <p:oleObj name="Equation" r:id="rId14" imgW="901440" imgH="253800" progId="Equation.DSMT4">
                  <p:embed/>
                  <p:pic>
                    <p:nvPicPr>
                      <p:cNvPr id="0" name=""/>
                      <p:cNvPicPr/>
                      <p:nvPr/>
                    </p:nvPicPr>
                    <p:blipFill>
                      <a:blip r:embed="rId15"/>
                      <a:stretch>
                        <a:fillRect/>
                      </a:stretch>
                    </p:blipFill>
                    <p:spPr>
                      <a:xfrm>
                        <a:off x="4312016" y="4473342"/>
                        <a:ext cx="901700" cy="2540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667786327"/>
              </p:ext>
            </p:extLst>
          </p:nvPr>
        </p:nvGraphicFramePr>
        <p:xfrm>
          <a:off x="10000542" y="4509977"/>
          <a:ext cx="660400" cy="177800"/>
        </p:xfrm>
        <a:graphic>
          <a:graphicData uri="http://schemas.openxmlformats.org/presentationml/2006/ole">
            <mc:AlternateContent xmlns:mc="http://schemas.openxmlformats.org/markup-compatibility/2006">
              <mc:Choice xmlns:v="urn:schemas-microsoft-com:vml" Requires="v">
                <p:oleObj spid="_x0000_s536376" name="Equation" r:id="rId16" imgW="660240" imgH="177480" progId="Equation.DSMT4">
                  <p:embed/>
                </p:oleObj>
              </mc:Choice>
              <mc:Fallback>
                <p:oleObj name="Equation" r:id="rId16" imgW="660240" imgH="177480" progId="Equation.DSMT4">
                  <p:embed/>
                  <p:pic>
                    <p:nvPicPr>
                      <p:cNvPr id="0" name=""/>
                      <p:cNvPicPr/>
                      <p:nvPr/>
                    </p:nvPicPr>
                    <p:blipFill>
                      <a:blip r:embed="rId17"/>
                      <a:stretch>
                        <a:fillRect/>
                      </a:stretch>
                    </p:blipFill>
                    <p:spPr>
                      <a:xfrm>
                        <a:off x="10000542" y="4509977"/>
                        <a:ext cx="660400" cy="1778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80251737"/>
              </p:ext>
            </p:extLst>
          </p:nvPr>
        </p:nvGraphicFramePr>
        <p:xfrm>
          <a:off x="5696091" y="3548427"/>
          <a:ext cx="165100" cy="228600"/>
        </p:xfrm>
        <a:graphic>
          <a:graphicData uri="http://schemas.openxmlformats.org/presentationml/2006/ole">
            <mc:AlternateContent xmlns:mc="http://schemas.openxmlformats.org/markup-compatibility/2006">
              <mc:Choice xmlns:v="urn:schemas-microsoft-com:vml" Requires="v">
                <p:oleObj spid="_x0000_s536377" name="Equation" r:id="rId18" imgW="164880" imgH="228600" progId="Equation.DSMT4">
                  <p:embed/>
                </p:oleObj>
              </mc:Choice>
              <mc:Fallback>
                <p:oleObj name="Equation" r:id="rId18" imgW="164880" imgH="228600" progId="Equation.DSMT4">
                  <p:embed/>
                  <p:pic>
                    <p:nvPicPr>
                      <p:cNvPr id="0" name=""/>
                      <p:cNvPicPr/>
                      <p:nvPr/>
                    </p:nvPicPr>
                    <p:blipFill>
                      <a:blip r:embed="rId19"/>
                      <a:stretch>
                        <a:fillRect/>
                      </a:stretch>
                    </p:blipFill>
                    <p:spPr>
                      <a:xfrm>
                        <a:off x="5696091" y="3548427"/>
                        <a:ext cx="165100" cy="2286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4029631235"/>
              </p:ext>
            </p:extLst>
          </p:nvPr>
        </p:nvGraphicFramePr>
        <p:xfrm>
          <a:off x="3509462" y="4016173"/>
          <a:ext cx="406400" cy="228600"/>
        </p:xfrm>
        <a:graphic>
          <a:graphicData uri="http://schemas.openxmlformats.org/presentationml/2006/ole">
            <mc:AlternateContent xmlns:mc="http://schemas.openxmlformats.org/markup-compatibility/2006">
              <mc:Choice xmlns:v="urn:schemas-microsoft-com:vml" Requires="v">
                <p:oleObj spid="_x0000_s536378" name="Equation" r:id="rId20" imgW="406080" imgH="228600" progId="Equation.DSMT4">
                  <p:embed/>
                </p:oleObj>
              </mc:Choice>
              <mc:Fallback>
                <p:oleObj name="Equation" r:id="rId20" imgW="406080" imgH="228600" progId="Equation.DSMT4">
                  <p:embed/>
                  <p:pic>
                    <p:nvPicPr>
                      <p:cNvPr id="0" name=""/>
                      <p:cNvPicPr/>
                      <p:nvPr/>
                    </p:nvPicPr>
                    <p:blipFill>
                      <a:blip r:embed="rId21"/>
                      <a:stretch>
                        <a:fillRect/>
                      </a:stretch>
                    </p:blipFill>
                    <p:spPr>
                      <a:xfrm>
                        <a:off x="3509462" y="4016173"/>
                        <a:ext cx="406400" cy="2286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298283759"/>
              </p:ext>
            </p:extLst>
          </p:nvPr>
        </p:nvGraphicFramePr>
        <p:xfrm>
          <a:off x="5762396" y="4010234"/>
          <a:ext cx="152400" cy="228600"/>
        </p:xfrm>
        <a:graphic>
          <a:graphicData uri="http://schemas.openxmlformats.org/presentationml/2006/ole">
            <mc:AlternateContent xmlns:mc="http://schemas.openxmlformats.org/markup-compatibility/2006">
              <mc:Choice xmlns:v="urn:schemas-microsoft-com:vml" Requires="v">
                <p:oleObj spid="_x0000_s536379" name="Equation" r:id="rId22" imgW="152280" imgH="228600" progId="Equation.DSMT4">
                  <p:embed/>
                </p:oleObj>
              </mc:Choice>
              <mc:Fallback>
                <p:oleObj name="Equation" r:id="rId22" imgW="152280" imgH="228600" progId="Equation.DSMT4">
                  <p:embed/>
                  <p:pic>
                    <p:nvPicPr>
                      <p:cNvPr id="0" name=""/>
                      <p:cNvPicPr/>
                      <p:nvPr/>
                    </p:nvPicPr>
                    <p:blipFill>
                      <a:blip r:embed="rId23"/>
                      <a:stretch>
                        <a:fillRect/>
                      </a:stretch>
                    </p:blipFill>
                    <p:spPr>
                      <a:xfrm>
                        <a:off x="5762396" y="4010234"/>
                        <a:ext cx="152400" cy="2286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362743698"/>
              </p:ext>
            </p:extLst>
          </p:nvPr>
        </p:nvGraphicFramePr>
        <p:xfrm>
          <a:off x="9339352" y="4486042"/>
          <a:ext cx="152400" cy="228600"/>
        </p:xfrm>
        <a:graphic>
          <a:graphicData uri="http://schemas.openxmlformats.org/presentationml/2006/ole">
            <mc:AlternateContent xmlns:mc="http://schemas.openxmlformats.org/markup-compatibility/2006">
              <mc:Choice xmlns:v="urn:schemas-microsoft-com:vml" Requires="v">
                <p:oleObj spid="_x0000_s536380" name="Equation" r:id="rId24" imgW="152280" imgH="228600" progId="Equation.DSMT4">
                  <p:embed/>
                </p:oleObj>
              </mc:Choice>
              <mc:Fallback>
                <p:oleObj name="Equation" r:id="rId24" imgW="152280" imgH="228600" progId="Equation.DSMT4">
                  <p:embed/>
                  <p:pic>
                    <p:nvPicPr>
                      <p:cNvPr id="0" name=""/>
                      <p:cNvPicPr/>
                      <p:nvPr/>
                    </p:nvPicPr>
                    <p:blipFill>
                      <a:blip r:embed="rId25"/>
                      <a:stretch>
                        <a:fillRect/>
                      </a:stretch>
                    </p:blipFill>
                    <p:spPr>
                      <a:xfrm>
                        <a:off x="9339352" y="4486042"/>
                        <a:ext cx="152400" cy="2286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34</a:t>
            </a:fld>
            <a:endParaRPr lang="en-GB"/>
          </a:p>
        </p:txBody>
      </p:sp>
      <p:graphicFrame>
        <p:nvGraphicFramePr>
          <p:cNvPr id="20" name="Object 19"/>
          <p:cNvGraphicFramePr>
            <a:graphicFrameLocks noChangeAspect="1"/>
          </p:cNvGraphicFramePr>
          <p:nvPr>
            <p:extLst>
              <p:ext uri="{D42A27DB-BD31-4B8C-83A1-F6EECF244321}">
                <p14:modId xmlns:p14="http://schemas.microsoft.com/office/powerpoint/2010/main" val="4243038449"/>
              </p:ext>
            </p:extLst>
          </p:nvPr>
        </p:nvGraphicFramePr>
        <p:xfrm>
          <a:off x="9003214" y="3053766"/>
          <a:ext cx="812800" cy="241300"/>
        </p:xfrm>
        <a:graphic>
          <a:graphicData uri="http://schemas.openxmlformats.org/presentationml/2006/ole">
            <mc:AlternateContent xmlns:mc="http://schemas.openxmlformats.org/markup-compatibility/2006">
              <mc:Choice xmlns:v="urn:schemas-microsoft-com:vml" Requires="v">
                <p:oleObj spid="_x0000_s536381" name="Equation" r:id="rId26" imgW="812520" imgH="241200" progId="Equation.DSMT4">
                  <p:embed/>
                </p:oleObj>
              </mc:Choice>
              <mc:Fallback>
                <p:oleObj name="Equation" r:id="rId26" imgW="812520" imgH="241200" progId="Equation.DSMT4">
                  <p:embed/>
                  <p:pic>
                    <p:nvPicPr>
                      <p:cNvPr id="0" name=""/>
                      <p:cNvPicPr/>
                      <p:nvPr/>
                    </p:nvPicPr>
                    <p:blipFill>
                      <a:blip r:embed="rId27"/>
                      <a:stretch>
                        <a:fillRect/>
                      </a:stretch>
                    </p:blipFill>
                    <p:spPr>
                      <a:xfrm>
                        <a:off x="9003214" y="3053766"/>
                        <a:ext cx="812800" cy="241300"/>
                      </a:xfrm>
                      <a:prstGeom prst="rect">
                        <a:avLst/>
                      </a:prstGeom>
                    </p:spPr>
                  </p:pic>
                </p:oleObj>
              </mc:Fallback>
            </mc:AlternateContent>
          </a:graphicData>
        </a:graphic>
      </p:graphicFrame>
    </p:spTree>
    <p:extLst>
      <p:ext uri="{BB962C8B-B14F-4D97-AF65-F5344CB8AC3E}">
        <p14:creationId xmlns:p14="http://schemas.microsoft.com/office/powerpoint/2010/main" val="2921624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Perceptron (2)</a:t>
            </a:r>
            <a:endParaRPr lang="en-GB" dirty="0">
              <a:solidFill>
                <a:schemeClr val="bg1"/>
              </a:solidFill>
            </a:endParaRPr>
          </a:p>
        </p:txBody>
      </p:sp>
      <p:sp>
        <p:nvSpPr>
          <p:cNvPr id="4" name="Content Placeholder 3"/>
          <p:cNvSpPr>
            <a:spLocks noGrp="1"/>
          </p:cNvSpPr>
          <p:nvPr>
            <p:ph idx="1"/>
          </p:nvPr>
        </p:nvSpPr>
        <p:spPr/>
        <p:txBody>
          <a:bodyPr>
            <a:normAutofit lnSpcReduction="10000"/>
          </a:bodyPr>
          <a:lstStyle/>
          <a:p>
            <a:r>
              <a:rPr lang="en-GB" sz="1600" dirty="0" err="1" smtClean="0"/>
              <a:t>Perceptrons</a:t>
            </a:r>
            <a:r>
              <a:rPr lang="en-GB" sz="1600" dirty="0" smtClean="0"/>
              <a:t> have two major benefits:</a:t>
            </a:r>
          </a:p>
          <a:p>
            <a:pPr marL="800100" lvl="1" indent="-342900">
              <a:buFont typeface="+mj-lt"/>
              <a:buAutoNum type="arabicPeriod"/>
            </a:pPr>
            <a:endParaRPr lang="en-GB" sz="1400" u="sng" dirty="0" smtClean="0"/>
          </a:p>
          <a:p>
            <a:pPr marL="800100" lvl="1" indent="-342900">
              <a:buFont typeface="+mj-lt"/>
              <a:buAutoNum type="arabicPeriod"/>
            </a:pPr>
            <a:endParaRPr lang="en-GB" sz="1400" u="sng" dirty="0" smtClean="0"/>
          </a:p>
          <a:p>
            <a:pPr marL="800100" lvl="1" indent="-342900">
              <a:buFont typeface="+mj-lt"/>
              <a:buAutoNum type="arabicPeriod"/>
            </a:pPr>
            <a:r>
              <a:rPr lang="en-GB" sz="1400" u="sng" dirty="0" smtClean="0"/>
              <a:t>Computational</a:t>
            </a:r>
            <a:r>
              <a:rPr lang="en-GB" sz="1400" dirty="0" smtClean="0"/>
              <a:t> </a:t>
            </a:r>
          </a:p>
          <a:p>
            <a:pPr lvl="2"/>
            <a:r>
              <a:rPr lang="en-GB" sz="1400" dirty="0"/>
              <a:t>P</a:t>
            </a:r>
            <a:r>
              <a:rPr lang="en-GB" sz="1400" dirty="0" smtClean="0"/>
              <a:t>erceptron networks are sequences of matrix operations</a:t>
            </a:r>
            <a:r>
              <a:rPr lang="en-GB" sz="1400" dirty="0"/>
              <a:t> </a:t>
            </a:r>
            <a:endParaRPr lang="en-GB" sz="1400" dirty="0" smtClean="0"/>
          </a:p>
          <a:p>
            <a:pPr lvl="2"/>
            <a:r>
              <a:rPr lang="en-GB" sz="1400" dirty="0" smtClean="0"/>
              <a:t>(Matrix products followed by element-wise activations) </a:t>
            </a:r>
          </a:p>
          <a:p>
            <a:pPr lvl="2"/>
            <a:r>
              <a:rPr lang="en-GB" sz="1400" dirty="0"/>
              <a:t>E</a:t>
            </a:r>
            <a:r>
              <a:rPr lang="en-GB" sz="1400" dirty="0" smtClean="0"/>
              <a:t>xecuted very efficiently on modern parallel CPU, GPU and TPU</a:t>
            </a:r>
            <a:endParaRPr lang="en-GB" sz="1000" dirty="0" smtClean="0"/>
          </a:p>
          <a:p>
            <a:pPr marL="800100" lvl="1" indent="-342900">
              <a:buFont typeface="+mj-lt"/>
              <a:buAutoNum type="arabicPeriod"/>
            </a:pPr>
            <a:endParaRPr lang="en-GB" sz="1400" u="sng" dirty="0" smtClean="0"/>
          </a:p>
          <a:p>
            <a:pPr marL="800100" lvl="1" indent="-342900">
              <a:buFont typeface="+mj-lt"/>
              <a:buAutoNum type="arabicPeriod"/>
            </a:pPr>
            <a:endParaRPr lang="en-GB" sz="1400" u="sng" dirty="0" smtClean="0"/>
          </a:p>
          <a:p>
            <a:pPr marL="800100" lvl="1" indent="-342900">
              <a:buFont typeface="+mj-lt"/>
              <a:buAutoNum type="arabicPeriod"/>
            </a:pPr>
            <a:r>
              <a:rPr lang="en-GB" sz="1400" u="sng" dirty="0" smtClean="0"/>
              <a:t>Representational</a:t>
            </a:r>
            <a:r>
              <a:rPr lang="en-GB" sz="1400" dirty="0" smtClean="0"/>
              <a:t> </a:t>
            </a:r>
          </a:p>
          <a:p>
            <a:pPr lvl="2"/>
            <a:r>
              <a:rPr lang="en-GB" sz="1400" dirty="0" err="1"/>
              <a:t>P</a:t>
            </a:r>
            <a:r>
              <a:rPr lang="en-GB" sz="1400" dirty="0" err="1" smtClean="0"/>
              <a:t>erceptrons</a:t>
            </a:r>
            <a:r>
              <a:rPr lang="en-GB" sz="1400" dirty="0" smtClean="0"/>
              <a:t> can represent </a:t>
            </a:r>
            <a:r>
              <a:rPr lang="en-GB" sz="1400" i="1" dirty="0" smtClean="0"/>
              <a:t>any </a:t>
            </a:r>
            <a:r>
              <a:rPr lang="en-GB" sz="1400" dirty="0" smtClean="0"/>
              <a:t>function</a:t>
            </a:r>
          </a:p>
          <a:p>
            <a:pPr lvl="2"/>
            <a:r>
              <a:rPr lang="en-GB" sz="1400" dirty="0" smtClean="0"/>
              <a:t>(in the asymptotic limit of an infinite number of basis functions)</a:t>
            </a:r>
          </a:p>
          <a:p>
            <a:pPr lvl="2"/>
            <a:r>
              <a:rPr lang="en-GB" sz="1400" dirty="0"/>
              <a:t>N</a:t>
            </a:r>
            <a:r>
              <a:rPr lang="en-GB" sz="1400" dirty="0" smtClean="0"/>
              <a:t>ot unlike polynomial or Fourier bases</a:t>
            </a:r>
            <a:endParaRPr lang="en-GB" sz="1400" dirty="0"/>
          </a:p>
          <a:p>
            <a:pPr lvl="2"/>
            <a:r>
              <a:rPr lang="en-GB" sz="1400" dirty="0" smtClean="0"/>
              <a:t>This is called the “Universal Representation Theorem”</a:t>
            </a:r>
          </a:p>
          <a:p>
            <a:endParaRPr lang="en-GB" sz="1600" dirty="0" smtClean="0"/>
          </a:p>
          <a:p>
            <a:pPr marL="0" indent="0">
              <a:buNone/>
            </a:pPr>
            <a:endParaRPr lang="en-GB" sz="1600" dirty="0"/>
          </a:p>
          <a:p>
            <a:endParaRPr lang="en-GB" sz="1800" dirty="0"/>
          </a:p>
          <a:p>
            <a:endParaRPr lang="en-GB" sz="1800" dirty="0"/>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35</a:t>
            </a:fld>
            <a:endParaRPr lang="en-GB"/>
          </a:p>
        </p:txBody>
      </p:sp>
    </p:spTree>
    <p:extLst>
      <p:ext uri="{BB962C8B-B14F-4D97-AF65-F5344CB8AC3E}">
        <p14:creationId xmlns:p14="http://schemas.microsoft.com/office/powerpoint/2010/main" val="4226260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Perceptron (3)</a:t>
            </a:r>
            <a:endParaRPr lang="en-GB" dirty="0">
              <a:solidFill>
                <a:schemeClr val="bg1"/>
              </a:solidFill>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36</a:t>
            </a:fld>
            <a:endParaRPr lang="en-GB"/>
          </a:p>
        </p:txBody>
      </p:sp>
      <p:sp>
        <p:nvSpPr>
          <p:cNvPr id="20" name="Oval 19"/>
          <p:cNvSpPr/>
          <p:nvPr/>
        </p:nvSpPr>
        <p:spPr>
          <a:xfrm>
            <a:off x="2182199" y="313875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1" name="Oval 20"/>
          <p:cNvSpPr/>
          <p:nvPr/>
        </p:nvSpPr>
        <p:spPr>
          <a:xfrm>
            <a:off x="2182199" y="357022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2" name="Oval 21"/>
          <p:cNvSpPr/>
          <p:nvPr/>
        </p:nvSpPr>
        <p:spPr>
          <a:xfrm>
            <a:off x="2182199" y="400169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3" name="Oval 22"/>
          <p:cNvSpPr/>
          <p:nvPr/>
        </p:nvSpPr>
        <p:spPr>
          <a:xfrm>
            <a:off x="3604271" y="400397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4" name="Oval 23"/>
          <p:cNvSpPr/>
          <p:nvPr/>
        </p:nvSpPr>
        <p:spPr>
          <a:xfrm>
            <a:off x="3604271" y="443544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5" name="Oval 24"/>
          <p:cNvSpPr/>
          <p:nvPr/>
        </p:nvSpPr>
        <p:spPr>
          <a:xfrm>
            <a:off x="3604271" y="486691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6" name="Oval 25"/>
          <p:cNvSpPr/>
          <p:nvPr/>
        </p:nvSpPr>
        <p:spPr>
          <a:xfrm>
            <a:off x="3604271" y="185057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7" name="Oval 26"/>
          <p:cNvSpPr/>
          <p:nvPr/>
        </p:nvSpPr>
        <p:spPr>
          <a:xfrm>
            <a:off x="3604271" y="228204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8" name="Oval 27"/>
          <p:cNvSpPr/>
          <p:nvPr/>
        </p:nvSpPr>
        <p:spPr>
          <a:xfrm>
            <a:off x="3604271" y="271351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29" name="Oval 28"/>
          <p:cNvSpPr/>
          <p:nvPr/>
        </p:nvSpPr>
        <p:spPr>
          <a:xfrm>
            <a:off x="3604271" y="314498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0" name="Oval 29"/>
          <p:cNvSpPr/>
          <p:nvPr/>
        </p:nvSpPr>
        <p:spPr>
          <a:xfrm>
            <a:off x="3604271" y="3576454"/>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1" name="Oval 30"/>
          <p:cNvSpPr/>
          <p:nvPr/>
        </p:nvSpPr>
        <p:spPr>
          <a:xfrm>
            <a:off x="2182199" y="313875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2" name="Oval 31"/>
          <p:cNvSpPr/>
          <p:nvPr/>
        </p:nvSpPr>
        <p:spPr>
          <a:xfrm>
            <a:off x="2182199" y="357022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33" name="Oval 32"/>
          <p:cNvSpPr/>
          <p:nvPr/>
        </p:nvSpPr>
        <p:spPr>
          <a:xfrm>
            <a:off x="2182199" y="4001691"/>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34" name="Object 33"/>
          <p:cNvGraphicFramePr>
            <a:graphicFrameLocks noChangeAspect="1"/>
          </p:cNvGraphicFramePr>
          <p:nvPr>
            <p:extLst>
              <p:ext uri="{D42A27DB-BD31-4B8C-83A1-F6EECF244321}">
                <p14:modId xmlns:p14="http://schemas.microsoft.com/office/powerpoint/2010/main" val="949250087"/>
              </p:ext>
            </p:extLst>
          </p:nvPr>
        </p:nvGraphicFramePr>
        <p:xfrm>
          <a:off x="2235364" y="3145674"/>
          <a:ext cx="152400" cy="228600"/>
        </p:xfrm>
        <a:graphic>
          <a:graphicData uri="http://schemas.openxmlformats.org/presentationml/2006/ole">
            <mc:AlternateContent xmlns:mc="http://schemas.openxmlformats.org/markup-compatibility/2006">
              <mc:Choice xmlns:v="urn:schemas-microsoft-com:vml" Requires="v">
                <p:oleObj spid="_x0000_s585759" name="Equation" r:id="rId4" imgW="152280" imgH="228600" progId="Equation.DSMT4">
                  <p:embed/>
                </p:oleObj>
              </mc:Choice>
              <mc:Fallback>
                <p:oleObj name="Equation" r:id="rId4" imgW="152280" imgH="228600" progId="Equation.DSMT4">
                  <p:embed/>
                  <p:pic>
                    <p:nvPicPr>
                      <p:cNvPr id="0" name=""/>
                      <p:cNvPicPr/>
                      <p:nvPr/>
                    </p:nvPicPr>
                    <p:blipFill>
                      <a:blip r:embed="rId5"/>
                      <a:stretch>
                        <a:fillRect/>
                      </a:stretch>
                    </p:blipFill>
                    <p:spPr>
                      <a:xfrm>
                        <a:off x="2235364" y="3145674"/>
                        <a:ext cx="152400" cy="228600"/>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1660940594"/>
              </p:ext>
            </p:extLst>
          </p:nvPr>
        </p:nvGraphicFramePr>
        <p:xfrm>
          <a:off x="2216021" y="3571251"/>
          <a:ext cx="165100" cy="228600"/>
        </p:xfrm>
        <a:graphic>
          <a:graphicData uri="http://schemas.openxmlformats.org/presentationml/2006/ole">
            <mc:AlternateContent xmlns:mc="http://schemas.openxmlformats.org/markup-compatibility/2006">
              <mc:Choice xmlns:v="urn:schemas-microsoft-com:vml" Requires="v">
                <p:oleObj spid="_x0000_s585760" name="Equation" r:id="rId6" imgW="164880" imgH="228600" progId="Equation.DSMT4">
                  <p:embed/>
                </p:oleObj>
              </mc:Choice>
              <mc:Fallback>
                <p:oleObj name="Equation" r:id="rId6" imgW="164880" imgH="228600" progId="Equation.DSMT4">
                  <p:embed/>
                  <p:pic>
                    <p:nvPicPr>
                      <p:cNvPr id="0" name=""/>
                      <p:cNvPicPr/>
                      <p:nvPr/>
                    </p:nvPicPr>
                    <p:blipFill>
                      <a:blip r:embed="rId7"/>
                      <a:stretch>
                        <a:fillRect/>
                      </a:stretch>
                    </p:blipFill>
                    <p:spPr>
                      <a:xfrm>
                        <a:off x="2216021" y="3571251"/>
                        <a:ext cx="165100" cy="228600"/>
                      </a:xfrm>
                      <a:prstGeom prst="rect">
                        <a:avLst/>
                      </a:prstGeom>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2784394190"/>
              </p:ext>
            </p:extLst>
          </p:nvPr>
        </p:nvGraphicFramePr>
        <p:xfrm>
          <a:off x="2235813" y="3977651"/>
          <a:ext cx="165100" cy="228600"/>
        </p:xfrm>
        <a:graphic>
          <a:graphicData uri="http://schemas.openxmlformats.org/presentationml/2006/ole">
            <mc:AlternateContent xmlns:mc="http://schemas.openxmlformats.org/markup-compatibility/2006">
              <mc:Choice xmlns:v="urn:schemas-microsoft-com:vml" Requires="v">
                <p:oleObj spid="_x0000_s585761" name="Equation" r:id="rId8" imgW="164880" imgH="228600" progId="Equation.DSMT4">
                  <p:embed/>
                </p:oleObj>
              </mc:Choice>
              <mc:Fallback>
                <p:oleObj name="Equation" r:id="rId8" imgW="164880" imgH="228600" progId="Equation.DSMT4">
                  <p:embed/>
                  <p:pic>
                    <p:nvPicPr>
                      <p:cNvPr id="0" name=""/>
                      <p:cNvPicPr/>
                      <p:nvPr/>
                    </p:nvPicPr>
                    <p:blipFill>
                      <a:blip r:embed="rId9"/>
                      <a:stretch>
                        <a:fillRect/>
                      </a:stretch>
                    </p:blipFill>
                    <p:spPr>
                      <a:xfrm>
                        <a:off x="2235813" y="3977651"/>
                        <a:ext cx="165100" cy="228600"/>
                      </a:xfrm>
                      <a:prstGeom prst="rect">
                        <a:avLst/>
                      </a:prstGeom>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471766677"/>
              </p:ext>
            </p:extLst>
          </p:nvPr>
        </p:nvGraphicFramePr>
        <p:xfrm>
          <a:off x="3652211" y="1841541"/>
          <a:ext cx="152400" cy="228600"/>
        </p:xfrm>
        <a:graphic>
          <a:graphicData uri="http://schemas.openxmlformats.org/presentationml/2006/ole">
            <mc:AlternateContent xmlns:mc="http://schemas.openxmlformats.org/markup-compatibility/2006">
              <mc:Choice xmlns:v="urn:schemas-microsoft-com:vml" Requires="v">
                <p:oleObj spid="_x0000_s585762" name="Equation" r:id="rId10" imgW="152280" imgH="228600" progId="Equation.DSMT4">
                  <p:embed/>
                </p:oleObj>
              </mc:Choice>
              <mc:Fallback>
                <p:oleObj name="Equation" r:id="rId10" imgW="152280" imgH="228600" progId="Equation.DSMT4">
                  <p:embed/>
                  <p:pic>
                    <p:nvPicPr>
                      <p:cNvPr id="0" name=""/>
                      <p:cNvPicPr/>
                      <p:nvPr/>
                    </p:nvPicPr>
                    <p:blipFill>
                      <a:blip r:embed="rId11"/>
                      <a:stretch>
                        <a:fillRect/>
                      </a:stretch>
                    </p:blipFill>
                    <p:spPr>
                      <a:xfrm>
                        <a:off x="3652211" y="1841541"/>
                        <a:ext cx="152400" cy="22860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4023492472"/>
              </p:ext>
            </p:extLst>
          </p:nvPr>
        </p:nvGraphicFramePr>
        <p:xfrm>
          <a:off x="3650624" y="2300328"/>
          <a:ext cx="165100" cy="228600"/>
        </p:xfrm>
        <a:graphic>
          <a:graphicData uri="http://schemas.openxmlformats.org/presentationml/2006/ole">
            <mc:AlternateContent xmlns:mc="http://schemas.openxmlformats.org/markup-compatibility/2006">
              <mc:Choice xmlns:v="urn:schemas-microsoft-com:vml" Requires="v">
                <p:oleObj spid="_x0000_s585763" name="Equation" r:id="rId12" imgW="164880" imgH="228600" progId="Equation.DSMT4">
                  <p:embed/>
                </p:oleObj>
              </mc:Choice>
              <mc:Fallback>
                <p:oleObj name="Equation" r:id="rId12" imgW="164880" imgH="228600" progId="Equation.DSMT4">
                  <p:embed/>
                  <p:pic>
                    <p:nvPicPr>
                      <p:cNvPr id="0" name=""/>
                      <p:cNvPicPr/>
                      <p:nvPr/>
                    </p:nvPicPr>
                    <p:blipFill>
                      <a:blip r:embed="rId13"/>
                      <a:stretch>
                        <a:fillRect/>
                      </a:stretch>
                    </p:blipFill>
                    <p:spPr>
                      <a:xfrm>
                        <a:off x="3650624" y="2300328"/>
                        <a:ext cx="165100" cy="228600"/>
                      </a:xfrm>
                      <a:prstGeom prst="rect">
                        <a:avLst/>
                      </a:prstGeom>
                    </p:spPr>
                  </p:pic>
                </p:oleObj>
              </mc:Fallback>
            </mc:AlternateContent>
          </a:graphicData>
        </a:graphic>
      </p:graphicFrame>
      <p:graphicFrame>
        <p:nvGraphicFramePr>
          <p:cNvPr id="39" name="Object 38"/>
          <p:cNvGraphicFramePr>
            <a:graphicFrameLocks noChangeAspect="1"/>
          </p:cNvGraphicFramePr>
          <p:nvPr>
            <p:extLst>
              <p:ext uri="{D42A27DB-BD31-4B8C-83A1-F6EECF244321}">
                <p14:modId xmlns:p14="http://schemas.microsoft.com/office/powerpoint/2010/main" val="3340073999"/>
              </p:ext>
            </p:extLst>
          </p:nvPr>
        </p:nvGraphicFramePr>
        <p:xfrm>
          <a:off x="3650624" y="2725778"/>
          <a:ext cx="165100" cy="228600"/>
        </p:xfrm>
        <a:graphic>
          <a:graphicData uri="http://schemas.openxmlformats.org/presentationml/2006/ole">
            <mc:AlternateContent xmlns:mc="http://schemas.openxmlformats.org/markup-compatibility/2006">
              <mc:Choice xmlns:v="urn:schemas-microsoft-com:vml" Requires="v">
                <p:oleObj spid="_x0000_s585764" name="Equation" r:id="rId14" imgW="164880" imgH="228600" progId="Equation.DSMT4">
                  <p:embed/>
                </p:oleObj>
              </mc:Choice>
              <mc:Fallback>
                <p:oleObj name="Equation" r:id="rId14" imgW="164880" imgH="228600" progId="Equation.DSMT4">
                  <p:embed/>
                  <p:pic>
                    <p:nvPicPr>
                      <p:cNvPr id="0" name=""/>
                      <p:cNvPicPr/>
                      <p:nvPr/>
                    </p:nvPicPr>
                    <p:blipFill>
                      <a:blip r:embed="rId15"/>
                      <a:stretch>
                        <a:fillRect/>
                      </a:stretch>
                    </p:blipFill>
                    <p:spPr>
                      <a:xfrm>
                        <a:off x="3650624" y="2725778"/>
                        <a:ext cx="165100" cy="228600"/>
                      </a:xfrm>
                      <a:prstGeom prst="rect">
                        <a:avLst/>
                      </a:prstGeom>
                    </p:spPr>
                  </p:pic>
                </p:oleObj>
              </mc:Fallback>
            </mc:AlternateContent>
          </a:graphicData>
        </a:graphic>
      </p:graphicFrame>
      <p:sp>
        <p:nvSpPr>
          <p:cNvPr id="40" name="Oval 39"/>
          <p:cNvSpPr/>
          <p:nvPr/>
        </p:nvSpPr>
        <p:spPr>
          <a:xfrm>
            <a:off x="3613867" y="5288189"/>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41" name="Object 40"/>
          <p:cNvGraphicFramePr>
            <a:graphicFrameLocks noChangeAspect="1"/>
          </p:cNvGraphicFramePr>
          <p:nvPr>
            <p:extLst>
              <p:ext uri="{D42A27DB-BD31-4B8C-83A1-F6EECF244321}">
                <p14:modId xmlns:p14="http://schemas.microsoft.com/office/powerpoint/2010/main" val="412989639"/>
              </p:ext>
            </p:extLst>
          </p:nvPr>
        </p:nvGraphicFramePr>
        <p:xfrm>
          <a:off x="3656394" y="3138528"/>
          <a:ext cx="165100" cy="228600"/>
        </p:xfrm>
        <a:graphic>
          <a:graphicData uri="http://schemas.openxmlformats.org/presentationml/2006/ole">
            <mc:AlternateContent xmlns:mc="http://schemas.openxmlformats.org/markup-compatibility/2006">
              <mc:Choice xmlns:v="urn:schemas-microsoft-com:vml" Requires="v">
                <p:oleObj spid="_x0000_s585765" name="Equation" r:id="rId16" imgW="164880" imgH="228600" progId="Equation.DSMT4">
                  <p:embed/>
                </p:oleObj>
              </mc:Choice>
              <mc:Fallback>
                <p:oleObj name="Equation" r:id="rId16" imgW="164880" imgH="228600" progId="Equation.DSMT4">
                  <p:embed/>
                  <p:pic>
                    <p:nvPicPr>
                      <p:cNvPr id="0" name=""/>
                      <p:cNvPicPr/>
                      <p:nvPr/>
                    </p:nvPicPr>
                    <p:blipFill>
                      <a:blip r:embed="rId17"/>
                      <a:stretch>
                        <a:fillRect/>
                      </a:stretch>
                    </p:blipFill>
                    <p:spPr>
                      <a:xfrm>
                        <a:off x="3656394" y="3138528"/>
                        <a:ext cx="165100" cy="22860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1692841911"/>
              </p:ext>
            </p:extLst>
          </p:nvPr>
        </p:nvGraphicFramePr>
        <p:xfrm>
          <a:off x="3650044" y="3590966"/>
          <a:ext cx="165100" cy="228600"/>
        </p:xfrm>
        <a:graphic>
          <a:graphicData uri="http://schemas.openxmlformats.org/presentationml/2006/ole">
            <mc:AlternateContent xmlns:mc="http://schemas.openxmlformats.org/markup-compatibility/2006">
              <mc:Choice xmlns:v="urn:schemas-microsoft-com:vml" Requires="v">
                <p:oleObj spid="_x0000_s585766" name="Equation" r:id="rId18" imgW="164880" imgH="228600" progId="Equation.DSMT4">
                  <p:embed/>
                </p:oleObj>
              </mc:Choice>
              <mc:Fallback>
                <p:oleObj name="Equation" r:id="rId18" imgW="164880" imgH="228600" progId="Equation.DSMT4">
                  <p:embed/>
                  <p:pic>
                    <p:nvPicPr>
                      <p:cNvPr id="0" name=""/>
                      <p:cNvPicPr/>
                      <p:nvPr/>
                    </p:nvPicPr>
                    <p:blipFill>
                      <a:blip r:embed="rId19"/>
                      <a:stretch>
                        <a:fillRect/>
                      </a:stretch>
                    </p:blipFill>
                    <p:spPr>
                      <a:xfrm>
                        <a:off x="3650044" y="3590966"/>
                        <a:ext cx="165100" cy="228600"/>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1799203406"/>
              </p:ext>
            </p:extLst>
          </p:nvPr>
        </p:nvGraphicFramePr>
        <p:xfrm>
          <a:off x="3637344" y="4022766"/>
          <a:ext cx="165100" cy="228600"/>
        </p:xfrm>
        <a:graphic>
          <a:graphicData uri="http://schemas.openxmlformats.org/presentationml/2006/ole">
            <mc:AlternateContent xmlns:mc="http://schemas.openxmlformats.org/markup-compatibility/2006">
              <mc:Choice xmlns:v="urn:schemas-microsoft-com:vml" Requires="v">
                <p:oleObj spid="_x0000_s585767" name="Equation" r:id="rId20" imgW="164880" imgH="228600" progId="Equation.DSMT4">
                  <p:embed/>
                </p:oleObj>
              </mc:Choice>
              <mc:Fallback>
                <p:oleObj name="Equation" r:id="rId20" imgW="164880" imgH="228600" progId="Equation.DSMT4">
                  <p:embed/>
                  <p:pic>
                    <p:nvPicPr>
                      <p:cNvPr id="0" name=""/>
                      <p:cNvPicPr/>
                      <p:nvPr/>
                    </p:nvPicPr>
                    <p:blipFill>
                      <a:blip r:embed="rId21"/>
                      <a:stretch>
                        <a:fillRect/>
                      </a:stretch>
                    </p:blipFill>
                    <p:spPr>
                      <a:xfrm>
                        <a:off x="3637344" y="4022766"/>
                        <a:ext cx="165100" cy="228600"/>
                      </a:xfrm>
                      <a:prstGeom prst="rect">
                        <a:avLst/>
                      </a:prstGeom>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4111013206"/>
              </p:ext>
            </p:extLst>
          </p:nvPr>
        </p:nvGraphicFramePr>
        <p:xfrm>
          <a:off x="3666499" y="4427578"/>
          <a:ext cx="165100" cy="228600"/>
        </p:xfrm>
        <a:graphic>
          <a:graphicData uri="http://schemas.openxmlformats.org/presentationml/2006/ole">
            <mc:AlternateContent xmlns:mc="http://schemas.openxmlformats.org/markup-compatibility/2006">
              <mc:Choice xmlns:v="urn:schemas-microsoft-com:vml" Requires="v">
                <p:oleObj spid="_x0000_s585768" name="Equation" r:id="rId22" imgW="164880" imgH="228600" progId="Equation.DSMT4">
                  <p:embed/>
                </p:oleObj>
              </mc:Choice>
              <mc:Fallback>
                <p:oleObj name="Equation" r:id="rId22" imgW="164880" imgH="228600" progId="Equation.DSMT4">
                  <p:embed/>
                  <p:pic>
                    <p:nvPicPr>
                      <p:cNvPr id="0" name=""/>
                      <p:cNvPicPr/>
                      <p:nvPr/>
                    </p:nvPicPr>
                    <p:blipFill>
                      <a:blip r:embed="rId23"/>
                      <a:stretch>
                        <a:fillRect/>
                      </a:stretch>
                    </p:blipFill>
                    <p:spPr>
                      <a:xfrm>
                        <a:off x="3666499" y="4427578"/>
                        <a:ext cx="165100" cy="22860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1977141609"/>
              </p:ext>
            </p:extLst>
          </p:nvPr>
        </p:nvGraphicFramePr>
        <p:xfrm>
          <a:off x="3663324" y="4853028"/>
          <a:ext cx="165100" cy="228600"/>
        </p:xfrm>
        <a:graphic>
          <a:graphicData uri="http://schemas.openxmlformats.org/presentationml/2006/ole">
            <mc:AlternateContent xmlns:mc="http://schemas.openxmlformats.org/markup-compatibility/2006">
              <mc:Choice xmlns:v="urn:schemas-microsoft-com:vml" Requires="v">
                <p:oleObj spid="_x0000_s585769" name="Equation" r:id="rId24" imgW="164880" imgH="228600" progId="Equation.DSMT4">
                  <p:embed/>
                </p:oleObj>
              </mc:Choice>
              <mc:Fallback>
                <p:oleObj name="Equation" r:id="rId24" imgW="164880" imgH="228600" progId="Equation.DSMT4">
                  <p:embed/>
                  <p:pic>
                    <p:nvPicPr>
                      <p:cNvPr id="0" name=""/>
                      <p:cNvPicPr/>
                      <p:nvPr/>
                    </p:nvPicPr>
                    <p:blipFill>
                      <a:blip r:embed="rId25"/>
                      <a:stretch>
                        <a:fillRect/>
                      </a:stretch>
                    </p:blipFill>
                    <p:spPr>
                      <a:xfrm>
                        <a:off x="3663324" y="4853028"/>
                        <a:ext cx="165100" cy="228600"/>
                      </a:xfrm>
                      <a:prstGeom prst="rect">
                        <a:avLst/>
                      </a:prstGeom>
                    </p:spPr>
                  </p:pic>
                </p:oleObj>
              </mc:Fallback>
            </mc:AlternateContent>
          </a:graphicData>
        </a:graphic>
      </p:graphicFrame>
      <p:graphicFrame>
        <p:nvGraphicFramePr>
          <p:cNvPr id="46" name="Object 45"/>
          <p:cNvGraphicFramePr>
            <a:graphicFrameLocks noChangeAspect="1"/>
          </p:cNvGraphicFramePr>
          <p:nvPr>
            <p:extLst>
              <p:ext uri="{D42A27DB-BD31-4B8C-83A1-F6EECF244321}">
                <p14:modId xmlns:p14="http://schemas.microsoft.com/office/powerpoint/2010/main" val="2497176933"/>
              </p:ext>
            </p:extLst>
          </p:nvPr>
        </p:nvGraphicFramePr>
        <p:xfrm>
          <a:off x="3663324" y="5308641"/>
          <a:ext cx="165100" cy="228600"/>
        </p:xfrm>
        <a:graphic>
          <a:graphicData uri="http://schemas.openxmlformats.org/presentationml/2006/ole">
            <mc:AlternateContent xmlns:mc="http://schemas.openxmlformats.org/markup-compatibility/2006">
              <mc:Choice xmlns:v="urn:schemas-microsoft-com:vml" Requires="v">
                <p:oleObj spid="_x0000_s585770" name="Equation" r:id="rId26" imgW="164880" imgH="228600" progId="Equation.DSMT4">
                  <p:embed/>
                </p:oleObj>
              </mc:Choice>
              <mc:Fallback>
                <p:oleObj name="Equation" r:id="rId26" imgW="164880" imgH="228600" progId="Equation.DSMT4">
                  <p:embed/>
                  <p:pic>
                    <p:nvPicPr>
                      <p:cNvPr id="0" name=""/>
                      <p:cNvPicPr/>
                      <p:nvPr/>
                    </p:nvPicPr>
                    <p:blipFill>
                      <a:blip r:embed="rId27"/>
                      <a:stretch>
                        <a:fillRect/>
                      </a:stretch>
                    </p:blipFill>
                    <p:spPr>
                      <a:xfrm>
                        <a:off x="3663324" y="5308641"/>
                        <a:ext cx="165100" cy="228600"/>
                      </a:xfrm>
                      <a:prstGeom prst="rect">
                        <a:avLst/>
                      </a:prstGeom>
                    </p:spPr>
                  </p:pic>
                </p:oleObj>
              </mc:Fallback>
            </mc:AlternateContent>
          </a:graphicData>
        </a:graphic>
      </p:graphicFrame>
      <p:cxnSp>
        <p:nvCxnSpPr>
          <p:cNvPr id="47" name="Straight Arrow Connector 46"/>
          <p:cNvCxnSpPr>
            <a:stCxn id="31" idx="6"/>
            <a:endCxn id="26" idx="2"/>
          </p:cNvCxnSpPr>
          <p:nvPr/>
        </p:nvCxnSpPr>
        <p:spPr>
          <a:xfrm flipV="1">
            <a:off x="2437518" y="1975265"/>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1" idx="6"/>
            <a:endCxn id="29" idx="2"/>
          </p:cNvCxnSpPr>
          <p:nvPr/>
        </p:nvCxnSpPr>
        <p:spPr>
          <a:xfrm>
            <a:off x="2437518" y="3263442"/>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0" idx="6"/>
            <a:endCxn id="30" idx="2"/>
          </p:cNvCxnSpPr>
          <p:nvPr/>
        </p:nvCxnSpPr>
        <p:spPr>
          <a:xfrm>
            <a:off x="2437518" y="3263442"/>
            <a:ext cx="1166753" cy="43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0" idx="6"/>
            <a:endCxn id="24" idx="2"/>
          </p:cNvCxnSpPr>
          <p:nvPr/>
        </p:nvCxnSpPr>
        <p:spPr>
          <a:xfrm>
            <a:off x="2437518" y="3263442"/>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1" idx="6"/>
            <a:endCxn id="27" idx="2"/>
          </p:cNvCxnSpPr>
          <p:nvPr/>
        </p:nvCxnSpPr>
        <p:spPr>
          <a:xfrm flipV="1">
            <a:off x="2437518" y="2406735"/>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1" idx="6"/>
            <a:endCxn id="29" idx="2"/>
          </p:cNvCxnSpPr>
          <p:nvPr/>
        </p:nvCxnSpPr>
        <p:spPr>
          <a:xfrm flipV="1">
            <a:off x="2437518" y="3269675"/>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1" idx="6"/>
          </p:cNvCxnSpPr>
          <p:nvPr/>
        </p:nvCxnSpPr>
        <p:spPr>
          <a:xfrm>
            <a:off x="2437518" y="3694912"/>
            <a:ext cx="1166753" cy="43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1" idx="6"/>
            <a:endCxn id="25" idx="2"/>
          </p:cNvCxnSpPr>
          <p:nvPr/>
        </p:nvCxnSpPr>
        <p:spPr>
          <a:xfrm>
            <a:off x="2437518" y="3694912"/>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2" idx="6"/>
            <a:endCxn id="28" idx="2"/>
          </p:cNvCxnSpPr>
          <p:nvPr/>
        </p:nvCxnSpPr>
        <p:spPr>
          <a:xfrm flipV="1">
            <a:off x="2437518" y="2838205"/>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6"/>
            <a:endCxn id="30" idx="2"/>
          </p:cNvCxnSpPr>
          <p:nvPr/>
        </p:nvCxnSpPr>
        <p:spPr>
          <a:xfrm flipV="1">
            <a:off x="2437518" y="3701145"/>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3" idx="6"/>
            <a:endCxn id="23" idx="2"/>
          </p:cNvCxnSpPr>
          <p:nvPr/>
        </p:nvCxnSpPr>
        <p:spPr>
          <a:xfrm>
            <a:off x="2437518" y="4126382"/>
            <a:ext cx="1166753" cy="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2" idx="6"/>
            <a:endCxn id="40" idx="2"/>
          </p:cNvCxnSpPr>
          <p:nvPr/>
        </p:nvCxnSpPr>
        <p:spPr>
          <a:xfrm>
            <a:off x="2437518" y="4126382"/>
            <a:ext cx="1176349" cy="1286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0" idx="6"/>
            <a:endCxn id="28" idx="2"/>
          </p:cNvCxnSpPr>
          <p:nvPr/>
        </p:nvCxnSpPr>
        <p:spPr>
          <a:xfrm flipV="1">
            <a:off x="2437518" y="2838205"/>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0" idx="6"/>
            <a:endCxn id="27" idx="2"/>
          </p:cNvCxnSpPr>
          <p:nvPr/>
        </p:nvCxnSpPr>
        <p:spPr>
          <a:xfrm flipV="1">
            <a:off x="2437518" y="2406735"/>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0" idx="6"/>
            <a:endCxn id="26" idx="2"/>
          </p:cNvCxnSpPr>
          <p:nvPr/>
        </p:nvCxnSpPr>
        <p:spPr>
          <a:xfrm flipV="1">
            <a:off x="2437518" y="1975265"/>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6"/>
            <a:endCxn id="27" idx="2"/>
          </p:cNvCxnSpPr>
          <p:nvPr/>
        </p:nvCxnSpPr>
        <p:spPr>
          <a:xfrm flipV="1">
            <a:off x="2437518" y="2406735"/>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2" idx="6"/>
            <a:endCxn id="26" idx="2"/>
          </p:cNvCxnSpPr>
          <p:nvPr/>
        </p:nvCxnSpPr>
        <p:spPr>
          <a:xfrm flipV="1">
            <a:off x="2437518" y="1975265"/>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0" idx="6"/>
            <a:endCxn id="25" idx="2"/>
          </p:cNvCxnSpPr>
          <p:nvPr/>
        </p:nvCxnSpPr>
        <p:spPr>
          <a:xfrm>
            <a:off x="2437518" y="3263442"/>
            <a:ext cx="1166753" cy="1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0" idx="6"/>
            <a:endCxn id="40" idx="2"/>
          </p:cNvCxnSpPr>
          <p:nvPr/>
        </p:nvCxnSpPr>
        <p:spPr>
          <a:xfrm>
            <a:off x="2437518" y="3263442"/>
            <a:ext cx="1176349" cy="2149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2" idx="6"/>
            <a:endCxn id="27" idx="2"/>
          </p:cNvCxnSpPr>
          <p:nvPr/>
        </p:nvCxnSpPr>
        <p:spPr>
          <a:xfrm flipV="1">
            <a:off x="2437518" y="2406735"/>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33" idx="6"/>
            <a:endCxn id="29" idx="2"/>
          </p:cNvCxnSpPr>
          <p:nvPr/>
        </p:nvCxnSpPr>
        <p:spPr>
          <a:xfrm flipV="1">
            <a:off x="2437518" y="3269675"/>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3" idx="6"/>
            <a:endCxn id="25" idx="2"/>
          </p:cNvCxnSpPr>
          <p:nvPr/>
        </p:nvCxnSpPr>
        <p:spPr>
          <a:xfrm>
            <a:off x="2437518" y="4126382"/>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3" idx="6"/>
            <a:endCxn id="24" idx="2"/>
          </p:cNvCxnSpPr>
          <p:nvPr/>
        </p:nvCxnSpPr>
        <p:spPr>
          <a:xfrm>
            <a:off x="2437518" y="4126382"/>
            <a:ext cx="1166753" cy="433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22" idx="6"/>
            <a:endCxn id="26" idx="2"/>
          </p:cNvCxnSpPr>
          <p:nvPr/>
        </p:nvCxnSpPr>
        <p:spPr>
          <a:xfrm flipV="1">
            <a:off x="2437518" y="1975265"/>
            <a:ext cx="1166753" cy="2151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6"/>
            <a:endCxn id="28" idx="2"/>
          </p:cNvCxnSpPr>
          <p:nvPr/>
        </p:nvCxnSpPr>
        <p:spPr>
          <a:xfrm flipV="1">
            <a:off x="2437518" y="2838205"/>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1" idx="6"/>
            <a:endCxn id="30" idx="2"/>
          </p:cNvCxnSpPr>
          <p:nvPr/>
        </p:nvCxnSpPr>
        <p:spPr>
          <a:xfrm>
            <a:off x="2437518" y="3694912"/>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20" idx="6"/>
            <a:endCxn id="23" idx="2"/>
          </p:cNvCxnSpPr>
          <p:nvPr/>
        </p:nvCxnSpPr>
        <p:spPr>
          <a:xfrm>
            <a:off x="2437518" y="3263442"/>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1" idx="6"/>
            <a:endCxn id="24" idx="2"/>
          </p:cNvCxnSpPr>
          <p:nvPr/>
        </p:nvCxnSpPr>
        <p:spPr>
          <a:xfrm>
            <a:off x="2437518" y="3694912"/>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1" idx="6"/>
            <a:endCxn id="40" idx="2"/>
          </p:cNvCxnSpPr>
          <p:nvPr/>
        </p:nvCxnSpPr>
        <p:spPr>
          <a:xfrm>
            <a:off x="2437518" y="3694912"/>
            <a:ext cx="1176349" cy="171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6" name="Object 75"/>
          <p:cNvGraphicFramePr>
            <a:graphicFrameLocks noChangeAspect="1"/>
          </p:cNvGraphicFramePr>
          <p:nvPr>
            <p:extLst>
              <p:ext uri="{D42A27DB-BD31-4B8C-83A1-F6EECF244321}">
                <p14:modId xmlns:p14="http://schemas.microsoft.com/office/powerpoint/2010/main" val="4237691220"/>
              </p:ext>
            </p:extLst>
          </p:nvPr>
        </p:nvGraphicFramePr>
        <p:xfrm>
          <a:off x="4092695" y="1712228"/>
          <a:ext cx="1676400" cy="444500"/>
        </p:xfrm>
        <a:graphic>
          <a:graphicData uri="http://schemas.openxmlformats.org/presentationml/2006/ole">
            <mc:AlternateContent xmlns:mc="http://schemas.openxmlformats.org/markup-compatibility/2006">
              <mc:Choice xmlns:v="urn:schemas-microsoft-com:vml" Requires="v">
                <p:oleObj spid="_x0000_s585771" name="Equation" r:id="rId28" imgW="1676160" imgH="444240" progId="Equation.DSMT4">
                  <p:embed/>
                </p:oleObj>
              </mc:Choice>
              <mc:Fallback>
                <p:oleObj name="Equation" r:id="rId28" imgW="1676160" imgH="444240" progId="Equation.DSMT4">
                  <p:embed/>
                  <p:pic>
                    <p:nvPicPr>
                      <p:cNvPr id="0" name=""/>
                      <p:cNvPicPr/>
                      <p:nvPr/>
                    </p:nvPicPr>
                    <p:blipFill>
                      <a:blip r:embed="rId29"/>
                      <a:stretch>
                        <a:fillRect/>
                      </a:stretch>
                    </p:blipFill>
                    <p:spPr>
                      <a:xfrm>
                        <a:off x="4092695" y="1712228"/>
                        <a:ext cx="1676400" cy="444500"/>
                      </a:xfrm>
                      <a:prstGeom prst="rect">
                        <a:avLst/>
                      </a:prstGeom>
                    </p:spPr>
                  </p:pic>
                </p:oleObj>
              </mc:Fallback>
            </mc:AlternateContent>
          </a:graphicData>
        </a:graphic>
      </p:graphicFrame>
      <p:graphicFrame>
        <p:nvGraphicFramePr>
          <p:cNvPr id="77" name="Object 76"/>
          <p:cNvGraphicFramePr>
            <a:graphicFrameLocks noChangeAspect="1"/>
          </p:cNvGraphicFramePr>
          <p:nvPr>
            <p:extLst>
              <p:ext uri="{D42A27DB-BD31-4B8C-83A1-F6EECF244321}">
                <p14:modId xmlns:p14="http://schemas.microsoft.com/office/powerpoint/2010/main" val="3781093639"/>
              </p:ext>
            </p:extLst>
          </p:nvPr>
        </p:nvGraphicFramePr>
        <p:xfrm>
          <a:off x="6057179" y="1816141"/>
          <a:ext cx="660400" cy="254000"/>
        </p:xfrm>
        <a:graphic>
          <a:graphicData uri="http://schemas.openxmlformats.org/presentationml/2006/ole">
            <mc:AlternateContent xmlns:mc="http://schemas.openxmlformats.org/markup-compatibility/2006">
              <mc:Choice xmlns:v="urn:schemas-microsoft-com:vml" Requires="v">
                <p:oleObj spid="_x0000_s585772" name="Equation" r:id="rId30" imgW="660240" imgH="253800" progId="Equation.DSMT4">
                  <p:embed/>
                </p:oleObj>
              </mc:Choice>
              <mc:Fallback>
                <p:oleObj name="Equation" r:id="rId30" imgW="660240" imgH="253800" progId="Equation.DSMT4">
                  <p:embed/>
                  <p:pic>
                    <p:nvPicPr>
                      <p:cNvPr id="0" name=""/>
                      <p:cNvPicPr/>
                      <p:nvPr/>
                    </p:nvPicPr>
                    <p:blipFill>
                      <a:blip r:embed="rId31"/>
                      <a:stretch>
                        <a:fillRect/>
                      </a:stretch>
                    </p:blipFill>
                    <p:spPr>
                      <a:xfrm>
                        <a:off x="6057179" y="1816141"/>
                        <a:ext cx="660400" cy="254000"/>
                      </a:xfrm>
                      <a:prstGeom prst="rect">
                        <a:avLst/>
                      </a:prstGeom>
                    </p:spPr>
                  </p:pic>
                </p:oleObj>
              </mc:Fallback>
            </mc:AlternateContent>
          </a:graphicData>
        </a:graphic>
      </p:graphicFrame>
      <p:graphicFrame>
        <p:nvGraphicFramePr>
          <p:cNvPr id="78" name="Object 77"/>
          <p:cNvGraphicFramePr>
            <a:graphicFrameLocks noChangeAspect="1"/>
          </p:cNvGraphicFramePr>
          <p:nvPr>
            <p:extLst>
              <p:ext uri="{D42A27DB-BD31-4B8C-83A1-F6EECF244321}">
                <p14:modId xmlns:p14="http://schemas.microsoft.com/office/powerpoint/2010/main" val="122264061"/>
              </p:ext>
            </p:extLst>
          </p:nvPr>
        </p:nvGraphicFramePr>
        <p:xfrm>
          <a:off x="4092695" y="2168709"/>
          <a:ext cx="1752600" cy="444500"/>
        </p:xfrm>
        <a:graphic>
          <a:graphicData uri="http://schemas.openxmlformats.org/presentationml/2006/ole">
            <mc:AlternateContent xmlns:mc="http://schemas.openxmlformats.org/markup-compatibility/2006">
              <mc:Choice xmlns:v="urn:schemas-microsoft-com:vml" Requires="v">
                <p:oleObj spid="_x0000_s585773" name="Equation" r:id="rId32" imgW="1752480" imgH="444240" progId="Equation.DSMT4">
                  <p:embed/>
                </p:oleObj>
              </mc:Choice>
              <mc:Fallback>
                <p:oleObj name="Equation" r:id="rId32" imgW="1752480" imgH="444240" progId="Equation.DSMT4">
                  <p:embed/>
                  <p:pic>
                    <p:nvPicPr>
                      <p:cNvPr id="0" name=""/>
                      <p:cNvPicPr/>
                      <p:nvPr/>
                    </p:nvPicPr>
                    <p:blipFill>
                      <a:blip r:embed="rId33"/>
                      <a:stretch>
                        <a:fillRect/>
                      </a:stretch>
                    </p:blipFill>
                    <p:spPr>
                      <a:xfrm>
                        <a:off x="4092695" y="2168709"/>
                        <a:ext cx="1752600" cy="444500"/>
                      </a:xfrm>
                      <a:prstGeom prst="rect">
                        <a:avLst/>
                      </a:prstGeom>
                    </p:spPr>
                  </p:pic>
                </p:oleObj>
              </mc:Fallback>
            </mc:AlternateContent>
          </a:graphicData>
        </a:graphic>
      </p:graphicFrame>
      <p:graphicFrame>
        <p:nvGraphicFramePr>
          <p:cNvPr id="79" name="Object 78"/>
          <p:cNvGraphicFramePr>
            <a:graphicFrameLocks noChangeAspect="1"/>
          </p:cNvGraphicFramePr>
          <p:nvPr>
            <p:extLst>
              <p:ext uri="{D42A27DB-BD31-4B8C-83A1-F6EECF244321}">
                <p14:modId xmlns:p14="http://schemas.microsoft.com/office/powerpoint/2010/main" val="3747969168"/>
              </p:ext>
            </p:extLst>
          </p:nvPr>
        </p:nvGraphicFramePr>
        <p:xfrm>
          <a:off x="6057179" y="2263959"/>
          <a:ext cx="698500" cy="254000"/>
        </p:xfrm>
        <a:graphic>
          <a:graphicData uri="http://schemas.openxmlformats.org/presentationml/2006/ole">
            <mc:AlternateContent xmlns:mc="http://schemas.openxmlformats.org/markup-compatibility/2006">
              <mc:Choice xmlns:v="urn:schemas-microsoft-com:vml" Requires="v">
                <p:oleObj spid="_x0000_s585774" name="Equation" r:id="rId34" imgW="698400" imgH="253800" progId="Equation.DSMT4">
                  <p:embed/>
                </p:oleObj>
              </mc:Choice>
              <mc:Fallback>
                <p:oleObj name="Equation" r:id="rId34" imgW="698400" imgH="253800" progId="Equation.DSMT4">
                  <p:embed/>
                  <p:pic>
                    <p:nvPicPr>
                      <p:cNvPr id="0" name=""/>
                      <p:cNvPicPr/>
                      <p:nvPr/>
                    </p:nvPicPr>
                    <p:blipFill>
                      <a:blip r:embed="rId35"/>
                      <a:stretch>
                        <a:fillRect/>
                      </a:stretch>
                    </p:blipFill>
                    <p:spPr>
                      <a:xfrm>
                        <a:off x="6057179" y="2263959"/>
                        <a:ext cx="698500" cy="254000"/>
                      </a:xfrm>
                      <a:prstGeom prst="rect">
                        <a:avLst/>
                      </a:prstGeom>
                    </p:spPr>
                  </p:pic>
                </p:oleObj>
              </mc:Fallback>
            </mc:AlternateContent>
          </a:graphicData>
        </a:graphic>
      </p:graphicFrame>
      <p:graphicFrame>
        <p:nvGraphicFramePr>
          <p:cNvPr id="80" name="Object 79"/>
          <p:cNvGraphicFramePr>
            <a:graphicFrameLocks noChangeAspect="1"/>
          </p:cNvGraphicFramePr>
          <p:nvPr>
            <p:extLst>
              <p:ext uri="{D42A27DB-BD31-4B8C-83A1-F6EECF244321}">
                <p14:modId xmlns:p14="http://schemas.microsoft.com/office/powerpoint/2010/main" val="3941243380"/>
              </p:ext>
            </p:extLst>
          </p:nvPr>
        </p:nvGraphicFramePr>
        <p:xfrm>
          <a:off x="4136561" y="2612838"/>
          <a:ext cx="1727200" cy="444500"/>
        </p:xfrm>
        <a:graphic>
          <a:graphicData uri="http://schemas.openxmlformats.org/presentationml/2006/ole">
            <mc:AlternateContent xmlns:mc="http://schemas.openxmlformats.org/markup-compatibility/2006">
              <mc:Choice xmlns:v="urn:schemas-microsoft-com:vml" Requires="v">
                <p:oleObj spid="_x0000_s585775" name="Equation" r:id="rId36" imgW="1726920" imgH="444240" progId="Equation.DSMT4">
                  <p:embed/>
                </p:oleObj>
              </mc:Choice>
              <mc:Fallback>
                <p:oleObj name="Equation" r:id="rId36" imgW="1726920" imgH="444240" progId="Equation.DSMT4">
                  <p:embed/>
                  <p:pic>
                    <p:nvPicPr>
                      <p:cNvPr id="0" name=""/>
                      <p:cNvPicPr/>
                      <p:nvPr/>
                    </p:nvPicPr>
                    <p:blipFill>
                      <a:blip r:embed="rId37"/>
                      <a:stretch>
                        <a:fillRect/>
                      </a:stretch>
                    </p:blipFill>
                    <p:spPr>
                      <a:xfrm>
                        <a:off x="4136561" y="2612838"/>
                        <a:ext cx="1727200" cy="444500"/>
                      </a:xfrm>
                      <a:prstGeom prst="rect">
                        <a:avLst/>
                      </a:prstGeom>
                    </p:spPr>
                  </p:pic>
                </p:oleObj>
              </mc:Fallback>
            </mc:AlternateContent>
          </a:graphicData>
        </a:graphic>
      </p:graphicFrame>
      <p:graphicFrame>
        <p:nvGraphicFramePr>
          <p:cNvPr id="81" name="Object 80"/>
          <p:cNvGraphicFramePr>
            <a:graphicFrameLocks noChangeAspect="1"/>
          </p:cNvGraphicFramePr>
          <p:nvPr>
            <p:extLst>
              <p:ext uri="{D42A27DB-BD31-4B8C-83A1-F6EECF244321}">
                <p14:modId xmlns:p14="http://schemas.microsoft.com/office/powerpoint/2010/main" val="1774623870"/>
              </p:ext>
            </p:extLst>
          </p:nvPr>
        </p:nvGraphicFramePr>
        <p:xfrm>
          <a:off x="6065177" y="2702290"/>
          <a:ext cx="685800" cy="254000"/>
        </p:xfrm>
        <a:graphic>
          <a:graphicData uri="http://schemas.openxmlformats.org/presentationml/2006/ole">
            <mc:AlternateContent xmlns:mc="http://schemas.openxmlformats.org/markup-compatibility/2006">
              <mc:Choice xmlns:v="urn:schemas-microsoft-com:vml" Requires="v">
                <p:oleObj spid="_x0000_s585776" name="Equation" r:id="rId38" imgW="685800" imgH="253800" progId="Equation.DSMT4">
                  <p:embed/>
                </p:oleObj>
              </mc:Choice>
              <mc:Fallback>
                <p:oleObj name="Equation" r:id="rId38" imgW="685800" imgH="253800" progId="Equation.DSMT4">
                  <p:embed/>
                  <p:pic>
                    <p:nvPicPr>
                      <p:cNvPr id="0" name=""/>
                      <p:cNvPicPr/>
                      <p:nvPr/>
                    </p:nvPicPr>
                    <p:blipFill>
                      <a:blip r:embed="rId39"/>
                      <a:stretch>
                        <a:fillRect/>
                      </a:stretch>
                    </p:blipFill>
                    <p:spPr>
                      <a:xfrm>
                        <a:off x="6065177" y="2702290"/>
                        <a:ext cx="685800" cy="254000"/>
                      </a:xfrm>
                      <a:prstGeom prst="rect">
                        <a:avLst/>
                      </a:prstGeom>
                    </p:spPr>
                  </p:pic>
                </p:oleObj>
              </mc:Fallback>
            </mc:AlternateContent>
          </a:graphicData>
        </a:graphic>
      </p:graphicFrame>
      <p:graphicFrame>
        <p:nvGraphicFramePr>
          <p:cNvPr id="82" name="Object 81"/>
          <p:cNvGraphicFramePr>
            <a:graphicFrameLocks noChangeAspect="1"/>
          </p:cNvGraphicFramePr>
          <p:nvPr>
            <p:extLst>
              <p:ext uri="{D42A27DB-BD31-4B8C-83A1-F6EECF244321}">
                <p14:modId xmlns:p14="http://schemas.microsoft.com/office/powerpoint/2010/main" val="2637507020"/>
              </p:ext>
            </p:extLst>
          </p:nvPr>
        </p:nvGraphicFramePr>
        <p:xfrm>
          <a:off x="4152728" y="5190630"/>
          <a:ext cx="1739900" cy="444500"/>
        </p:xfrm>
        <a:graphic>
          <a:graphicData uri="http://schemas.openxmlformats.org/presentationml/2006/ole">
            <mc:AlternateContent xmlns:mc="http://schemas.openxmlformats.org/markup-compatibility/2006">
              <mc:Choice xmlns:v="urn:schemas-microsoft-com:vml" Requires="v">
                <p:oleObj spid="_x0000_s585777" name="Equation" r:id="rId40" imgW="1739880" imgH="444240" progId="Equation.DSMT4">
                  <p:embed/>
                </p:oleObj>
              </mc:Choice>
              <mc:Fallback>
                <p:oleObj name="Equation" r:id="rId40" imgW="1739880" imgH="444240" progId="Equation.DSMT4">
                  <p:embed/>
                  <p:pic>
                    <p:nvPicPr>
                      <p:cNvPr id="0" name=""/>
                      <p:cNvPicPr/>
                      <p:nvPr/>
                    </p:nvPicPr>
                    <p:blipFill>
                      <a:blip r:embed="rId41"/>
                      <a:stretch>
                        <a:fillRect/>
                      </a:stretch>
                    </p:blipFill>
                    <p:spPr>
                      <a:xfrm>
                        <a:off x="4152728" y="5190630"/>
                        <a:ext cx="1739900" cy="444500"/>
                      </a:xfrm>
                      <a:prstGeom prst="rect">
                        <a:avLst/>
                      </a:prstGeom>
                    </p:spPr>
                  </p:pic>
                </p:oleObj>
              </mc:Fallback>
            </mc:AlternateContent>
          </a:graphicData>
        </a:graphic>
      </p:graphicFrame>
      <p:graphicFrame>
        <p:nvGraphicFramePr>
          <p:cNvPr id="83" name="Object 82"/>
          <p:cNvGraphicFramePr>
            <a:graphicFrameLocks noChangeAspect="1"/>
          </p:cNvGraphicFramePr>
          <p:nvPr>
            <p:extLst>
              <p:ext uri="{D42A27DB-BD31-4B8C-83A1-F6EECF244321}">
                <p14:modId xmlns:p14="http://schemas.microsoft.com/office/powerpoint/2010/main" val="3907587453"/>
              </p:ext>
            </p:extLst>
          </p:nvPr>
        </p:nvGraphicFramePr>
        <p:xfrm>
          <a:off x="6038805" y="5294353"/>
          <a:ext cx="698500" cy="254000"/>
        </p:xfrm>
        <a:graphic>
          <a:graphicData uri="http://schemas.openxmlformats.org/presentationml/2006/ole">
            <mc:AlternateContent xmlns:mc="http://schemas.openxmlformats.org/markup-compatibility/2006">
              <mc:Choice xmlns:v="urn:schemas-microsoft-com:vml" Requires="v">
                <p:oleObj spid="_x0000_s585778" name="Equation" r:id="rId42" imgW="698400" imgH="253800" progId="Equation.DSMT4">
                  <p:embed/>
                </p:oleObj>
              </mc:Choice>
              <mc:Fallback>
                <p:oleObj name="Equation" r:id="rId42" imgW="698400" imgH="253800" progId="Equation.DSMT4">
                  <p:embed/>
                  <p:pic>
                    <p:nvPicPr>
                      <p:cNvPr id="0" name=""/>
                      <p:cNvPicPr/>
                      <p:nvPr/>
                    </p:nvPicPr>
                    <p:blipFill>
                      <a:blip r:embed="rId43"/>
                      <a:stretch>
                        <a:fillRect/>
                      </a:stretch>
                    </p:blipFill>
                    <p:spPr>
                      <a:xfrm>
                        <a:off x="6038805" y="5294353"/>
                        <a:ext cx="698500" cy="254000"/>
                      </a:xfrm>
                      <a:prstGeom prst="rect">
                        <a:avLst/>
                      </a:prstGeom>
                    </p:spPr>
                  </p:pic>
                </p:oleObj>
              </mc:Fallback>
            </mc:AlternateContent>
          </a:graphicData>
        </a:graphic>
      </p:graphicFrame>
      <p:sp>
        <p:nvSpPr>
          <p:cNvPr id="84" name="TextBox 83"/>
          <p:cNvSpPr txBox="1"/>
          <p:nvPr/>
        </p:nvSpPr>
        <p:spPr>
          <a:xfrm>
            <a:off x="4136561" y="3025283"/>
            <a:ext cx="1632534" cy="369332"/>
          </a:xfrm>
          <a:prstGeom prst="rect">
            <a:avLst/>
          </a:prstGeom>
          <a:noFill/>
        </p:spPr>
        <p:txBody>
          <a:bodyPr wrap="square" rtlCol="0">
            <a:spAutoFit/>
          </a:bodyPr>
          <a:lstStyle/>
          <a:p>
            <a:r>
              <a:rPr lang="en-GB" dirty="0"/>
              <a:t>…</a:t>
            </a:r>
          </a:p>
        </p:txBody>
      </p:sp>
      <p:sp>
        <p:nvSpPr>
          <p:cNvPr id="85" name="TextBox 84"/>
          <p:cNvSpPr txBox="1"/>
          <p:nvPr/>
        </p:nvSpPr>
        <p:spPr>
          <a:xfrm>
            <a:off x="4152728" y="3450234"/>
            <a:ext cx="1632534" cy="369332"/>
          </a:xfrm>
          <a:prstGeom prst="rect">
            <a:avLst/>
          </a:prstGeom>
          <a:noFill/>
        </p:spPr>
        <p:txBody>
          <a:bodyPr wrap="square" rtlCol="0">
            <a:spAutoFit/>
          </a:bodyPr>
          <a:lstStyle/>
          <a:p>
            <a:r>
              <a:rPr lang="en-GB" dirty="0"/>
              <a:t>…</a:t>
            </a:r>
          </a:p>
        </p:txBody>
      </p:sp>
      <p:sp>
        <p:nvSpPr>
          <p:cNvPr id="86" name="Right Arrow 85"/>
          <p:cNvSpPr/>
          <p:nvPr/>
        </p:nvSpPr>
        <p:spPr>
          <a:xfrm>
            <a:off x="7267696" y="3590966"/>
            <a:ext cx="653143" cy="249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7" name="Object 86"/>
          <p:cNvGraphicFramePr>
            <a:graphicFrameLocks noChangeAspect="1"/>
          </p:cNvGraphicFramePr>
          <p:nvPr>
            <p:extLst>
              <p:ext uri="{D42A27DB-BD31-4B8C-83A1-F6EECF244321}">
                <p14:modId xmlns:p14="http://schemas.microsoft.com/office/powerpoint/2010/main" val="2822841190"/>
              </p:ext>
            </p:extLst>
          </p:nvPr>
        </p:nvGraphicFramePr>
        <p:xfrm>
          <a:off x="8202768" y="3491384"/>
          <a:ext cx="1981200" cy="444500"/>
        </p:xfrm>
        <a:graphic>
          <a:graphicData uri="http://schemas.openxmlformats.org/presentationml/2006/ole">
            <mc:AlternateContent xmlns:mc="http://schemas.openxmlformats.org/markup-compatibility/2006">
              <mc:Choice xmlns:v="urn:schemas-microsoft-com:vml" Requires="v">
                <p:oleObj spid="_x0000_s585779" name="Equation" r:id="rId44" imgW="1981080" imgH="444240" progId="Equation.DSMT4">
                  <p:embed/>
                </p:oleObj>
              </mc:Choice>
              <mc:Fallback>
                <p:oleObj name="Equation" r:id="rId44" imgW="1981080" imgH="444240" progId="Equation.DSMT4">
                  <p:embed/>
                  <p:pic>
                    <p:nvPicPr>
                      <p:cNvPr id="0" name=""/>
                      <p:cNvPicPr/>
                      <p:nvPr/>
                    </p:nvPicPr>
                    <p:blipFill>
                      <a:blip r:embed="rId45"/>
                      <a:stretch>
                        <a:fillRect/>
                      </a:stretch>
                    </p:blipFill>
                    <p:spPr>
                      <a:xfrm>
                        <a:off x="8202768" y="3491384"/>
                        <a:ext cx="1981200" cy="444500"/>
                      </a:xfrm>
                      <a:prstGeom prst="rect">
                        <a:avLst/>
                      </a:prstGeom>
                    </p:spPr>
                  </p:pic>
                </p:oleObj>
              </mc:Fallback>
            </mc:AlternateContent>
          </a:graphicData>
        </a:graphic>
      </p:graphicFrame>
      <p:sp>
        <p:nvSpPr>
          <p:cNvPr id="88" name="Right Brace 87"/>
          <p:cNvSpPr/>
          <p:nvPr/>
        </p:nvSpPr>
        <p:spPr>
          <a:xfrm rot="5400000">
            <a:off x="4320075" y="3558920"/>
            <a:ext cx="302821" cy="48442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9" name="TextBox 88"/>
          <p:cNvSpPr txBox="1"/>
          <p:nvPr/>
        </p:nvSpPr>
        <p:spPr>
          <a:xfrm>
            <a:off x="2042654" y="6222548"/>
            <a:ext cx="4850974" cy="307777"/>
          </a:xfrm>
          <a:prstGeom prst="rect">
            <a:avLst/>
          </a:prstGeom>
          <a:noFill/>
        </p:spPr>
        <p:txBody>
          <a:bodyPr wrap="square" rtlCol="0">
            <a:spAutoFit/>
          </a:bodyPr>
          <a:lstStyle/>
          <a:p>
            <a:pPr algn="ctr"/>
            <a:r>
              <a:rPr lang="en-GB" sz="1400" dirty="0"/>
              <a:t>hidden layer: compute basis functions </a:t>
            </a:r>
          </a:p>
        </p:txBody>
      </p:sp>
      <p:sp>
        <p:nvSpPr>
          <p:cNvPr id="90" name="Right Brace 89"/>
          <p:cNvSpPr/>
          <p:nvPr/>
        </p:nvSpPr>
        <p:spPr>
          <a:xfrm rot="5400000">
            <a:off x="8517011" y="2570279"/>
            <a:ext cx="302821" cy="31599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1" name="TextBox 90"/>
          <p:cNvSpPr txBox="1"/>
          <p:nvPr/>
        </p:nvSpPr>
        <p:spPr>
          <a:xfrm>
            <a:off x="6919107" y="4391747"/>
            <a:ext cx="3489616" cy="307777"/>
          </a:xfrm>
          <a:prstGeom prst="rect">
            <a:avLst/>
          </a:prstGeom>
          <a:noFill/>
        </p:spPr>
        <p:txBody>
          <a:bodyPr wrap="square" rtlCol="0">
            <a:spAutoFit/>
          </a:bodyPr>
          <a:lstStyle/>
          <a:p>
            <a:pPr algn="ctr"/>
            <a:r>
              <a:rPr lang="en-GB" sz="1400" dirty="0"/>
              <a:t>output layer: combination of basis functions </a:t>
            </a:r>
          </a:p>
        </p:txBody>
      </p:sp>
    </p:spTree>
    <p:extLst>
      <p:ext uri="{BB962C8B-B14F-4D97-AF65-F5344CB8AC3E}">
        <p14:creationId xmlns:p14="http://schemas.microsoft.com/office/powerpoint/2010/main" val="1984170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Prediction with </a:t>
            </a:r>
            <a:r>
              <a:rPr lang="en-GB" dirty="0" err="1">
                <a:solidFill>
                  <a:schemeClr val="bg1"/>
                </a:solidFill>
              </a:rPr>
              <a:t>perceptrons</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600" dirty="0"/>
              <a:t>Prediction in two steps</a:t>
            </a:r>
          </a:p>
          <a:p>
            <a:pPr lvl="1"/>
            <a:endParaRPr lang="en-GB" sz="1400" dirty="0"/>
          </a:p>
          <a:p>
            <a:pPr lvl="1"/>
            <a:r>
              <a:rPr lang="en-GB" sz="1400" dirty="0"/>
              <a:t>Step 1 (hidden layer): feature (=basis function) extraction </a:t>
            </a:r>
            <a:r>
              <a:rPr lang="en-GB" sz="1400" b="1" dirty="0">
                <a:solidFill>
                  <a:srgbClr val="FF0000"/>
                </a:solidFill>
              </a:rPr>
              <a:t>inputs </a:t>
            </a:r>
            <a:r>
              <a:rPr lang="en-GB" sz="1400" b="1" i="1" dirty="0">
                <a:solidFill>
                  <a:srgbClr val="FF0000"/>
                </a:solidFill>
              </a:rPr>
              <a:t>x (dim n0) </a:t>
            </a:r>
            <a:r>
              <a:rPr lang="en-GB" sz="1400" b="1" dirty="0">
                <a:solidFill>
                  <a:srgbClr val="FF0000"/>
                </a:solidFill>
                <a:sym typeface="Wingdings" panose="05000000000000000000" pitchFamily="2" charset="2"/>
              </a:rPr>
              <a:t> </a:t>
            </a:r>
            <a:r>
              <a:rPr lang="en-GB" sz="1400" b="1" dirty="0">
                <a:solidFill>
                  <a:srgbClr val="FF0000"/>
                </a:solidFill>
              </a:rPr>
              <a:t>basis functions </a:t>
            </a:r>
            <a:r>
              <a:rPr lang="en-GB" sz="1400" b="1" i="1" dirty="0">
                <a:solidFill>
                  <a:srgbClr val="FF0000"/>
                </a:solidFill>
              </a:rPr>
              <a:t>a (dim n1)</a:t>
            </a:r>
            <a:endParaRPr lang="en-GB" sz="1400" dirty="0"/>
          </a:p>
          <a:p>
            <a:pPr lvl="2"/>
            <a:r>
              <a:rPr lang="en-GB" sz="1200" dirty="0"/>
              <a:t>Parameters:        </a:t>
            </a:r>
            <a:r>
              <a:rPr lang="en-GB" sz="1200" dirty="0" smtClean="0"/>
              <a:t> matrix </a:t>
            </a:r>
            <a:r>
              <a:rPr lang="en-GB" sz="1200" dirty="0"/>
              <a:t>in dimension           </a:t>
            </a:r>
            <a:r>
              <a:rPr lang="en-GB" sz="1200" dirty="0" smtClean="0"/>
              <a:t> and         vector </a:t>
            </a:r>
            <a:r>
              <a:rPr lang="en-GB" sz="1200" dirty="0"/>
              <a:t>in dimension</a:t>
            </a:r>
          </a:p>
          <a:p>
            <a:pPr lvl="2"/>
            <a:r>
              <a:rPr lang="en-GB" sz="1200" dirty="0"/>
              <a:t>The </a:t>
            </a:r>
            <a:r>
              <a:rPr lang="en-GB" sz="1200" i="1" dirty="0"/>
              <a:t>activation </a:t>
            </a:r>
            <a:r>
              <a:rPr lang="en-GB" sz="1200" dirty="0"/>
              <a:t>function </a:t>
            </a:r>
            <a:r>
              <a:rPr lang="en-GB" sz="1200" i="1" dirty="0"/>
              <a:t>g</a:t>
            </a:r>
            <a:r>
              <a:rPr lang="en-GB" sz="1200" dirty="0"/>
              <a:t> is scalar and applied element-wise on the     vector </a:t>
            </a:r>
          </a:p>
          <a:p>
            <a:pPr lvl="1"/>
            <a:endParaRPr lang="en-GB" sz="1000" dirty="0"/>
          </a:p>
          <a:p>
            <a:pPr lvl="1"/>
            <a:r>
              <a:rPr lang="en-GB" sz="1400" dirty="0"/>
              <a:t>Step 2: (output layer): regression </a:t>
            </a:r>
            <a:r>
              <a:rPr lang="en-GB" sz="1400" b="1" dirty="0">
                <a:solidFill>
                  <a:srgbClr val="FF0000"/>
                </a:solidFill>
              </a:rPr>
              <a:t>basis functions </a:t>
            </a:r>
            <a:r>
              <a:rPr lang="en-GB" sz="1400" b="1" i="1" dirty="0">
                <a:solidFill>
                  <a:srgbClr val="FF0000"/>
                </a:solidFill>
              </a:rPr>
              <a:t>a</a:t>
            </a:r>
            <a:r>
              <a:rPr lang="en-GB" sz="1400" b="1" dirty="0">
                <a:solidFill>
                  <a:srgbClr val="FF0000"/>
                </a:solidFill>
              </a:rPr>
              <a:t> (dim n1) </a:t>
            </a:r>
            <a:r>
              <a:rPr lang="en-GB" sz="1400" b="1" dirty="0">
                <a:solidFill>
                  <a:srgbClr val="FF0000"/>
                </a:solidFill>
                <a:sym typeface="Wingdings" panose="05000000000000000000" pitchFamily="2" charset="2"/>
              </a:rPr>
              <a:t> prediction (real number)</a:t>
            </a:r>
            <a:endParaRPr lang="en-GB" sz="1400" dirty="0"/>
          </a:p>
          <a:p>
            <a:pPr lvl="2"/>
            <a:r>
              <a:rPr lang="en-GB" sz="1200" dirty="0"/>
              <a:t>Parameters:        </a:t>
            </a:r>
            <a:r>
              <a:rPr lang="en-GB" sz="1200" dirty="0" smtClean="0"/>
              <a:t> row vector </a:t>
            </a:r>
            <a:r>
              <a:rPr lang="en-GB" sz="1200" dirty="0"/>
              <a:t>in dimension       and        </a:t>
            </a:r>
            <a:r>
              <a:rPr lang="en-GB" sz="1200" dirty="0" smtClean="0"/>
              <a:t> real </a:t>
            </a:r>
            <a:r>
              <a:rPr lang="en-GB" sz="1200" dirty="0"/>
              <a:t>number</a:t>
            </a:r>
          </a:p>
          <a:p>
            <a:pPr marL="0" indent="0">
              <a:buNone/>
            </a:pPr>
            <a:endParaRPr lang="en-GB" sz="1400" dirty="0"/>
          </a:p>
          <a:p>
            <a:r>
              <a:rPr lang="en-GB" sz="1600" dirty="0"/>
              <a:t>Unified notation for both steps = </a:t>
            </a:r>
            <a:r>
              <a:rPr lang="en-GB" sz="1600" b="1" dirty="0">
                <a:solidFill>
                  <a:srgbClr val="FF0000"/>
                </a:solidFill>
              </a:rPr>
              <a:t>feed-forward equation</a:t>
            </a:r>
            <a:r>
              <a:rPr lang="en-GB" sz="1600" dirty="0">
                <a:solidFill>
                  <a:srgbClr val="FF0000"/>
                </a:solidFill>
              </a:rPr>
              <a:t>                                 </a:t>
            </a:r>
            <a:r>
              <a:rPr lang="en-GB" sz="1600" dirty="0" smtClean="0">
                <a:solidFill>
                  <a:srgbClr val="FF0000"/>
                </a:solidFill>
              </a:rPr>
              <a:t>    </a:t>
            </a:r>
            <a:r>
              <a:rPr lang="en-GB" sz="1600" dirty="0" smtClean="0"/>
              <a:t>or </a:t>
            </a:r>
            <a:endParaRPr lang="en-GB" sz="1400" dirty="0"/>
          </a:p>
          <a:p>
            <a:pPr lvl="1"/>
            <a:r>
              <a:rPr lang="en-GB" sz="1400" dirty="0" smtClean="0"/>
              <a:t>For layers l = 0 and 1</a:t>
            </a:r>
            <a:endParaRPr lang="en-GB" sz="1400" dirty="0"/>
          </a:p>
          <a:p>
            <a:pPr lvl="1"/>
            <a:endParaRPr lang="en-GB" sz="1400" dirty="0" smtClean="0"/>
          </a:p>
          <a:p>
            <a:pPr lvl="1"/>
            <a:r>
              <a:rPr lang="en-GB" sz="1400" dirty="0" smtClean="0"/>
              <a:t>With </a:t>
            </a:r>
            <a:r>
              <a:rPr lang="en-GB" sz="1400" dirty="0"/>
              <a:t>the notations                                                                                                     and parameters </a:t>
            </a:r>
          </a:p>
          <a:p>
            <a:pPr lvl="1"/>
            <a:endParaRPr lang="en-GB" sz="1200" dirty="0"/>
          </a:p>
          <a:p>
            <a:endParaRPr lang="en-GB" sz="1400" dirty="0"/>
          </a:p>
          <a:p>
            <a:endParaRPr lang="en-GB" sz="1400" dirty="0"/>
          </a:p>
        </p:txBody>
      </p:sp>
      <p:graphicFrame>
        <p:nvGraphicFramePr>
          <p:cNvPr id="16" name="Object 15"/>
          <p:cNvGraphicFramePr>
            <a:graphicFrameLocks noChangeAspect="1"/>
          </p:cNvGraphicFramePr>
          <p:nvPr>
            <p:extLst>
              <p:ext uri="{D42A27DB-BD31-4B8C-83A1-F6EECF244321}">
                <p14:modId xmlns:p14="http://schemas.microsoft.com/office/powerpoint/2010/main" val="3985880418"/>
              </p:ext>
            </p:extLst>
          </p:nvPr>
        </p:nvGraphicFramePr>
        <p:xfrm>
          <a:off x="9252071" y="2352588"/>
          <a:ext cx="1130300" cy="304800"/>
        </p:xfrm>
        <a:graphic>
          <a:graphicData uri="http://schemas.openxmlformats.org/presentationml/2006/ole">
            <mc:AlternateContent xmlns:mc="http://schemas.openxmlformats.org/markup-compatibility/2006">
              <mc:Choice xmlns:v="urn:schemas-microsoft-com:vml" Requires="v">
                <p:oleObj spid="_x0000_s578686" name="Equation" r:id="rId4" imgW="1130040" imgH="304560" progId="Equation.DSMT4">
                  <p:embed/>
                </p:oleObj>
              </mc:Choice>
              <mc:Fallback>
                <p:oleObj name="Equation" r:id="rId4" imgW="1130040" imgH="304560" progId="Equation.DSMT4">
                  <p:embed/>
                  <p:pic>
                    <p:nvPicPr>
                      <p:cNvPr id="0" name=""/>
                      <p:cNvPicPr/>
                      <p:nvPr/>
                    </p:nvPicPr>
                    <p:blipFill>
                      <a:blip r:embed="rId5"/>
                      <a:stretch>
                        <a:fillRect/>
                      </a:stretch>
                    </p:blipFill>
                    <p:spPr>
                      <a:xfrm>
                        <a:off x="9252071" y="2352588"/>
                        <a:ext cx="1130300" cy="3048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733694690"/>
              </p:ext>
            </p:extLst>
          </p:nvPr>
        </p:nvGraphicFramePr>
        <p:xfrm>
          <a:off x="2846695" y="2616673"/>
          <a:ext cx="266700" cy="215900"/>
        </p:xfrm>
        <a:graphic>
          <a:graphicData uri="http://schemas.openxmlformats.org/presentationml/2006/ole">
            <mc:AlternateContent xmlns:mc="http://schemas.openxmlformats.org/markup-compatibility/2006">
              <mc:Choice xmlns:v="urn:schemas-microsoft-com:vml" Requires="v">
                <p:oleObj spid="_x0000_s578687" name="Equation" r:id="rId6" imgW="266400" imgH="215640" progId="Equation.DSMT4">
                  <p:embed/>
                </p:oleObj>
              </mc:Choice>
              <mc:Fallback>
                <p:oleObj name="Equation" r:id="rId6" imgW="266400" imgH="215640" progId="Equation.DSMT4">
                  <p:embed/>
                  <p:pic>
                    <p:nvPicPr>
                      <p:cNvPr id="0" name=""/>
                      <p:cNvPicPr/>
                      <p:nvPr/>
                    </p:nvPicPr>
                    <p:blipFill>
                      <a:blip r:embed="rId7"/>
                      <a:stretch>
                        <a:fillRect/>
                      </a:stretch>
                    </p:blipFill>
                    <p:spPr>
                      <a:xfrm>
                        <a:off x="2846695" y="2616673"/>
                        <a:ext cx="266700" cy="2159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538355124"/>
              </p:ext>
            </p:extLst>
          </p:nvPr>
        </p:nvGraphicFramePr>
        <p:xfrm>
          <a:off x="5071113" y="2617087"/>
          <a:ext cx="215900" cy="215900"/>
        </p:xfrm>
        <a:graphic>
          <a:graphicData uri="http://schemas.openxmlformats.org/presentationml/2006/ole">
            <mc:AlternateContent xmlns:mc="http://schemas.openxmlformats.org/markup-compatibility/2006">
              <mc:Choice xmlns:v="urn:schemas-microsoft-com:vml" Requires="v">
                <p:oleObj spid="_x0000_s578688" name="Equation" r:id="rId8" imgW="215640" imgH="215640" progId="Equation.DSMT4">
                  <p:embed/>
                </p:oleObj>
              </mc:Choice>
              <mc:Fallback>
                <p:oleObj name="Equation" r:id="rId8" imgW="215640" imgH="215640" progId="Equation.DSMT4">
                  <p:embed/>
                  <p:pic>
                    <p:nvPicPr>
                      <p:cNvPr id="0" name=""/>
                      <p:cNvPicPr/>
                      <p:nvPr/>
                    </p:nvPicPr>
                    <p:blipFill>
                      <a:blip r:embed="rId9"/>
                      <a:stretch>
                        <a:fillRect/>
                      </a:stretch>
                    </p:blipFill>
                    <p:spPr>
                      <a:xfrm>
                        <a:off x="5071113" y="2617087"/>
                        <a:ext cx="215900" cy="2159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9331608"/>
              </p:ext>
            </p:extLst>
          </p:nvPr>
        </p:nvGraphicFramePr>
        <p:xfrm>
          <a:off x="6589456" y="2635057"/>
          <a:ext cx="152400" cy="228600"/>
        </p:xfrm>
        <a:graphic>
          <a:graphicData uri="http://schemas.openxmlformats.org/presentationml/2006/ole">
            <mc:AlternateContent xmlns:mc="http://schemas.openxmlformats.org/markup-compatibility/2006">
              <mc:Choice xmlns:v="urn:schemas-microsoft-com:vml" Requires="v">
                <p:oleObj spid="_x0000_s578689" name="Equation" r:id="rId10" imgW="152280" imgH="228600" progId="Equation.DSMT4">
                  <p:embed/>
                </p:oleObj>
              </mc:Choice>
              <mc:Fallback>
                <p:oleObj name="Equation" r:id="rId10" imgW="152280" imgH="228600" progId="Equation.DSMT4">
                  <p:embed/>
                  <p:pic>
                    <p:nvPicPr>
                      <p:cNvPr id="0" name=""/>
                      <p:cNvPicPr/>
                      <p:nvPr/>
                    </p:nvPicPr>
                    <p:blipFill>
                      <a:blip r:embed="rId11"/>
                      <a:stretch>
                        <a:fillRect/>
                      </a:stretch>
                    </p:blipFill>
                    <p:spPr>
                      <a:xfrm>
                        <a:off x="6589456" y="2635057"/>
                        <a:ext cx="152400" cy="2286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708126279"/>
              </p:ext>
            </p:extLst>
          </p:nvPr>
        </p:nvGraphicFramePr>
        <p:xfrm>
          <a:off x="4378893" y="2634075"/>
          <a:ext cx="406400" cy="228600"/>
        </p:xfrm>
        <a:graphic>
          <a:graphicData uri="http://schemas.openxmlformats.org/presentationml/2006/ole">
            <mc:AlternateContent xmlns:mc="http://schemas.openxmlformats.org/markup-compatibility/2006">
              <mc:Choice xmlns:v="urn:schemas-microsoft-com:vml" Requires="v">
                <p:oleObj spid="_x0000_s578690" name="Equation" r:id="rId12" imgW="406080" imgH="228600" progId="Equation.DSMT4">
                  <p:embed/>
                </p:oleObj>
              </mc:Choice>
              <mc:Fallback>
                <p:oleObj name="Equation" r:id="rId12" imgW="406080" imgH="228600" progId="Equation.DSMT4">
                  <p:embed/>
                  <p:pic>
                    <p:nvPicPr>
                      <p:cNvPr id="0" name=""/>
                      <p:cNvPicPr/>
                      <p:nvPr/>
                    </p:nvPicPr>
                    <p:blipFill>
                      <a:blip r:embed="rId13"/>
                      <a:stretch>
                        <a:fillRect/>
                      </a:stretch>
                    </p:blipFill>
                    <p:spPr>
                      <a:xfrm>
                        <a:off x="4378893" y="2634075"/>
                        <a:ext cx="406400" cy="2286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358671376"/>
              </p:ext>
            </p:extLst>
          </p:nvPr>
        </p:nvGraphicFramePr>
        <p:xfrm>
          <a:off x="8112537" y="3284084"/>
          <a:ext cx="901700" cy="241300"/>
        </p:xfrm>
        <a:graphic>
          <a:graphicData uri="http://schemas.openxmlformats.org/presentationml/2006/ole">
            <mc:AlternateContent xmlns:mc="http://schemas.openxmlformats.org/markup-compatibility/2006">
              <mc:Choice xmlns:v="urn:schemas-microsoft-com:vml" Requires="v">
                <p:oleObj spid="_x0000_s578691" name="Equation" r:id="rId14" imgW="901440" imgH="241200" progId="Equation.DSMT4">
                  <p:embed/>
                </p:oleObj>
              </mc:Choice>
              <mc:Fallback>
                <p:oleObj name="Equation" r:id="rId14" imgW="901440" imgH="241200" progId="Equation.DSMT4">
                  <p:embed/>
                  <p:pic>
                    <p:nvPicPr>
                      <p:cNvPr id="0" name=""/>
                      <p:cNvPicPr/>
                      <p:nvPr/>
                    </p:nvPicPr>
                    <p:blipFill>
                      <a:blip r:embed="rId15"/>
                      <a:stretch>
                        <a:fillRect/>
                      </a:stretch>
                    </p:blipFill>
                    <p:spPr>
                      <a:xfrm>
                        <a:off x="8112537" y="3284084"/>
                        <a:ext cx="901700" cy="2413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743279370"/>
              </p:ext>
            </p:extLst>
          </p:nvPr>
        </p:nvGraphicFramePr>
        <p:xfrm>
          <a:off x="2859395" y="3529217"/>
          <a:ext cx="254000" cy="215900"/>
        </p:xfrm>
        <a:graphic>
          <a:graphicData uri="http://schemas.openxmlformats.org/presentationml/2006/ole">
            <mc:AlternateContent xmlns:mc="http://schemas.openxmlformats.org/markup-compatibility/2006">
              <mc:Choice xmlns:v="urn:schemas-microsoft-com:vml" Requires="v">
                <p:oleObj spid="_x0000_s578692" name="Equation" r:id="rId16" imgW="253800" imgH="215640" progId="Equation.DSMT4">
                  <p:embed/>
                </p:oleObj>
              </mc:Choice>
              <mc:Fallback>
                <p:oleObj name="Equation" r:id="rId16" imgW="253800" imgH="215640" progId="Equation.DSMT4">
                  <p:embed/>
                  <p:pic>
                    <p:nvPicPr>
                      <p:cNvPr id="0" name=""/>
                      <p:cNvPicPr/>
                      <p:nvPr/>
                    </p:nvPicPr>
                    <p:blipFill>
                      <a:blip r:embed="rId17"/>
                      <a:stretch>
                        <a:fillRect/>
                      </a:stretch>
                    </p:blipFill>
                    <p:spPr>
                      <a:xfrm>
                        <a:off x="2859395" y="3529217"/>
                        <a:ext cx="254000" cy="215900"/>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24572887"/>
              </p:ext>
            </p:extLst>
          </p:nvPr>
        </p:nvGraphicFramePr>
        <p:xfrm>
          <a:off x="4685341" y="3534924"/>
          <a:ext cx="152400" cy="228600"/>
        </p:xfrm>
        <a:graphic>
          <a:graphicData uri="http://schemas.openxmlformats.org/presentationml/2006/ole">
            <mc:AlternateContent xmlns:mc="http://schemas.openxmlformats.org/markup-compatibility/2006">
              <mc:Choice xmlns:v="urn:schemas-microsoft-com:vml" Requires="v">
                <p:oleObj spid="_x0000_s578693" name="Equation" r:id="rId18" imgW="152280" imgH="228600" progId="Equation.DSMT4">
                  <p:embed/>
                </p:oleObj>
              </mc:Choice>
              <mc:Fallback>
                <p:oleObj name="Equation" r:id="rId18" imgW="152280" imgH="228600" progId="Equation.DSMT4">
                  <p:embed/>
                  <p:pic>
                    <p:nvPicPr>
                      <p:cNvPr id="0" name=""/>
                      <p:cNvPicPr/>
                      <p:nvPr/>
                    </p:nvPicPr>
                    <p:blipFill>
                      <a:blip r:embed="rId11"/>
                      <a:stretch>
                        <a:fillRect/>
                      </a:stretch>
                    </p:blipFill>
                    <p:spPr>
                      <a:xfrm>
                        <a:off x="4685341" y="3534924"/>
                        <a:ext cx="152400" cy="2286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254647014"/>
              </p:ext>
            </p:extLst>
          </p:nvPr>
        </p:nvGraphicFramePr>
        <p:xfrm>
          <a:off x="5173125" y="3511584"/>
          <a:ext cx="228600" cy="215900"/>
        </p:xfrm>
        <a:graphic>
          <a:graphicData uri="http://schemas.openxmlformats.org/presentationml/2006/ole">
            <mc:AlternateContent xmlns:mc="http://schemas.openxmlformats.org/markup-compatibility/2006">
              <mc:Choice xmlns:v="urn:schemas-microsoft-com:vml" Requires="v">
                <p:oleObj spid="_x0000_s578694" name="Equation" r:id="rId19" imgW="228600" imgH="215640" progId="Equation.DSMT4">
                  <p:embed/>
                </p:oleObj>
              </mc:Choice>
              <mc:Fallback>
                <p:oleObj name="Equation" r:id="rId19" imgW="228600" imgH="215640" progId="Equation.DSMT4">
                  <p:embed/>
                  <p:pic>
                    <p:nvPicPr>
                      <p:cNvPr id="0" name=""/>
                      <p:cNvPicPr/>
                      <p:nvPr/>
                    </p:nvPicPr>
                    <p:blipFill>
                      <a:blip r:embed="rId20"/>
                      <a:stretch>
                        <a:fillRect/>
                      </a:stretch>
                    </p:blipFill>
                    <p:spPr>
                      <a:xfrm>
                        <a:off x="5173125" y="3511584"/>
                        <a:ext cx="228600" cy="2159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343715396"/>
              </p:ext>
            </p:extLst>
          </p:nvPr>
        </p:nvGraphicFramePr>
        <p:xfrm>
          <a:off x="6226143" y="2856489"/>
          <a:ext cx="152400" cy="228600"/>
        </p:xfrm>
        <a:graphic>
          <a:graphicData uri="http://schemas.openxmlformats.org/presentationml/2006/ole">
            <mc:AlternateContent xmlns:mc="http://schemas.openxmlformats.org/markup-compatibility/2006">
              <mc:Choice xmlns:v="urn:schemas-microsoft-com:vml" Requires="v">
                <p:oleObj spid="_x0000_s578695" name="Equation" r:id="rId21" imgW="152280" imgH="228600" progId="Equation.DSMT4">
                  <p:embed/>
                </p:oleObj>
              </mc:Choice>
              <mc:Fallback>
                <p:oleObj name="Equation" r:id="rId21" imgW="152280" imgH="228600" progId="Equation.DSMT4">
                  <p:embed/>
                  <p:pic>
                    <p:nvPicPr>
                      <p:cNvPr id="0" name=""/>
                      <p:cNvPicPr/>
                      <p:nvPr/>
                    </p:nvPicPr>
                    <p:blipFill>
                      <a:blip r:embed="rId11"/>
                      <a:stretch>
                        <a:fillRect/>
                      </a:stretch>
                    </p:blipFill>
                    <p:spPr>
                      <a:xfrm>
                        <a:off x="6226143" y="2856489"/>
                        <a:ext cx="152400" cy="2286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676625287"/>
              </p:ext>
            </p:extLst>
          </p:nvPr>
        </p:nvGraphicFramePr>
        <p:xfrm>
          <a:off x="6828793" y="2832573"/>
          <a:ext cx="990600" cy="215900"/>
        </p:xfrm>
        <a:graphic>
          <a:graphicData uri="http://schemas.openxmlformats.org/presentationml/2006/ole">
            <mc:AlternateContent xmlns:mc="http://schemas.openxmlformats.org/markup-compatibility/2006">
              <mc:Choice xmlns:v="urn:schemas-microsoft-com:vml" Requires="v">
                <p:oleObj spid="_x0000_s578696" name="Equation" r:id="rId22" imgW="990360" imgH="215640" progId="Equation.DSMT4">
                  <p:embed/>
                </p:oleObj>
              </mc:Choice>
              <mc:Fallback>
                <p:oleObj name="Equation" r:id="rId22" imgW="990360" imgH="215640" progId="Equation.DSMT4">
                  <p:embed/>
                  <p:pic>
                    <p:nvPicPr>
                      <p:cNvPr id="0" name=""/>
                      <p:cNvPicPr/>
                      <p:nvPr/>
                    </p:nvPicPr>
                    <p:blipFill>
                      <a:blip r:embed="rId23"/>
                      <a:stretch>
                        <a:fillRect/>
                      </a:stretch>
                    </p:blipFill>
                    <p:spPr>
                      <a:xfrm>
                        <a:off x="6828793" y="2832573"/>
                        <a:ext cx="990600" cy="2159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719511879"/>
              </p:ext>
            </p:extLst>
          </p:nvPr>
        </p:nvGraphicFramePr>
        <p:xfrm>
          <a:off x="5886833" y="4155145"/>
          <a:ext cx="1524000" cy="304800"/>
        </p:xfrm>
        <a:graphic>
          <a:graphicData uri="http://schemas.openxmlformats.org/presentationml/2006/ole">
            <mc:AlternateContent xmlns:mc="http://schemas.openxmlformats.org/markup-compatibility/2006">
              <mc:Choice xmlns:v="urn:schemas-microsoft-com:vml" Requires="v">
                <p:oleObj spid="_x0000_s578697" name="Equation" r:id="rId24" imgW="1523880" imgH="304560" progId="Equation.DSMT4">
                  <p:embed/>
                </p:oleObj>
              </mc:Choice>
              <mc:Fallback>
                <p:oleObj name="Equation" r:id="rId24" imgW="1523880" imgH="304560" progId="Equation.DSMT4">
                  <p:embed/>
                  <p:pic>
                    <p:nvPicPr>
                      <p:cNvPr id="0" name=""/>
                      <p:cNvPicPr/>
                      <p:nvPr/>
                    </p:nvPicPr>
                    <p:blipFill>
                      <a:blip r:embed="rId25"/>
                      <a:stretch>
                        <a:fillRect/>
                      </a:stretch>
                    </p:blipFill>
                    <p:spPr>
                      <a:xfrm>
                        <a:off x="5886833" y="4155145"/>
                        <a:ext cx="1524000" cy="304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31918725"/>
              </p:ext>
            </p:extLst>
          </p:nvPr>
        </p:nvGraphicFramePr>
        <p:xfrm>
          <a:off x="3098800" y="4680582"/>
          <a:ext cx="3759200" cy="1041400"/>
        </p:xfrm>
        <a:graphic>
          <a:graphicData uri="http://schemas.openxmlformats.org/presentationml/2006/ole">
            <mc:AlternateContent xmlns:mc="http://schemas.openxmlformats.org/markup-compatibility/2006">
              <mc:Choice xmlns:v="urn:schemas-microsoft-com:vml" Requires="v">
                <p:oleObj spid="_x0000_s578698" name="Equation" r:id="rId26" imgW="3759120" imgH="1041120" progId="Equation.DSMT4">
                  <p:embed/>
                </p:oleObj>
              </mc:Choice>
              <mc:Fallback>
                <p:oleObj name="Equation" r:id="rId26" imgW="3759120" imgH="1041120" progId="Equation.DSMT4">
                  <p:embed/>
                  <p:pic>
                    <p:nvPicPr>
                      <p:cNvPr id="0" name=""/>
                      <p:cNvPicPr/>
                      <p:nvPr/>
                    </p:nvPicPr>
                    <p:blipFill>
                      <a:blip r:embed="rId27"/>
                      <a:stretch>
                        <a:fillRect/>
                      </a:stretch>
                    </p:blipFill>
                    <p:spPr>
                      <a:xfrm>
                        <a:off x="3098800" y="4680582"/>
                        <a:ext cx="3759200" cy="1041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050350305"/>
              </p:ext>
            </p:extLst>
          </p:nvPr>
        </p:nvGraphicFramePr>
        <p:xfrm>
          <a:off x="8214425" y="4949330"/>
          <a:ext cx="2933700" cy="254000"/>
        </p:xfrm>
        <a:graphic>
          <a:graphicData uri="http://schemas.openxmlformats.org/presentationml/2006/ole">
            <mc:AlternateContent xmlns:mc="http://schemas.openxmlformats.org/markup-compatibility/2006">
              <mc:Choice xmlns:v="urn:schemas-microsoft-com:vml" Requires="v">
                <p:oleObj spid="_x0000_s578699" name="Equation" r:id="rId28" imgW="2933640" imgH="253800" progId="Equation.DSMT4">
                  <p:embed/>
                </p:oleObj>
              </mc:Choice>
              <mc:Fallback>
                <p:oleObj name="Equation" r:id="rId28" imgW="2933640" imgH="253800" progId="Equation.DSMT4">
                  <p:embed/>
                  <p:pic>
                    <p:nvPicPr>
                      <p:cNvPr id="0" name=""/>
                      <p:cNvPicPr/>
                      <p:nvPr/>
                    </p:nvPicPr>
                    <p:blipFill>
                      <a:blip r:embed="rId29"/>
                      <a:stretch>
                        <a:fillRect/>
                      </a:stretch>
                    </p:blipFill>
                    <p:spPr>
                      <a:xfrm>
                        <a:off x="8214425" y="4949330"/>
                        <a:ext cx="2933700" cy="2540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37</a:t>
            </a:fld>
            <a:endParaRPr lang="en-GB"/>
          </a:p>
        </p:txBody>
      </p:sp>
      <p:graphicFrame>
        <p:nvGraphicFramePr>
          <p:cNvPr id="25" name="Object 24"/>
          <p:cNvGraphicFramePr>
            <a:graphicFrameLocks noChangeAspect="1"/>
          </p:cNvGraphicFramePr>
          <p:nvPr>
            <p:extLst>
              <p:ext uri="{D42A27DB-BD31-4B8C-83A1-F6EECF244321}">
                <p14:modId xmlns:p14="http://schemas.microsoft.com/office/powerpoint/2010/main" val="2051646913"/>
              </p:ext>
            </p:extLst>
          </p:nvPr>
        </p:nvGraphicFramePr>
        <p:xfrm>
          <a:off x="7793677" y="4155145"/>
          <a:ext cx="2247900" cy="304800"/>
        </p:xfrm>
        <a:graphic>
          <a:graphicData uri="http://schemas.openxmlformats.org/presentationml/2006/ole">
            <mc:AlternateContent xmlns:mc="http://schemas.openxmlformats.org/markup-compatibility/2006">
              <mc:Choice xmlns:v="urn:schemas-microsoft-com:vml" Requires="v">
                <p:oleObj spid="_x0000_s578700" name="Equation" r:id="rId30" imgW="2247840" imgH="304560" progId="Equation.DSMT4">
                  <p:embed/>
                </p:oleObj>
              </mc:Choice>
              <mc:Fallback>
                <p:oleObj name="Equation" r:id="rId30" imgW="2247840" imgH="304560" progId="Equation.DSMT4">
                  <p:embed/>
                  <p:pic>
                    <p:nvPicPr>
                      <p:cNvPr id="0" name=""/>
                      <p:cNvPicPr/>
                      <p:nvPr/>
                    </p:nvPicPr>
                    <p:blipFill>
                      <a:blip r:embed="rId31"/>
                      <a:stretch>
                        <a:fillRect/>
                      </a:stretch>
                    </p:blipFill>
                    <p:spPr>
                      <a:xfrm>
                        <a:off x="7793677" y="4155145"/>
                        <a:ext cx="2247900" cy="304800"/>
                      </a:xfrm>
                      <a:prstGeom prst="rect">
                        <a:avLst/>
                      </a:prstGeom>
                    </p:spPr>
                  </p:pic>
                </p:oleObj>
              </mc:Fallback>
            </mc:AlternateContent>
          </a:graphicData>
        </a:graphic>
      </p:graphicFrame>
    </p:spTree>
    <p:extLst>
      <p:ext uri="{BB962C8B-B14F-4D97-AF65-F5344CB8AC3E}">
        <p14:creationId xmlns:p14="http://schemas.microsoft.com/office/powerpoint/2010/main" val="3665101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Activations</a:t>
            </a:r>
          </a:p>
        </p:txBody>
      </p:sp>
      <p:sp>
        <p:nvSpPr>
          <p:cNvPr id="4" name="Content Placeholder 3"/>
          <p:cNvSpPr>
            <a:spLocks noGrp="1"/>
          </p:cNvSpPr>
          <p:nvPr>
            <p:ph idx="1"/>
          </p:nvPr>
        </p:nvSpPr>
        <p:spPr/>
        <p:txBody>
          <a:bodyPr>
            <a:noAutofit/>
          </a:bodyPr>
          <a:lstStyle/>
          <a:p>
            <a:pPr marL="0" indent="0">
              <a:buNone/>
            </a:pPr>
            <a:r>
              <a:rPr lang="en-GB" sz="1400" dirty="0"/>
              <a:t>The hidden activation function </a:t>
            </a:r>
            <a:r>
              <a:rPr lang="en-GB" sz="1400" i="1" dirty="0"/>
              <a:t>g</a:t>
            </a:r>
            <a:r>
              <a:rPr lang="en-GB" sz="1400" dirty="0"/>
              <a:t> </a:t>
            </a:r>
            <a:r>
              <a:rPr lang="en-GB" sz="1400" u="sng" dirty="0"/>
              <a:t>must be non-linear</a:t>
            </a:r>
            <a:r>
              <a:rPr lang="en-GB" sz="1400" dirty="0"/>
              <a:t> – here are the most common choices :</a:t>
            </a:r>
          </a:p>
          <a:p>
            <a:pPr lvl="1"/>
            <a:endParaRPr lang="en-GB" sz="1400" dirty="0"/>
          </a:p>
          <a:p>
            <a:pPr lvl="1"/>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endParaRPr lang="en-GB" sz="1400" dirty="0"/>
          </a:p>
          <a:p>
            <a:pPr marL="0" indent="0">
              <a:buNone/>
            </a:pPr>
            <a:r>
              <a:rPr lang="en-GB" sz="1400" dirty="0"/>
              <a:t>*antisymmetric around zero, saturates slowly on the sides                                                                           </a:t>
            </a:r>
            <a:r>
              <a:rPr lang="en-GB" sz="1400" b="1" dirty="0">
                <a:solidFill>
                  <a:srgbClr val="FF0000"/>
                </a:solidFill>
              </a:rPr>
              <a:t>default choice is ELU</a:t>
            </a:r>
          </a:p>
          <a:p>
            <a:pPr marL="0" indent="0">
              <a:buNone/>
            </a:pPr>
            <a:endParaRPr lang="en-GB" sz="1400" dirty="0"/>
          </a:p>
        </p:txBody>
      </p:sp>
      <p:sp>
        <p:nvSpPr>
          <p:cNvPr id="5" name="Slide Number Placeholder 4"/>
          <p:cNvSpPr>
            <a:spLocks noGrp="1"/>
          </p:cNvSpPr>
          <p:nvPr>
            <p:ph type="sldNum" sz="quarter" idx="12"/>
          </p:nvPr>
        </p:nvSpPr>
        <p:spPr/>
        <p:txBody>
          <a:bodyPr/>
          <a:lstStyle/>
          <a:p>
            <a:fld id="{20222C57-82CF-4D8A-8DC1-229C0B8895A7}" type="slidenum">
              <a:rPr lang="en-GB" smtClean="0"/>
              <a:t>38</a:t>
            </a:fld>
            <a:endParaRPr lang="en-GB"/>
          </a:p>
        </p:txBody>
      </p:sp>
      <p:graphicFrame>
        <p:nvGraphicFramePr>
          <p:cNvPr id="6" name="Table 5"/>
          <p:cNvGraphicFramePr>
            <a:graphicFrameLocks noGrp="1"/>
          </p:cNvGraphicFramePr>
          <p:nvPr>
            <p:extLst>
              <p:ext uri="{D42A27DB-BD31-4B8C-83A1-F6EECF244321}">
                <p14:modId xmlns:p14="http://schemas.microsoft.com/office/powerpoint/2010/main" val="232691035"/>
              </p:ext>
            </p:extLst>
          </p:nvPr>
        </p:nvGraphicFramePr>
        <p:xfrm>
          <a:off x="955962" y="2205185"/>
          <a:ext cx="10569040" cy="3914097"/>
        </p:xfrm>
        <a:graphic>
          <a:graphicData uri="http://schemas.openxmlformats.org/drawingml/2006/table">
            <a:tbl>
              <a:tblPr firstRow="1" bandRow="1">
                <a:tableStyleId>{5C22544A-7EE6-4342-B048-85BDC9FD1C3A}</a:tableStyleId>
              </a:tblPr>
              <a:tblGrid>
                <a:gridCol w="2642260">
                  <a:extLst>
                    <a:ext uri="{9D8B030D-6E8A-4147-A177-3AD203B41FA5}">
                      <a16:colId xmlns="" xmlns:a16="http://schemas.microsoft.com/office/drawing/2014/main" val="20000"/>
                    </a:ext>
                  </a:extLst>
                </a:gridCol>
                <a:gridCol w="2642260">
                  <a:extLst>
                    <a:ext uri="{9D8B030D-6E8A-4147-A177-3AD203B41FA5}">
                      <a16:colId xmlns="" xmlns:a16="http://schemas.microsoft.com/office/drawing/2014/main" val="20001"/>
                    </a:ext>
                  </a:extLst>
                </a:gridCol>
                <a:gridCol w="2642260">
                  <a:extLst>
                    <a:ext uri="{9D8B030D-6E8A-4147-A177-3AD203B41FA5}">
                      <a16:colId xmlns="" xmlns:a16="http://schemas.microsoft.com/office/drawing/2014/main" val="20002"/>
                    </a:ext>
                  </a:extLst>
                </a:gridCol>
                <a:gridCol w="2642260">
                  <a:extLst>
                    <a:ext uri="{9D8B030D-6E8A-4147-A177-3AD203B41FA5}">
                      <a16:colId xmlns="" xmlns:a16="http://schemas.microsoft.com/office/drawing/2014/main" val="20003"/>
                    </a:ext>
                  </a:extLst>
                </a:gridCol>
              </a:tblGrid>
              <a:tr h="439377">
                <a:tc>
                  <a:txBody>
                    <a:bodyPr/>
                    <a:lstStyle/>
                    <a:p>
                      <a:pPr algn="ctr"/>
                      <a:r>
                        <a:rPr lang="en-GB" dirty="0"/>
                        <a:t>Context</a:t>
                      </a:r>
                    </a:p>
                  </a:txBody>
                  <a:tcPr/>
                </a:tc>
                <a:tc>
                  <a:txBody>
                    <a:bodyPr/>
                    <a:lstStyle/>
                    <a:p>
                      <a:pPr algn="ctr"/>
                      <a:r>
                        <a:rPr lang="en-GB" dirty="0"/>
                        <a:t>Intuitive solution</a:t>
                      </a:r>
                    </a:p>
                  </a:txBody>
                  <a:tcPr/>
                </a:tc>
                <a:tc>
                  <a:txBody>
                    <a:bodyPr/>
                    <a:lstStyle/>
                    <a:p>
                      <a:pPr algn="ctr"/>
                      <a:r>
                        <a:rPr lang="en-GB" dirty="0"/>
                        <a:t>Cheaper computation</a:t>
                      </a:r>
                    </a:p>
                  </a:txBody>
                  <a:tcPr/>
                </a:tc>
                <a:tc>
                  <a:txBody>
                    <a:bodyPr/>
                    <a:lstStyle/>
                    <a:p>
                      <a:pPr algn="ctr"/>
                      <a:r>
                        <a:rPr lang="en-GB" dirty="0"/>
                        <a:t>Improves training*</a:t>
                      </a:r>
                    </a:p>
                  </a:txBody>
                  <a:tcPr/>
                </a:tc>
                <a:extLst>
                  <a:ext uri="{0D108BD9-81ED-4DB2-BD59-A6C34878D82A}">
                    <a16:rowId xmlns="" xmlns:a16="http://schemas.microsoft.com/office/drawing/2014/main" val="10000"/>
                  </a:ext>
                </a:extLst>
              </a:tr>
              <a:tr h="980099">
                <a:tc>
                  <a:txBody>
                    <a:bodyPr/>
                    <a:lstStyle/>
                    <a:p>
                      <a:r>
                        <a:rPr lang="en-GB" sz="1000" dirty="0"/>
                        <a:t>Activate</a:t>
                      </a:r>
                      <a:r>
                        <a:rPr lang="en-GB" sz="1000" baseline="0" dirty="0"/>
                        <a:t> localized spheres</a:t>
                      </a:r>
                    </a:p>
                    <a:p>
                      <a:endParaRPr lang="en-GB" sz="1000" baseline="0" dirty="0"/>
                    </a:p>
                    <a:p>
                      <a:endParaRPr lang="en-GB" sz="1000" baseline="0" dirty="0"/>
                    </a:p>
                    <a:p>
                      <a:endParaRPr lang="en-GB" sz="1000" baseline="0" dirty="0"/>
                    </a:p>
                    <a:p>
                      <a:endParaRPr lang="en-GB" sz="1000" baseline="0" dirty="0"/>
                    </a:p>
                    <a:p>
                      <a:r>
                        <a:rPr lang="en-GB" sz="1000" baseline="0" dirty="0"/>
                        <a:t>Application: interpolation/spline</a:t>
                      </a:r>
                      <a:endParaRPr lang="en-GB" sz="1000" dirty="0"/>
                    </a:p>
                  </a:txBody>
                  <a:tcPr/>
                </a:tc>
                <a:tc>
                  <a:txBody>
                    <a:bodyPr/>
                    <a:lstStyle/>
                    <a:p>
                      <a:pPr algn="ctr"/>
                      <a:r>
                        <a:rPr lang="en-GB" sz="1000" dirty="0"/>
                        <a:t>Gaussian density </a:t>
                      </a:r>
                    </a:p>
                    <a:p>
                      <a:pPr algn="ctr"/>
                      <a:endParaRPr lang="en-GB" sz="1000" dirty="0"/>
                    </a:p>
                    <a:p>
                      <a:pPr algn="ctr"/>
                      <a:endParaRPr lang="en-GB" sz="1000" dirty="0"/>
                    </a:p>
                    <a:p>
                      <a:pPr algn="r"/>
                      <a:endParaRPr lang="en-GB" sz="1000" dirty="0"/>
                    </a:p>
                  </a:txBody>
                  <a:tcPr/>
                </a:tc>
                <a:tc>
                  <a:txBody>
                    <a:bodyPr/>
                    <a:lstStyle/>
                    <a:p>
                      <a:pPr algn="ctr"/>
                      <a:r>
                        <a:rPr lang="en-GB" sz="1000" dirty="0"/>
                        <a:t>Derivative of sigmoid</a:t>
                      </a:r>
                    </a:p>
                  </a:txBody>
                  <a:tcPr/>
                </a:tc>
                <a:tc>
                  <a:txBody>
                    <a:bodyPr/>
                    <a:lstStyle/>
                    <a:p>
                      <a:pPr algn="ctr"/>
                      <a:endParaRPr lang="en-GB" sz="1000"/>
                    </a:p>
                  </a:txBody>
                  <a:tcPr/>
                </a:tc>
                <a:extLst>
                  <a:ext uri="{0D108BD9-81ED-4DB2-BD59-A6C34878D82A}">
                    <a16:rowId xmlns="" xmlns:a16="http://schemas.microsoft.com/office/drawing/2014/main" val="10001"/>
                  </a:ext>
                </a:extLst>
              </a:tr>
              <a:tr h="980099">
                <a:tc>
                  <a:txBody>
                    <a:bodyPr/>
                    <a:lstStyle/>
                    <a:p>
                      <a:r>
                        <a:rPr lang="en-GB" sz="1000" dirty="0"/>
                        <a:t>Activate above threshold</a:t>
                      </a:r>
                    </a:p>
                    <a:p>
                      <a:endParaRPr lang="en-GB" sz="1000" dirty="0"/>
                    </a:p>
                    <a:p>
                      <a:endParaRPr lang="en-GB" sz="1000" dirty="0"/>
                    </a:p>
                    <a:p>
                      <a:endParaRPr lang="en-GB" sz="1000" dirty="0"/>
                    </a:p>
                    <a:p>
                      <a:endParaRPr lang="en-GB" sz="1000" dirty="0"/>
                    </a:p>
                    <a:p>
                      <a:r>
                        <a:rPr lang="en-GB" sz="1000" dirty="0"/>
                        <a:t>Application: probability/classification/</a:t>
                      </a:r>
                      <a:br>
                        <a:rPr lang="en-GB" sz="1000" dirty="0"/>
                      </a:br>
                      <a:r>
                        <a:rPr lang="en-GB" sz="1000" dirty="0"/>
                        <a:t>flat</a:t>
                      </a:r>
                      <a:r>
                        <a:rPr lang="en-GB" sz="1000" baseline="0" dirty="0"/>
                        <a:t> extrapolation</a:t>
                      </a:r>
                      <a:endParaRPr lang="en-GB" sz="1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t>Gaussian distribution</a:t>
                      </a:r>
                    </a:p>
                    <a:p>
                      <a:endParaRPr lang="en-GB"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dirty="0"/>
                        <a:t>Sigmoid</a:t>
                      </a:r>
                    </a:p>
                    <a:p>
                      <a:pPr algn="ctr"/>
                      <a:endParaRPr lang="en-GB" sz="1000" dirty="0"/>
                    </a:p>
                  </a:txBody>
                  <a:tcPr/>
                </a:tc>
                <a:tc>
                  <a:txBody>
                    <a:bodyPr/>
                    <a:lstStyle/>
                    <a:p>
                      <a:pPr algn="ctr"/>
                      <a:r>
                        <a:rPr lang="en-GB" sz="1000" dirty="0"/>
                        <a:t>Hyperbolic tangent</a:t>
                      </a:r>
                    </a:p>
                  </a:txBody>
                  <a:tcPr/>
                </a:tc>
                <a:extLst>
                  <a:ext uri="{0D108BD9-81ED-4DB2-BD59-A6C34878D82A}">
                    <a16:rowId xmlns="" xmlns:a16="http://schemas.microsoft.com/office/drawing/2014/main" val="10002"/>
                  </a:ext>
                </a:extLst>
              </a:tr>
              <a:tr h="980099">
                <a:tc>
                  <a:txBody>
                    <a:bodyPr/>
                    <a:lstStyle/>
                    <a:p>
                      <a:r>
                        <a:rPr lang="en-GB" sz="1000" dirty="0"/>
                        <a:t>Activate proportionally </a:t>
                      </a:r>
                      <a:br>
                        <a:rPr lang="en-GB" sz="1000" dirty="0"/>
                      </a:br>
                      <a:r>
                        <a:rPr lang="en-GB" sz="1000" dirty="0"/>
                        <a:t>to distance to threshold</a:t>
                      </a:r>
                    </a:p>
                    <a:p>
                      <a:endParaRPr lang="en-GB" sz="1000" dirty="0"/>
                    </a:p>
                    <a:p>
                      <a:endParaRPr lang="en-GB" sz="1000" dirty="0"/>
                    </a:p>
                    <a:p>
                      <a:endParaRPr lang="en-GB" sz="1000" dirty="0"/>
                    </a:p>
                    <a:p>
                      <a:endParaRPr lang="en-GB" sz="1000" dirty="0"/>
                    </a:p>
                    <a:p>
                      <a:r>
                        <a:rPr lang="en-GB" sz="1000" dirty="0"/>
                        <a:t>Application: </a:t>
                      </a:r>
                      <a:br>
                        <a:rPr lang="en-GB" sz="1000" dirty="0"/>
                      </a:br>
                      <a:r>
                        <a:rPr lang="en-GB" sz="1000" b="1" dirty="0">
                          <a:solidFill>
                            <a:srgbClr val="FF0000"/>
                          </a:solidFill>
                        </a:rPr>
                        <a:t>regression with linear extrapolation</a:t>
                      </a:r>
                    </a:p>
                  </a:txBody>
                  <a:tcPr/>
                </a:tc>
                <a:tc>
                  <a:txBody>
                    <a:bodyPr/>
                    <a:lstStyle/>
                    <a:p>
                      <a:pPr algn="ctr"/>
                      <a:r>
                        <a:rPr lang="en-GB" sz="1000" dirty="0"/>
                        <a:t>Integral of </a:t>
                      </a:r>
                      <a:r>
                        <a:rPr lang="en-GB" sz="1000" dirty="0" err="1"/>
                        <a:t>Guassian</a:t>
                      </a:r>
                      <a:r>
                        <a:rPr lang="en-GB" sz="1000" dirty="0"/>
                        <a:t> (</a:t>
                      </a:r>
                      <a:r>
                        <a:rPr lang="en-GB" sz="1000" dirty="0" err="1"/>
                        <a:t>Bachelier</a:t>
                      </a:r>
                      <a:r>
                        <a:rPr lang="en-GB" sz="1000" dirty="0"/>
                        <a:t>)</a:t>
                      </a:r>
                    </a:p>
                  </a:txBody>
                  <a:tcPr/>
                </a:tc>
                <a:tc>
                  <a:txBody>
                    <a:bodyPr/>
                    <a:lstStyle/>
                    <a:p>
                      <a:pPr algn="ctr"/>
                      <a:r>
                        <a:rPr lang="en-GB" sz="1000" dirty="0" err="1"/>
                        <a:t>SoftPlus</a:t>
                      </a:r>
                      <a:r>
                        <a:rPr lang="en-GB" sz="1000" dirty="0"/>
                        <a:t> = Integral of sigmoid</a:t>
                      </a:r>
                    </a:p>
                  </a:txBody>
                  <a:tcPr/>
                </a:tc>
                <a:tc>
                  <a:txBody>
                    <a:bodyPr/>
                    <a:lstStyle/>
                    <a:p>
                      <a:pPr algn="ctr"/>
                      <a:r>
                        <a:rPr lang="en-GB" sz="1000" dirty="0"/>
                        <a:t>RELU</a:t>
                      </a:r>
                      <a:r>
                        <a:rPr lang="en-GB" sz="1000" baseline="0" dirty="0"/>
                        <a:t> / ELU</a:t>
                      </a:r>
                      <a:endParaRPr lang="en-GB" sz="1000" dirty="0"/>
                    </a:p>
                  </a:txBody>
                  <a:tcPr/>
                </a:tc>
                <a:extLst>
                  <a:ext uri="{0D108BD9-81ED-4DB2-BD59-A6C34878D82A}">
                    <a16:rowId xmlns="" xmlns:a16="http://schemas.microsoft.com/office/drawing/2014/main" val="10003"/>
                  </a:ext>
                </a:extLst>
              </a:tr>
            </a:tbl>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90163433"/>
              </p:ext>
            </p:extLst>
          </p:nvPr>
        </p:nvGraphicFramePr>
        <p:xfrm>
          <a:off x="3698875" y="3002698"/>
          <a:ext cx="942975" cy="419100"/>
        </p:xfrm>
        <a:graphic>
          <a:graphicData uri="http://schemas.openxmlformats.org/presentationml/2006/ole">
            <mc:AlternateContent xmlns:mc="http://schemas.openxmlformats.org/markup-compatibility/2006">
              <mc:Choice xmlns:v="urn:schemas-microsoft-com:vml" Requires="v">
                <p:oleObj spid="_x0000_s512750" name="Equation" r:id="rId4" imgW="1257120" imgH="558720" progId="Equation.DSMT4">
                  <p:embed/>
                </p:oleObj>
              </mc:Choice>
              <mc:Fallback>
                <p:oleObj name="Equation" r:id="rId4" imgW="1257120" imgH="558720" progId="Equation.DSMT4">
                  <p:embed/>
                  <p:pic>
                    <p:nvPicPr>
                      <p:cNvPr id="0" name=""/>
                      <p:cNvPicPr/>
                      <p:nvPr/>
                    </p:nvPicPr>
                    <p:blipFill>
                      <a:blip r:embed="rId5"/>
                      <a:stretch>
                        <a:fillRect/>
                      </a:stretch>
                    </p:blipFill>
                    <p:spPr>
                      <a:xfrm>
                        <a:off x="3698875" y="3002698"/>
                        <a:ext cx="942975" cy="419100"/>
                      </a:xfrm>
                      <a:prstGeom prst="rect">
                        <a:avLst/>
                      </a:prstGeom>
                    </p:spPr>
                  </p:pic>
                </p:oleObj>
              </mc:Fallback>
            </mc:AlternateContent>
          </a:graphicData>
        </a:graphic>
      </p:graphicFrame>
      <p:pic>
        <p:nvPicPr>
          <p:cNvPr id="9" name="Picture 8"/>
          <p:cNvPicPr>
            <a:picLocks noChangeAspect="1"/>
          </p:cNvPicPr>
          <p:nvPr/>
        </p:nvPicPr>
        <p:blipFill>
          <a:blip r:embed="rId6"/>
          <a:stretch>
            <a:fillRect/>
          </a:stretch>
        </p:blipFill>
        <p:spPr>
          <a:xfrm>
            <a:off x="4923014" y="2864715"/>
            <a:ext cx="1110691" cy="693721"/>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981061763"/>
              </p:ext>
            </p:extLst>
          </p:nvPr>
        </p:nvGraphicFramePr>
        <p:xfrm>
          <a:off x="3698875" y="4134584"/>
          <a:ext cx="1162050" cy="247650"/>
        </p:xfrm>
        <a:graphic>
          <a:graphicData uri="http://schemas.openxmlformats.org/presentationml/2006/ole">
            <mc:AlternateContent xmlns:mc="http://schemas.openxmlformats.org/markup-compatibility/2006">
              <mc:Choice xmlns:v="urn:schemas-microsoft-com:vml" Requires="v">
                <p:oleObj spid="_x0000_s512751" name="Equation" r:id="rId7" imgW="1549080" imgH="330120" progId="Equation.DSMT4">
                  <p:embed/>
                </p:oleObj>
              </mc:Choice>
              <mc:Fallback>
                <p:oleObj name="Equation" r:id="rId7" imgW="1549080" imgH="330120" progId="Equation.DSMT4">
                  <p:embed/>
                  <p:pic>
                    <p:nvPicPr>
                      <p:cNvPr id="0" name=""/>
                      <p:cNvPicPr/>
                      <p:nvPr/>
                    </p:nvPicPr>
                    <p:blipFill>
                      <a:blip r:embed="rId8"/>
                      <a:stretch>
                        <a:fillRect/>
                      </a:stretch>
                    </p:blipFill>
                    <p:spPr>
                      <a:xfrm>
                        <a:off x="3698875" y="4134584"/>
                        <a:ext cx="1162050" cy="247650"/>
                      </a:xfrm>
                      <a:prstGeom prst="rect">
                        <a:avLst/>
                      </a:prstGeom>
                    </p:spPr>
                  </p:pic>
                </p:oleObj>
              </mc:Fallback>
            </mc:AlternateContent>
          </a:graphicData>
        </a:graphic>
      </p:graphicFrame>
      <p:pic>
        <p:nvPicPr>
          <p:cNvPr id="16" name="Picture 15"/>
          <p:cNvPicPr>
            <a:picLocks noChangeAspect="1"/>
          </p:cNvPicPr>
          <p:nvPr/>
        </p:nvPicPr>
        <p:blipFill>
          <a:blip r:embed="rId9"/>
          <a:stretch>
            <a:fillRect/>
          </a:stretch>
        </p:blipFill>
        <p:spPr>
          <a:xfrm>
            <a:off x="4923014" y="3909191"/>
            <a:ext cx="1113423" cy="698437"/>
          </a:xfrm>
          <a:prstGeom prst="rect">
            <a:avLst/>
          </a:prstGeom>
        </p:spPr>
      </p:pic>
      <p:cxnSp>
        <p:nvCxnSpPr>
          <p:cNvPr id="19" name="Straight Arrow Connector 18"/>
          <p:cNvCxnSpPr/>
          <p:nvPr/>
        </p:nvCxnSpPr>
        <p:spPr>
          <a:xfrm flipV="1">
            <a:off x="3415910" y="3246879"/>
            <a:ext cx="0" cy="9820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5400000">
            <a:off x="3093626" y="3614804"/>
            <a:ext cx="793340" cy="246221"/>
          </a:xfrm>
          <a:prstGeom prst="rect">
            <a:avLst/>
          </a:prstGeom>
          <a:noFill/>
        </p:spPr>
        <p:txBody>
          <a:bodyPr wrap="square" rtlCol="0">
            <a:spAutoFit/>
          </a:bodyPr>
          <a:lstStyle/>
          <a:p>
            <a:pPr algn="ctr"/>
            <a:r>
              <a:rPr lang="en-GB" sz="1000" b="1" dirty="0">
                <a:solidFill>
                  <a:srgbClr val="FF0000"/>
                </a:solidFill>
              </a:rPr>
              <a:t>derivative</a:t>
            </a:r>
          </a:p>
        </p:txBody>
      </p:sp>
      <p:cxnSp>
        <p:nvCxnSpPr>
          <p:cNvPr id="24" name="Straight Arrow Connector 23"/>
          <p:cNvCxnSpPr/>
          <p:nvPr/>
        </p:nvCxnSpPr>
        <p:spPr>
          <a:xfrm rot="10800000" flipV="1">
            <a:off x="3422481" y="4283469"/>
            <a:ext cx="0" cy="98207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16200000">
            <a:off x="2951425" y="4651394"/>
            <a:ext cx="793340" cy="246221"/>
          </a:xfrm>
          <a:prstGeom prst="rect">
            <a:avLst/>
          </a:prstGeom>
          <a:noFill/>
        </p:spPr>
        <p:txBody>
          <a:bodyPr wrap="square" rtlCol="0">
            <a:spAutoFit/>
          </a:bodyPr>
          <a:lstStyle/>
          <a:p>
            <a:pPr algn="ctr"/>
            <a:r>
              <a:rPr lang="en-GB" sz="1000" b="1" u="sng" dirty="0">
                <a:solidFill>
                  <a:srgbClr val="FF0000"/>
                </a:solidFill>
              </a:rPr>
              <a:t>integral</a:t>
            </a:r>
          </a:p>
        </p:txBody>
      </p:sp>
      <p:sp>
        <p:nvSpPr>
          <p:cNvPr id="26" name="Rectangle 25"/>
          <p:cNvSpPr/>
          <p:nvPr/>
        </p:nvSpPr>
        <p:spPr>
          <a:xfrm>
            <a:off x="3644252" y="3693374"/>
            <a:ext cx="5197560" cy="1040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9" name="Object 28"/>
          <p:cNvGraphicFramePr>
            <a:graphicFrameLocks noChangeAspect="1"/>
          </p:cNvGraphicFramePr>
          <p:nvPr>
            <p:extLst>
              <p:ext uri="{D42A27DB-BD31-4B8C-83A1-F6EECF244321}">
                <p14:modId xmlns:p14="http://schemas.microsoft.com/office/powerpoint/2010/main" val="4067928937"/>
              </p:ext>
            </p:extLst>
          </p:nvPr>
        </p:nvGraphicFramePr>
        <p:xfrm>
          <a:off x="3698875" y="5294999"/>
          <a:ext cx="828675" cy="247650"/>
        </p:xfrm>
        <a:graphic>
          <a:graphicData uri="http://schemas.openxmlformats.org/presentationml/2006/ole">
            <mc:AlternateContent xmlns:mc="http://schemas.openxmlformats.org/markup-compatibility/2006">
              <mc:Choice xmlns:v="urn:schemas-microsoft-com:vml" Requires="v">
                <p:oleObj spid="_x0000_s512752" name="Equation" r:id="rId10" imgW="1104840" imgH="330120" progId="Equation.DSMT4">
                  <p:embed/>
                </p:oleObj>
              </mc:Choice>
              <mc:Fallback>
                <p:oleObj name="Equation" r:id="rId10" imgW="1104840" imgH="330120" progId="Equation.DSMT4">
                  <p:embed/>
                  <p:pic>
                    <p:nvPicPr>
                      <p:cNvPr id="0" name=""/>
                      <p:cNvPicPr/>
                      <p:nvPr/>
                    </p:nvPicPr>
                    <p:blipFill>
                      <a:blip r:embed="rId11"/>
                      <a:stretch>
                        <a:fillRect/>
                      </a:stretch>
                    </p:blipFill>
                    <p:spPr>
                      <a:xfrm>
                        <a:off x="3698875" y="5294999"/>
                        <a:ext cx="828675" cy="247650"/>
                      </a:xfrm>
                      <a:prstGeom prst="rect">
                        <a:avLst/>
                      </a:prstGeom>
                    </p:spPr>
                  </p:pic>
                </p:oleObj>
              </mc:Fallback>
            </mc:AlternateContent>
          </a:graphicData>
        </a:graphic>
      </p:graphicFrame>
      <p:pic>
        <p:nvPicPr>
          <p:cNvPr id="27" name="Picture 26"/>
          <p:cNvPicPr>
            <a:picLocks noChangeAspect="1"/>
          </p:cNvPicPr>
          <p:nvPr/>
        </p:nvPicPr>
        <p:blipFill>
          <a:blip r:embed="rId12"/>
          <a:stretch>
            <a:fillRect/>
          </a:stretch>
        </p:blipFill>
        <p:spPr>
          <a:xfrm>
            <a:off x="4918429" y="5142517"/>
            <a:ext cx="1115276" cy="698437"/>
          </a:xfrm>
          <a:prstGeom prst="rect">
            <a:avLst/>
          </a:prstGeom>
        </p:spPr>
      </p:pic>
      <p:graphicFrame>
        <p:nvGraphicFramePr>
          <p:cNvPr id="34" name="Object 33"/>
          <p:cNvGraphicFramePr>
            <a:graphicFrameLocks noChangeAspect="1"/>
          </p:cNvGraphicFramePr>
          <p:nvPr>
            <p:extLst>
              <p:ext uri="{D42A27DB-BD31-4B8C-83A1-F6EECF244321}">
                <p14:modId xmlns:p14="http://schemas.microsoft.com/office/powerpoint/2010/main" val="3561482786"/>
              </p:ext>
            </p:extLst>
          </p:nvPr>
        </p:nvGraphicFramePr>
        <p:xfrm>
          <a:off x="6296024" y="4110771"/>
          <a:ext cx="1019175" cy="295275"/>
        </p:xfrm>
        <a:graphic>
          <a:graphicData uri="http://schemas.openxmlformats.org/presentationml/2006/ole">
            <mc:AlternateContent xmlns:mc="http://schemas.openxmlformats.org/markup-compatibility/2006">
              <mc:Choice xmlns:v="urn:schemas-microsoft-com:vml" Requires="v">
                <p:oleObj spid="_x0000_s512753" name="Equation" r:id="rId13" imgW="1358640" imgH="393480" progId="Equation.DSMT4">
                  <p:embed/>
                </p:oleObj>
              </mc:Choice>
              <mc:Fallback>
                <p:oleObj name="Equation" r:id="rId13" imgW="1358640" imgH="393480" progId="Equation.DSMT4">
                  <p:embed/>
                  <p:pic>
                    <p:nvPicPr>
                      <p:cNvPr id="0" name=""/>
                      <p:cNvPicPr/>
                      <p:nvPr/>
                    </p:nvPicPr>
                    <p:blipFill>
                      <a:blip r:embed="rId14"/>
                      <a:stretch>
                        <a:fillRect/>
                      </a:stretch>
                    </p:blipFill>
                    <p:spPr>
                      <a:xfrm>
                        <a:off x="6296024" y="4110771"/>
                        <a:ext cx="1019175" cy="295275"/>
                      </a:xfrm>
                      <a:prstGeom prst="rect">
                        <a:avLst/>
                      </a:prstGeom>
                    </p:spPr>
                  </p:pic>
                </p:oleObj>
              </mc:Fallback>
            </mc:AlternateContent>
          </a:graphicData>
        </a:graphic>
      </p:graphicFrame>
      <p:pic>
        <p:nvPicPr>
          <p:cNvPr id="30" name="Picture 29"/>
          <p:cNvPicPr>
            <a:picLocks noChangeAspect="1"/>
          </p:cNvPicPr>
          <p:nvPr/>
        </p:nvPicPr>
        <p:blipFill>
          <a:blip r:embed="rId15"/>
          <a:stretch>
            <a:fillRect/>
          </a:stretch>
        </p:blipFill>
        <p:spPr>
          <a:xfrm>
            <a:off x="7600372" y="3903505"/>
            <a:ext cx="1124355" cy="704123"/>
          </a:xfrm>
          <a:prstGeom prst="rect">
            <a:avLst/>
          </a:prstGeom>
        </p:spPr>
      </p:pic>
      <p:graphicFrame>
        <p:nvGraphicFramePr>
          <p:cNvPr id="35" name="Object 34"/>
          <p:cNvGraphicFramePr>
            <a:graphicFrameLocks noChangeAspect="1"/>
          </p:cNvGraphicFramePr>
          <p:nvPr>
            <p:extLst>
              <p:ext uri="{D42A27DB-BD31-4B8C-83A1-F6EECF244321}">
                <p14:modId xmlns:p14="http://schemas.microsoft.com/office/powerpoint/2010/main" val="563448174"/>
              </p:ext>
            </p:extLst>
          </p:nvPr>
        </p:nvGraphicFramePr>
        <p:xfrm>
          <a:off x="6296024" y="3061871"/>
          <a:ext cx="1104900" cy="400050"/>
        </p:xfrm>
        <a:graphic>
          <a:graphicData uri="http://schemas.openxmlformats.org/presentationml/2006/ole">
            <mc:AlternateContent xmlns:mc="http://schemas.openxmlformats.org/markup-compatibility/2006">
              <mc:Choice xmlns:v="urn:schemas-microsoft-com:vml" Requires="v">
                <p:oleObj spid="_x0000_s512754" name="Equation" r:id="rId16" imgW="1473120" imgH="533160" progId="Equation.DSMT4">
                  <p:embed/>
                </p:oleObj>
              </mc:Choice>
              <mc:Fallback>
                <p:oleObj name="Equation" r:id="rId16" imgW="1473120" imgH="533160" progId="Equation.DSMT4">
                  <p:embed/>
                  <p:pic>
                    <p:nvPicPr>
                      <p:cNvPr id="0" name=""/>
                      <p:cNvPicPr/>
                      <p:nvPr/>
                    </p:nvPicPr>
                    <p:blipFill>
                      <a:blip r:embed="rId17"/>
                      <a:stretch>
                        <a:fillRect/>
                      </a:stretch>
                    </p:blipFill>
                    <p:spPr>
                      <a:xfrm>
                        <a:off x="6296024" y="3061871"/>
                        <a:ext cx="1104900" cy="400050"/>
                      </a:xfrm>
                      <a:prstGeom prst="rect">
                        <a:avLst/>
                      </a:prstGeom>
                    </p:spPr>
                  </p:pic>
                </p:oleObj>
              </mc:Fallback>
            </mc:AlternateContent>
          </a:graphicData>
        </a:graphic>
      </p:graphicFrame>
      <p:pic>
        <p:nvPicPr>
          <p:cNvPr id="31" name="Picture 30"/>
          <p:cNvPicPr>
            <a:picLocks noChangeAspect="1"/>
          </p:cNvPicPr>
          <p:nvPr/>
        </p:nvPicPr>
        <p:blipFill>
          <a:blip r:embed="rId18"/>
          <a:stretch>
            <a:fillRect/>
          </a:stretch>
        </p:blipFill>
        <p:spPr>
          <a:xfrm>
            <a:off x="7600372" y="2866915"/>
            <a:ext cx="1107169" cy="691521"/>
          </a:xfrm>
          <a:prstGeom prst="rect">
            <a:avLst/>
          </a:prstGeom>
        </p:spPr>
      </p:pic>
      <p:graphicFrame>
        <p:nvGraphicFramePr>
          <p:cNvPr id="36" name="Object 35"/>
          <p:cNvGraphicFramePr>
            <a:graphicFrameLocks noChangeAspect="1"/>
          </p:cNvGraphicFramePr>
          <p:nvPr>
            <p:extLst>
              <p:ext uri="{D42A27DB-BD31-4B8C-83A1-F6EECF244321}">
                <p14:modId xmlns:p14="http://schemas.microsoft.com/office/powerpoint/2010/main" val="3480960487"/>
              </p:ext>
            </p:extLst>
          </p:nvPr>
        </p:nvGraphicFramePr>
        <p:xfrm>
          <a:off x="6296024" y="5271935"/>
          <a:ext cx="866775" cy="476250"/>
        </p:xfrm>
        <a:graphic>
          <a:graphicData uri="http://schemas.openxmlformats.org/presentationml/2006/ole">
            <mc:AlternateContent xmlns:mc="http://schemas.openxmlformats.org/markup-compatibility/2006">
              <mc:Choice xmlns:v="urn:schemas-microsoft-com:vml" Requires="v">
                <p:oleObj spid="_x0000_s512755" name="Equation" r:id="rId19" imgW="1155600" imgH="634680" progId="Equation.DSMT4">
                  <p:embed/>
                </p:oleObj>
              </mc:Choice>
              <mc:Fallback>
                <p:oleObj name="Equation" r:id="rId19" imgW="1155600" imgH="634680" progId="Equation.DSMT4">
                  <p:embed/>
                  <p:pic>
                    <p:nvPicPr>
                      <p:cNvPr id="0" name=""/>
                      <p:cNvPicPr/>
                      <p:nvPr/>
                    </p:nvPicPr>
                    <p:blipFill>
                      <a:blip r:embed="rId20"/>
                      <a:stretch>
                        <a:fillRect/>
                      </a:stretch>
                    </p:blipFill>
                    <p:spPr>
                      <a:xfrm>
                        <a:off x="6296024" y="5271935"/>
                        <a:ext cx="866775" cy="476250"/>
                      </a:xfrm>
                      <a:prstGeom prst="rect">
                        <a:avLst/>
                      </a:prstGeom>
                    </p:spPr>
                  </p:pic>
                </p:oleObj>
              </mc:Fallback>
            </mc:AlternateContent>
          </a:graphicData>
        </a:graphic>
      </p:graphicFrame>
      <p:pic>
        <p:nvPicPr>
          <p:cNvPr id="37" name="Picture 36"/>
          <p:cNvPicPr>
            <a:picLocks noChangeAspect="1"/>
          </p:cNvPicPr>
          <p:nvPr/>
        </p:nvPicPr>
        <p:blipFill>
          <a:blip r:embed="rId21"/>
          <a:stretch>
            <a:fillRect/>
          </a:stretch>
        </p:blipFill>
        <p:spPr>
          <a:xfrm>
            <a:off x="7600372" y="5142517"/>
            <a:ext cx="1107746" cy="693721"/>
          </a:xfrm>
          <a:prstGeom prst="rect">
            <a:avLst/>
          </a:prstGeom>
        </p:spPr>
      </p:pic>
      <p:graphicFrame>
        <p:nvGraphicFramePr>
          <p:cNvPr id="38" name="Object 37"/>
          <p:cNvGraphicFramePr>
            <a:graphicFrameLocks noChangeAspect="1"/>
          </p:cNvGraphicFramePr>
          <p:nvPr>
            <p:extLst>
              <p:ext uri="{D42A27DB-BD31-4B8C-83A1-F6EECF244321}">
                <p14:modId xmlns:p14="http://schemas.microsoft.com/office/powerpoint/2010/main" val="2047126176"/>
              </p:ext>
            </p:extLst>
          </p:nvPr>
        </p:nvGraphicFramePr>
        <p:xfrm>
          <a:off x="9116769" y="4121167"/>
          <a:ext cx="742950" cy="495300"/>
        </p:xfrm>
        <a:graphic>
          <a:graphicData uri="http://schemas.openxmlformats.org/presentationml/2006/ole">
            <mc:AlternateContent xmlns:mc="http://schemas.openxmlformats.org/markup-compatibility/2006">
              <mc:Choice xmlns:v="urn:schemas-microsoft-com:vml" Requires="v">
                <p:oleObj spid="_x0000_s512756" name="Equation" r:id="rId22" imgW="990360" imgH="660240" progId="Equation.DSMT4">
                  <p:embed/>
                </p:oleObj>
              </mc:Choice>
              <mc:Fallback>
                <p:oleObj name="Equation" r:id="rId22" imgW="990360" imgH="660240" progId="Equation.DSMT4">
                  <p:embed/>
                  <p:pic>
                    <p:nvPicPr>
                      <p:cNvPr id="0" name=""/>
                      <p:cNvPicPr/>
                      <p:nvPr/>
                    </p:nvPicPr>
                    <p:blipFill>
                      <a:blip r:embed="rId23"/>
                      <a:stretch>
                        <a:fillRect/>
                      </a:stretch>
                    </p:blipFill>
                    <p:spPr>
                      <a:xfrm>
                        <a:off x="9116769" y="4121167"/>
                        <a:ext cx="742950" cy="495300"/>
                      </a:xfrm>
                      <a:prstGeom prst="rect">
                        <a:avLst/>
                      </a:prstGeom>
                    </p:spPr>
                  </p:pic>
                </p:oleObj>
              </mc:Fallback>
            </mc:AlternateContent>
          </a:graphicData>
        </a:graphic>
      </p:graphicFrame>
      <p:pic>
        <p:nvPicPr>
          <p:cNvPr id="39" name="Picture 38"/>
          <p:cNvPicPr>
            <a:picLocks noChangeAspect="1"/>
          </p:cNvPicPr>
          <p:nvPr/>
        </p:nvPicPr>
        <p:blipFill>
          <a:blip r:embed="rId24"/>
          <a:stretch>
            <a:fillRect/>
          </a:stretch>
        </p:blipFill>
        <p:spPr>
          <a:xfrm>
            <a:off x="10223272" y="3936461"/>
            <a:ext cx="1104233" cy="691521"/>
          </a:xfrm>
          <a:prstGeom prst="rect">
            <a:avLst/>
          </a:prstGeom>
        </p:spPr>
      </p:pic>
      <p:graphicFrame>
        <p:nvGraphicFramePr>
          <p:cNvPr id="40" name="Object 39"/>
          <p:cNvGraphicFramePr>
            <a:graphicFrameLocks noChangeAspect="1"/>
          </p:cNvGraphicFramePr>
          <p:nvPr>
            <p:extLst>
              <p:ext uri="{D42A27DB-BD31-4B8C-83A1-F6EECF244321}">
                <p14:modId xmlns:p14="http://schemas.microsoft.com/office/powerpoint/2010/main" val="447144300"/>
              </p:ext>
            </p:extLst>
          </p:nvPr>
        </p:nvGraphicFramePr>
        <p:xfrm>
          <a:off x="8950325" y="5256948"/>
          <a:ext cx="1314450" cy="533400"/>
        </p:xfrm>
        <a:graphic>
          <a:graphicData uri="http://schemas.openxmlformats.org/presentationml/2006/ole">
            <mc:AlternateContent xmlns:mc="http://schemas.openxmlformats.org/markup-compatibility/2006">
              <mc:Choice xmlns:v="urn:schemas-microsoft-com:vml" Requires="v">
                <p:oleObj spid="_x0000_s512757" name="Equation" r:id="rId25" imgW="1752480" imgH="711000" progId="Equation.DSMT4">
                  <p:embed/>
                </p:oleObj>
              </mc:Choice>
              <mc:Fallback>
                <p:oleObj name="Equation" r:id="rId25" imgW="1752480" imgH="711000" progId="Equation.DSMT4">
                  <p:embed/>
                  <p:pic>
                    <p:nvPicPr>
                      <p:cNvPr id="0" name=""/>
                      <p:cNvPicPr/>
                      <p:nvPr/>
                    </p:nvPicPr>
                    <p:blipFill>
                      <a:blip r:embed="rId26"/>
                      <a:stretch>
                        <a:fillRect/>
                      </a:stretch>
                    </p:blipFill>
                    <p:spPr>
                      <a:xfrm>
                        <a:off x="8950325" y="5256948"/>
                        <a:ext cx="1314450" cy="533400"/>
                      </a:xfrm>
                      <a:prstGeom prst="rect">
                        <a:avLst/>
                      </a:prstGeom>
                    </p:spPr>
                  </p:pic>
                </p:oleObj>
              </mc:Fallback>
            </mc:AlternateContent>
          </a:graphicData>
        </a:graphic>
      </p:graphicFrame>
      <p:pic>
        <p:nvPicPr>
          <p:cNvPr id="41" name="Picture 40"/>
          <p:cNvPicPr>
            <a:picLocks noChangeAspect="1"/>
          </p:cNvPicPr>
          <p:nvPr/>
        </p:nvPicPr>
        <p:blipFill>
          <a:blip r:embed="rId27"/>
          <a:stretch>
            <a:fillRect/>
          </a:stretch>
        </p:blipFill>
        <p:spPr>
          <a:xfrm>
            <a:off x="10212155" y="5068592"/>
            <a:ext cx="1115350" cy="698483"/>
          </a:xfrm>
          <a:prstGeom prst="rect">
            <a:avLst/>
          </a:prstGeom>
        </p:spPr>
      </p:pic>
    </p:spTree>
    <p:extLst>
      <p:ext uri="{BB962C8B-B14F-4D97-AF65-F5344CB8AC3E}">
        <p14:creationId xmlns:p14="http://schemas.microsoft.com/office/powerpoint/2010/main" val="4222781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 name="Object 110"/>
          <p:cNvGraphicFramePr>
            <a:graphicFrameLocks noChangeAspect="1"/>
          </p:cNvGraphicFramePr>
          <p:nvPr>
            <p:extLst>
              <p:ext uri="{D42A27DB-BD31-4B8C-83A1-F6EECF244321}">
                <p14:modId xmlns:p14="http://schemas.microsoft.com/office/powerpoint/2010/main" val="699022585"/>
              </p:ext>
            </p:extLst>
          </p:nvPr>
        </p:nvGraphicFramePr>
        <p:xfrm>
          <a:off x="4526605" y="1803400"/>
          <a:ext cx="1752600" cy="304800"/>
        </p:xfrm>
        <a:graphic>
          <a:graphicData uri="http://schemas.openxmlformats.org/presentationml/2006/ole">
            <mc:AlternateContent xmlns:mc="http://schemas.openxmlformats.org/markup-compatibility/2006">
              <mc:Choice xmlns:v="urn:schemas-microsoft-com:vml" Requires="v">
                <p:oleObj spid="_x0000_s572954" name="Equation" r:id="rId3" imgW="1752480" imgH="304560" progId="Equation.DSMT4">
                  <p:embed/>
                </p:oleObj>
              </mc:Choice>
              <mc:Fallback>
                <p:oleObj name="Equation" r:id="rId3" imgW="1752480" imgH="304560" progId="Equation.DSMT4">
                  <p:embed/>
                  <p:pic>
                    <p:nvPicPr>
                      <p:cNvPr id="0" name=""/>
                      <p:cNvPicPr/>
                      <p:nvPr/>
                    </p:nvPicPr>
                    <p:blipFill>
                      <a:blip r:embed="rId4"/>
                      <a:stretch>
                        <a:fillRect/>
                      </a:stretch>
                    </p:blipFill>
                    <p:spPr>
                      <a:xfrm>
                        <a:off x="4526605" y="1803400"/>
                        <a:ext cx="1752600" cy="304800"/>
                      </a:xfrm>
                      <a:prstGeom prst="rect">
                        <a:avLst/>
                      </a:prstGeom>
                    </p:spPr>
                  </p:pic>
                </p:oleObj>
              </mc:Fallback>
            </mc:AlternateContent>
          </a:graphicData>
        </a:graphic>
      </p:graphicFrame>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Computation </a:t>
            </a:r>
            <a:r>
              <a:rPr lang="en-GB" dirty="0" smtClean="0">
                <a:solidFill>
                  <a:schemeClr val="bg1"/>
                </a:solidFill>
              </a:rPr>
              <a:t>graph and complexity</a:t>
            </a:r>
            <a:endParaRPr lang="en-GB" dirty="0">
              <a:solidFill>
                <a:schemeClr val="bg1"/>
              </a:solidFill>
            </a:endParaRPr>
          </a:p>
        </p:txBody>
      </p:sp>
      <p:graphicFrame>
        <p:nvGraphicFramePr>
          <p:cNvPr id="25" name="Object 24"/>
          <p:cNvGraphicFramePr>
            <a:graphicFrameLocks noChangeAspect="1"/>
          </p:cNvGraphicFramePr>
          <p:nvPr>
            <p:extLst>
              <p:ext uri="{D42A27DB-BD31-4B8C-83A1-F6EECF244321}">
                <p14:modId xmlns:p14="http://schemas.microsoft.com/office/powerpoint/2010/main" val="1675223326"/>
              </p:ext>
            </p:extLst>
          </p:nvPr>
        </p:nvGraphicFramePr>
        <p:xfrm>
          <a:off x="3125573" y="4470400"/>
          <a:ext cx="914400" cy="198438"/>
        </p:xfrm>
        <a:graphic>
          <a:graphicData uri="http://schemas.openxmlformats.org/presentationml/2006/ole">
            <mc:AlternateContent xmlns:mc="http://schemas.openxmlformats.org/markup-compatibility/2006">
              <mc:Choice xmlns:v="urn:schemas-microsoft-com:vml" Requires="v">
                <p:oleObj spid="_x0000_s572955"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3125573" y="4470400"/>
                        <a:ext cx="914400" cy="198438"/>
                      </a:xfrm>
                      <a:prstGeom prst="rect">
                        <a:avLst/>
                      </a:prstGeom>
                    </p:spPr>
                  </p:pic>
                </p:oleObj>
              </mc:Fallback>
            </mc:AlternateContent>
          </a:graphicData>
        </a:graphic>
      </p:graphicFrame>
      <p:cxnSp>
        <p:nvCxnSpPr>
          <p:cNvPr id="28" name="Straight Arrow Connector 27"/>
          <p:cNvCxnSpPr>
            <a:stCxn id="46" idx="6"/>
            <a:endCxn id="57" idx="2"/>
          </p:cNvCxnSpPr>
          <p:nvPr/>
        </p:nvCxnSpPr>
        <p:spPr>
          <a:xfrm>
            <a:off x="3651522" y="2497512"/>
            <a:ext cx="1166753" cy="1723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47" idx="6"/>
          </p:cNvCxnSpPr>
          <p:nvPr/>
        </p:nvCxnSpPr>
        <p:spPr>
          <a:xfrm>
            <a:off x="3651522" y="2928982"/>
            <a:ext cx="1166753" cy="1319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48" idx="6"/>
            <a:endCxn id="57" idx="2"/>
          </p:cNvCxnSpPr>
          <p:nvPr/>
        </p:nvCxnSpPr>
        <p:spPr>
          <a:xfrm>
            <a:off x="3651522" y="3360452"/>
            <a:ext cx="1166753" cy="86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9" idx="6"/>
            <a:endCxn id="57" idx="2"/>
          </p:cNvCxnSpPr>
          <p:nvPr/>
        </p:nvCxnSpPr>
        <p:spPr>
          <a:xfrm>
            <a:off x="3651522" y="3791922"/>
            <a:ext cx="1166753" cy="429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50" idx="6"/>
            <a:endCxn id="57" idx="2"/>
          </p:cNvCxnSpPr>
          <p:nvPr/>
        </p:nvCxnSpPr>
        <p:spPr>
          <a:xfrm flipV="1">
            <a:off x="3651522" y="4221127"/>
            <a:ext cx="1166753" cy="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3" idx="6"/>
            <a:endCxn id="57" idx="2"/>
          </p:cNvCxnSpPr>
          <p:nvPr/>
        </p:nvCxnSpPr>
        <p:spPr>
          <a:xfrm flipV="1">
            <a:off x="3651522" y="4221127"/>
            <a:ext cx="1166753" cy="42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44" idx="6"/>
            <a:endCxn id="57" idx="2"/>
          </p:cNvCxnSpPr>
          <p:nvPr/>
        </p:nvCxnSpPr>
        <p:spPr>
          <a:xfrm flipV="1">
            <a:off x="3651522" y="4221127"/>
            <a:ext cx="1166753" cy="86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45" idx="6"/>
            <a:endCxn id="57" idx="2"/>
          </p:cNvCxnSpPr>
          <p:nvPr/>
        </p:nvCxnSpPr>
        <p:spPr>
          <a:xfrm flipV="1">
            <a:off x="3651522" y="4221127"/>
            <a:ext cx="1166753" cy="1292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3" idx="6"/>
            <a:endCxn id="57" idx="2"/>
          </p:cNvCxnSpPr>
          <p:nvPr/>
        </p:nvCxnSpPr>
        <p:spPr>
          <a:xfrm flipV="1">
            <a:off x="3661118" y="4221127"/>
            <a:ext cx="1157157" cy="171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974131" y="366099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1" name="Oval 40"/>
          <p:cNvSpPr/>
          <p:nvPr/>
        </p:nvSpPr>
        <p:spPr>
          <a:xfrm>
            <a:off x="1974131" y="409246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2" name="Oval 41"/>
          <p:cNvSpPr/>
          <p:nvPr/>
        </p:nvSpPr>
        <p:spPr>
          <a:xfrm>
            <a:off x="1974131" y="452393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3" name="Oval 42"/>
          <p:cNvSpPr/>
          <p:nvPr/>
        </p:nvSpPr>
        <p:spPr>
          <a:xfrm>
            <a:off x="3396203" y="452621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4" name="Oval 43"/>
          <p:cNvSpPr/>
          <p:nvPr/>
        </p:nvSpPr>
        <p:spPr>
          <a:xfrm>
            <a:off x="3396203" y="495768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5" name="Oval 44"/>
          <p:cNvSpPr/>
          <p:nvPr/>
        </p:nvSpPr>
        <p:spPr>
          <a:xfrm>
            <a:off x="3396203" y="538915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6" name="Oval 45"/>
          <p:cNvSpPr/>
          <p:nvPr/>
        </p:nvSpPr>
        <p:spPr>
          <a:xfrm>
            <a:off x="3396203" y="237282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7" name="Oval 46"/>
          <p:cNvSpPr/>
          <p:nvPr/>
        </p:nvSpPr>
        <p:spPr>
          <a:xfrm>
            <a:off x="3396203" y="280429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8" name="Oval 47"/>
          <p:cNvSpPr/>
          <p:nvPr/>
        </p:nvSpPr>
        <p:spPr>
          <a:xfrm>
            <a:off x="3396203" y="323576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9" name="Oval 48"/>
          <p:cNvSpPr/>
          <p:nvPr/>
        </p:nvSpPr>
        <p:spPr>
          <a:xfrm>
            <a:off x="3396203" y="366723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0" name="Oval 49"/>
          <p:cNvSpPr/>
          <p:nvPr/>
        </p:nvSpPr>
        <p:spPr>
          <a:xfrm>
            <a:off x="3396203" y="409870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1" name="Oval 50"/>
          <p:cNvSpPr/>
          <p:nvPr/>
        </p:nvSpPr>
        <p:spPr>
          <a:xfrm>
            <a:off x="1974131" y="366099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2" name="Oval 51"/>
          <p:cNvSpPr/>
          <p:nvPr/>
        </p:nvSpPr>
        <p:spPr>
          <a:xfrm>
            <a:off x="1974131" y="409246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3" name="Oval 52"/>
          <p:cNvSpPr/>
          <p:nvPr/>
        </p:nvSpPr>
        <p:spPr>
          <a:xfrm>
            <a:off x="1974131" y="452393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54" name="Object 53"/>
          <p:cNvGraphicFramePr>
            <a:graphicFrameLocks noChangeAspect="1"/>
          </p:cNvGraphicFramePr>
          <p:nvPr>
            <p:extLst>
              <p:ext uri="{D42A27DB-BD31-4B8C-83A1-F6EECF244321}">
                <p14:modId xmlns:p14="http://schemas.microsoft.com/office/powerpoint/2010/main" val="3116047379"/>
              </p:ext>
            </p:extLst>
          </p:nvPr>
        </p:nvGraphicFramePr>
        <p:xfrm>
          <a:off x="2027296" y="3667921"/>
          <a:ext cx="152400" cy="228600"/>
        </p:xfrm>
        <a:graphic>
          <a:graphicData uri="http://schemas.openxmlformats.org/presentationml/2006/ole">
            <mc:AlternateContent xmlns:mc="http://schemas.openxmlformats.org/markup-compatibility/2006">
              <mc:Choice xmlns:v="urn:schemas-microsoft-com:vml" Requires="v">
                <p:oleObj spid="_x0000_s572956" name="Equation" r:id="rId8" imgW="152280" imgH="228600" progId="Equation.DSMT4">
                  <p:embed/>
                </p:oleObj>
              </mc:Choice>
              <mc:Fallback>
                <p:oleObj name="Equation" r:id="rId8" imgW="152280" imgH="228600" progId="Equation.DSMT4">
                  <p:embed/>
                  <p:pic>
                    <p:nvPicPr>
                      <p:cNvPr id="0" name=""/>
                      <p:cNvPicPr/>
                      <p:nvPr/>
                    </p:nvPicPr>
                    <p:blipFill>
                      <a:blip r:embed="rId9"/>
                      <a:stretch>
                        <a:fillRect/>
                      </a:stretch>
                    </p:blipFill>
                    <p:spPr>
                      <a:xfrm>
                        <a:off x="2027296" y="3667921"/>
                        <a:ext cx="152400" cy="228600"/>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4116578302"/>
              </p:ext>
            </p:extLst>
          </p:nvPr>
        </p:nvGraphicFramePr>
        <p:xfrm>
          <a:off x="2007953" y="4093498"/>
          <a:ext cx="165100" cy="228600"/>
        </p:xfrm>
        <a:graphic>
          <a:graphicData uri="http://schemas.openxmlformats.org/presentationml/2006/ole">
            <mc:AlternateContent xmlns:mc="http://schemas.openxmlformats.org/markup-compatibility/2006">
              <mc:Choice xmlns:v="urn:schemas-microsoft-com:vml" Requires="v">
                <p:oleObj spid="_x0000_s572957" name="Equation" r:id="rId10" imgW="164880" imgH="228600" progId="Equation.DSMT4">
                  <p:embed/>
                </p:oleObj>
              </mc:Choice>
              <mc:Fallback>
                <p:oleObj name="Equation" r:id="rId10" imgW="164880" imgH="228600" progId="Equation.DSMT4">
                  <p:embed/>
                  <p:pic>
                    <p:nvPicPr>
                      <p:cNvPr id="0" name=""/>
                      <p:cNvPicPr/>
                      <p:nvPr/>
                    </p:nvPicPr>
                    <p:blipFill>
                      <a:blip r:embed="rId11"/>
                      <a:stretch>
                        <a:fillRect/>
                      </a:stretch>
                    </p:blipFill>
                    <p:spPr>
                      <a:xfrm>
                        <a:off x="2007953" y="4093498"/>
                        <a:ext cx="165100" cy="228600"/>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354942877"/>
              </p:ext>
            </p:extLst>
          </p:nvPr>
        </p:nvGraphicFramePr>
        <p:xfrm>
          <a:off x="2027745" y="4499898"/>
          <a:ext cx="165100" cy="228600"/>
        </p:xfrm>
        <a:graphic>
          <a:graphicData uri="http://schemas.openxmlformats.org/presentationml/2006/ole">
            <mc:AlternateContent xmlns:mc="http://schemas.openxmlformats.org/markup-compatibility/2006">
              <mc:Choice xmlns:v="urn:schemas-microsoft-com:vml" Requires="v">
                <p:oleObj spid="_x0000_s572958" name="Equation" r:id="rId12" imgW="164880" imgH="228600" progId="Equation.DSMT4">
                  <p:embed/>
                </p:oleObj>
              </mc:Choice>
              <mc:Fallback>
                <p:oleObj name="Equation" r:id="rId12" imgW="164880" imgH="228600" progId="Equation.DSMT4">
                  <p:embed/>
                  <p:pic>
                    <p:nvPicPr>
                      <p:cNvPr id="0" name=""/>
                      <p:cNvPicPr/>
                      <p:nvPr/>
                    </p:nvPicPr>
                    <p:blipFill>
                      <a:blip r:embed="rId13"/>
                      <a:stretch>
                        <a:fillRect/>
                      </a:stretch>
                    </p:blipFill>
                    <p:spPr>
                      <a:xfrm>
                        <a:off x="2027745" y="4499898"/>
                        <a:ext cx="165100" cy="228600"/>
                      </a:xfrm>
                      <a:prstGeom prst="rect">
                        <a:avLst/>
                      </a:prstGeom>
                    </p:spPr>
                  </p:pic>
                </p:oleObj>
              </mc:Fallback>
            </mc:AlternateContent>
          </a:graphicData>
        </a:graphic>
      </p:graphicFrame>
      <p:sp>
        <p:nvSpPr>
          <p:cNvPr id="57" name="Oval 56"/>
          <p:cNvSpPr/>
          <p:nvPr/>
        </p:nvSpPr>
        <p:spPr>
          <a:xfrm>
            <a:off x="4818275" y="4096436"/>
            <a:ext cx="255319" cy="249382"/>
          </a:xfrm>
          <a:prstGeom prst="ellipse">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60" name="Object 59"/>
          <p:cNvGraphicFramePr>
            <a:graphicFrameLocks noChangeAspect="1"/>
          </p:cNvGraphicFramePr>
          <p:nvPr>
            <p:extLst>
              <p:ext uri="{D42A27DB-BD31-4B8C-83A1-F6EECF244321}">
                <p14:modId xmlns:p14="http://schemas.microsoft.com/office/powerpoint/2010/main" val="3644860727"/>
              </p:ext>
            </p:extLst>
          </p:nvPr>
        </p:nvGraphicFramePr>
        <p:xfrm>
          <a:off x="3444143" y="2363788"/>
          <a:ext cx="152400" cy="228600"/>
        </p:xfrm>
        <a:graphic>
          <a:graphicData uri="http://schemas.openxmlformats.org/presentationml/2006/ole">
            <mc:AlternateContent xmlns:mc="http://schemas.openxmlformats.org/markup-compatibility/2006">
              <mc:Choice xmlns:v="urn:schemas-microsoft-com:vml" Requires="v">
                <p:oleObj spid="_x0000_s572959" name="Equation" r:id="rId14" imgW="152280" imgH="228600" progId="Equation.DSMT4">
                  <p:embed/>
                </p:oleObj>
              </mc:Choice>
              <mc:Fallback>
                <p:oleObj name="Equation" r:id="rId14" imgW="152280" imgH="228600" progId="Equation.DSMT4">
                  <p:embed/>
                  <p:pic>
                    <p:nvPicPr>
                      <p:cNvPr id="0" name=""/>
                      <p:cNvPicPr/>
                      <p:nvPr/>
                    </p:nvPicPr>
                    <p:blipFill>
                      <a:blip r:embed="rId15"/>
                      <a:stretch>
                        <a:fillRect/>
                      </a:stretch>
                    </p:blipFill>
                    <p:spPr>
                      <a:xfrm>
                        <a:off x="3444143" y="2363788"/>
                        <a:ext cx="152400" cy="228600"/>
                      </a:xfrm>
                      <a:prstGeom prst="rect">
                        <a:avLst/>
                      </a:prstGeom>
                    </p:spPr>
                  </p:pic>
                </p:oleObj>
              </mc:Fallback>
            </mc:AlternateContent>
          </a:graphicData>
        </a:graphic>
      </p:graphicFrame>
      <p:graphicFrame>
        <p:nvGraphicFramePr>
          <p:cNvPr id="61" name="Object 60"/>
          <p:cNvGraphicFramePr>
            <a:graphicFrameLocks noChangeAspect="1"/>
          </p:cNvGraphicFramePr>
          <p:nvPr>
            <p:extLst>
              <p:ext uri="{D42A27DB-BD31-4B8C-83A1-F6EECF244321}">
                <p14:modId xmlns:p14="http://schemas.microsoft.com/office/powerpoint/2010/main" val="338143395"/>
              </p:ext>
            </p:extLst>
          </p:nvPr>
        </p:nvGraphicFramePr>
        <p:xfrm>
          <a:off x="3442556" y="2822575"/>
          <a:ext cx="165100" cy="228600"/>
        </p:xfrm>
        <a:graphic>
          <a:graphicData uri="http://schemas.openxmlformats.org/presentationml/2006/ole">
            <mc:AlternateContent xmlns:mc="http://schemas.openxmlformats.org/markup-compatibility/2006">
              <mc:Choice xmlns:v="urn:schemas-microsoft-com:vml" Requires="v">
                <p:oleObj spid="_x0000_s572960" name="Equation" r:id="rId16" imgW="164880" imgH="228600" progId="Equation.DSMT4">
                  <p:embed/>
                </p:oleObj>
              </mc:Choice>
              <mc:Fallback>
                <p:oleObj name="Equation" r:id="rId16" imgW="164880" imgH="228600" progId="Equation.DSMT4">
                  <p:embed/>
                  <p:pic>
                    <p:nvPicPr>
                      <p:cNvPr id="0" name=""/>
                      <p:cNvPicPr/>
                      <p:nvPr/>
                    </p:nvPicPr>
                    <p:blipFill>
                      <a:blip r:embed="rId17"/>
                      <a:stretch>
                        <a:fillRect/>
                      </a:stretch>
                    </p:blipFill>
                    <p:spPr>
                      <a:xfrm>
                        <a:off x="3442556" y="2822575"/>
                        <a:ext cx="165100" cy="228600"/>
                      </a:xfrm>
                      <a:prstGeom prst="rect">
                        <a:avLst/>
                      </a:prstGeom>
                    </p:spPr>
                  </p:pic>
                </p:oleObj>
              </mc:Fallback>
            </mc:AlternateContent>
          </a:graphicData>
        </a:graphic>
      </p:graphicFrame>
      <p:graphicFrame>
        <p:nvGraphicFramePr>
          <p:cNvPr id="62" name="Object 61"/>
          <p:cNvGraphicFramePr>
            <a:graphicFrameLocks noChangeAspect="1"/>
          </p:cNvGraphicFramePr>
          <p:nvPr>
            <p:extLst>
              <p:ext uri="{D42A27DB-BD31-4B8C-83A1-F6EECF244321}">
                <p14:modId xmlns:p14="http://schemas.microsoft.com/office/powerpoint/2010/main" val="964177975"/>
              </p:ext>
            </p:extLst>
          </p:nvPr>
        </p:nvGraphicFramePr>
        <p:xfrm>
          <a:off x="3442556" y="3248025"/>
          <a:ext cx="165100" cy="228600"/>
        </p:xfrm>
        <a:graphic>
          <a:graphicData uri="http://schemas.openxmlformats.org/presentationml/2006/ole">
            <mc:AlternateContent xmlns:mc="http://schemas.openxmlformats.org/markup-compatibility/2006">
              <mc:Choice xmlns:v="urn:schemas-microsoft-com:vml" Requires="v">
                <p:oleObj spid="_x0000_s572961" name="Equation" r:id="rId18" imgW="164880" imgH="228600" progId="Equation.DSMT4">
                  <p:embed/>
                </p:oleObj>
              </mc:Choice>
              <mc:Fallback>
                <p:oleObj name="Equation" r:id="rId18" imgW="164880" imgH="228600" progId="Equation.DSMT4">
                  <p:embed/>
                  <p:pic>
                    <p:nvPicPr>
                      <p:cNvPr id="0" name=""/>
                      <p:cNvPicPr/>
                      <p:nvPr/>
                    </p:nvPicPr>
                    <p:blipFill>
                      <a:blip r:embed="rId19"/>
                      <a:stretch>
                        <a:fillRect/>
                      </a:stretch>
                    </p:blipFill>
                    <p:spPr>
                      <a:xfrm>
                        <a:off x="3442556" y="3248025"/>
                        <a:ext cx="165100" cy="228600"/>
                      </a:xfrm>
                      <a:prstGeom prst="rect">
                        <a:avLst/>
                      </a:prstGeom>
                    </p:spPr>
                  </p:pic>
                </p:oleObj>
              </mc:Fallback>
            </mc:AlternateContent>
          </a:graphicData>
        </a:graphic>
      </p:graphicFrame>
      <p:sp>
        <p:nvSpPr>
          <p:cNvPr id="63" name="Oval 62"/>
          <p:cNvSpPr/>
          <p:nvPr/>
        </p:nvSpPr>
        <p:spPr>
          <a:xfrm>
            <a:off x="3405799" y="5810436"/>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64" name="Object 63"/>
          <p:cNvGraphicFramePr>
            <a:graphicFrameLocks noChangeAspect="1"/>
          </p:cNvGraphicFramePr>
          <p:nvPr>
            <p:extLst>
              <p:ext uri="{D42A27DB-BD31-4B8C-83A1-F6EECF244321}">
                <p14:modId xmlns:p14="http://schemas.microsoft.com/office/powerpoint/2010/main" val="1404840904"/>
              </p:ext>
            </p:extLst>
          </p:nvPr>
        </p:nvGraphicFramePr>
        <p:xfrm>
          <a:off x="3448326" y="3660775"/>
          <a:ext cx="165100" cy="228600"/>
        </p:xfrm>
        <a:graphic>
          <a:graphicData uri="http://schemas.openxmlformats.org/presentationml/2006/ole">
            <mc:AlternateContent xmlns:mc="http://schemas.openxmlformats.org/markup-compatibility/2006">
              <mc:Choice xmlns:v="urn:schemas-microsoft-com:vml" Requires="v">
                <p:oleObj spid="_x0000_s572962" name="Equation" r:id="rId20" imgW="164880" imgH="228600" progId="Equation.DSMT4">
                  <p:embed/>
                </p:oleObj>
              </mc:Choice>
              <mc:Fallback>
                <p:oleObj name="Equation" r:id="rId20" imgW="164880" imgH="228600" progId="Equation.DSMT4">
                  <p:embed/>
                  <p:pic>
                    <p:nvPicPr>
                      <p:cNvPr id="0" name=""/>
                      <p:cNvPicPr/>
                      <p:nvPr/>
                    </p:nvPicPr>
                    <p:blipFill>
                      <a:blip r:embed="rId21"/>
                      <a:stretch>
                        <a:fillRect/>
                      </a:stretch>
                    </p:blipFill>
                    <p:spPr>
                      <a:xfrm>
                        <a:off x="3448326" y="3660775"/>
                        <a:ext cx="165100" cy="228600"/>
                      </a:xfrm>
                      <a:prstGeom prst="rect">
                        <a:avLst/>
                      </a:prstGeom>
                    </p:spPr>
                  </p:pic>
                </p:oleObj>
              </mc:Fallback>
            </mc:AlternateContent>
          </a:graphicData>
        </a:graphic>
      </p:graphicFrame>
      <p:graphicFrame>
        <p:nvGraphicFramePr>
          <p:cNvPr id="65" name="Object 64"/>
          <p:cNvGraphicFramePr>
            <a:graphicFrameLocks noChangeAspect="1"/>
          </p:cNvGraphicFramePr>
          <p:nvPr>
            <p:extLst>
              <p:ext uri="{D42A27DB-BD31-4B8C-83A1-F6EECF244321}">
                <p14:modId xmlns:p14="http://schemas.microsoft.com/office/powerpoint/2010/main" val="2231914670"/>
              </p:ext>
            </p:extLst>
          </p:nvPr>
        </p:nvGraphicFramePr>
        <p:xfrm>
          <a:off x="3441976" y="4113213"/>
          <a:ext cx="165100" cy="228600"/>
        </p:xfrm>
        <a:graphic>
          <a:graphicData uri="http://schemas.openxmlformats.org/presentationml/2006/ole">
            <mc:AlternateContent xmlns:mc="http://schemas.openxmlformats.org/markup-compatibility/2006">
              <mc:Choice xmlns:v="urn:schemas-microsoft-com:vml" Requires="v">
                <p:oleObj spid="_x0000_s572963" name="Equation" r:id="rId22" imgW="164880" imgH="228600" progId="Equation.DSMT4">
                  <p:embed/>
                </p:oleObj>
              </mc:Choice>
              <mc:Fallback>
                <p:oleObj name="Equation" r:id="rId22" imgW="164880" imgH="228600" progId="Equation.DSMT4">
                  <p:embed/>
                  <p:pic>
                    <p:nvPicPr>
                      <p:cNvPr id="0" name=""/>
                      <p:cNvPicPr/>
                      <p:nvPr/>
                    </p:nvPicPr>
                    <p:blipFill>
                      <a:blip r:embed="rId23"/>
                      <a:stretch>
                        <a:fillRect/>
                      </a:stretch>
                    </p:blipFill>
                    <p:spPr>
                      <a:xfrm>
                        <a:off x="3441976" y="4113213"/>
                        <a:ext cx="165100" cy="228600"/>
                      </a:xfrm>
                      <a:prstGeom prst="rect">
                        <a:avLst/>
                      </a:prstGeom>
                    </p:spPr>
                  </p:pic>
                </p:oleObj>
              </mc:Fallback>
            </mc:AlternateContent>
          </a:graphicData>
        </a:graphic>
      </p:graphicFrame>
      <p:graphicFrame>
        <p:nvGraphicFramePr>
          <p:cNvPr id="66" name="Object 65"/>
          <p:cNvGraphicFramePr>
            <a:graphicFrameLocks noChangeAspect="1"/>
          </p:cNvGraphicFramePr>
          <p:nvPr>
            <p:extLst>
              <p:ext uri="{D42A27DB-BD31-4B8C-83A1-F6EECF244321}">
                <p14:modId xmlns:p14="http://schemas.microsoft.com/office/powerpoint/2010/main" val="1360955319"/>
              </p:ext>
            </p:extLst>
          </p:nvPr>
        </p:nvGraphicFramePr>
        <p:xfrm>
          <a:off x="3429276" y="4545013"/>
          <a:ext cx="165100" cy="228600"/>
        </p:xfrm>
        <a:graphic>
          <a:graphicData uri="http://schemas.openxmlformats.org/presentationml/2006/ole">
            <mc:AlternateContent xmlns:mc="http://schemas.openxmlformats.org/markup-compatibility/2006">
              <mc:Choice xmlns:v="urn:schemas-microsoft-com:vml" Requires="v">
                <p:oleObj spid="_x0000_s572964" name="Equation" r:id="rId24" imgW="164880" imgH="228600" progId="Equation.DSMT4">
                  <p:embed/>
                </p:oleObj>
              </mc:Choice>
              <mc:Fallback>
                <p:oleObj name="Equation" r:id="rId24" imgW="164880" imgH="228600" progId="Equation.DSMT4">
                  <p:embed/>
                  <p:pic>
                    <p:nvPicPr>
                      <p:cNvPr id="0" name=""/>
                      <p:cNvPicPr/>
                      <p:nvPr/>
                    </p:nvPicPr>
                    <p:blipFill>
                      <a:blip r:embed="rId25"/>
                      <a:stretch>
                        <a:fillRect/>
                      </a:stretch>
                    </p:blipFill>
                    <p:spPr>
                      <a:xfrm>
                        <a:off x="3429276" y="4545013"/>
                        <a:ext cx="165100" cy="228600"/>
                      </a:xfrm>
                      <a:prstGeom prst="rect">
                        <a:avLst/>
                      </a:prstGeom>
                    </p:spPr>
                  </p:pic>
                </p:oleObj>
              </mc:Fallback>
            </mc:AlternateContent>
          </a:graphicData>
        </a:graphic>
      </p:graphicFrame>
      <p:graphicFrame>
        <p:nvGraphicFramePr>
          <p:cNvPr id="67" name="Object 66"/>
          <p:cNvGraphicFramePr>
            <a:graphicFrameLocks noChangeAspect="1"/>
          </p:cNvGraphicFramePr>
          <p:nvPr>
            <p:extLst>
              <p:ext uri="{D42A27DB-BD31-4B8C-83A1-F6EECF244321}">
                <p14:modId xmlns:p14="http://schemas.microsoft.com/office/powerpoint/2010/main" val="594751063"/>
              </p:ext>
            </p:extLst>
          </p:nvPr>
        </p:nvGraphicFramePr>
        <p:xfrm>
          <a:off x="3458431" y="4949825"/>
          <a:ext cx="165100" cy="228600"/>
        </p:xfrm>
        <a:graphic>
          <a:graphicData uri="http://schemas.openxmlformats.org/presentationml/2006/ole">
            <mc:AlternateContent xmlns:mc="http://schemas.openxmlformats.org/markup-compatibility/2006">
              <mc:Choice xmlns:v="urn:schemas-microsoft-com:vml" Requires="v">
                <p:oleObj spid="_x0000_s572965" name="Equation" r:id="rId26" imgW="164880" imgH="228600" progId="Equation.DSMT4">
                  <p:embed/>
                </p:oleObj>
              </mc:Choice>
              <mc:Fallback>
                <p:oleObj name="Equation" r:id="rId26" imgW="164880" imgH="228600" progId="Equation.DSMT4">
                  <p:embed/>
                  <p:pic>
                    <p:nvPicPr>
                      <p:cNvPr id="0" name=""/>
                      <p:cNvPicPr/>
                      <p:nvPr/>
                    </p:nvPicPr>
                    <p:blipFill>
                      <a:blip r:embed="rId27"/>
                      <a:stretch>
                        <a:fillRect/>
                      </a:stretch>
                    </p:blipFill>
                    <p:spPr>
                      <a:xfrm>
                        <a:off x="3458431" y="4949825"/>
                        <a:ext cx="165100" cy="228600"/>
                      </a:xfrm>
                      <a:prstGeom prst="rect">
                        <a:avLst/>
                      </a:prstGeom>
                    </p:spPr>
                  </p:pic>
                </p:oleObj>
              </mc:Fallback>
            </mc:AlternateContent>
          </a:graphicData>
        </a:graphic>
      </p:graphicFrame>
      <p:graphicFrame>
        <p:nvGraphicFramePr>
          <p:cNvPr id="68" name="Object 67"/>
          <p:cNvGraphicFramePr>
            <a:graphicFrameLocks noChangeAspect="1"/>
          </p:cNvGraphicFramePr>
          <p:nvPr>
            <p:extLst>
              <p:ext uri="{D42A27DB-BD31-4B8C-83A1-F6EECF244321}">
                <p14:modId xmlns:p14="http://schemas.microsoft.com/office/powerpoint/2010/main" val="3719570926"/>
              </p:ext>
            </p:extLst>
          </p:nvPr>
        </p:nvGraphicFramePr>
        <p:xfrm>
          <a:off x="3455256" y="5375275"/>
          <a:ext cx="165100" cy="228600"/>
        </p:xfrm>
        <a:graphic>
          <a:graphicData uri="http://schemas.openxmlformats.org/presentationml/2006/ole">
            <mc:AlternateContent xmlns:mc="http://schemas.openxmlformats.org/markup-compatibility/2006">
              <mc:Choice xmlns:v="urn:schemas-microsoft-com:vml" Requires="v">
                <p:oleObj spid="_x0000_s572966" name="Equation" r:id="rId28" imgW="164880" imgH="228600" progId="Equation.DSMT4">
                  <p:embed/>
                </p:oleObj>
              </mc:Choice>
              <mc:Fallback>
                <p:oleObj name="Equation" r:id="rId28" imgW="164880" imgH="228600" progId="Equation.DSMT4">
                  <p:embed/>
                  <p:pic>
                    <p:nvPicPr>
                      <p:cNvPr id="0" name=""/>
                      <p:cNvPicPr/>
                      <p:nvPr/>
                    </p:nvPicPr>
                    <p:blipFill>
                      <a:blip r:embed="rId29"/>
                      <a:stretch>
                        <a:fillRect/>
                      </a:stretch>
                    </p:blipFill>
                    <p:spPr>
                      <a:xfrm>
                        <a:off x="3455256" y="5375275"/>
                        <a:ext cx="165100" cy="228600"/>
                      </a:xfrm>
                      <a:prstGeom prst="rect">
                        <a:avLst/>
                      </a:prstGeom>
                    </p:spPr>
                  </p:pic>
                </p:oleObj>
              </mc:Fallback>
            </mc:AlternateContent>
          </a:graphicData>
        </a:graphic>
      </p:graphicFrame>
      <p:graphicFrame>
        <p:nvGraphicFramePr>
          <p:cNvPr id="69" name="Object 68"/>
          <p:cNvGraphicFramePr>
            <a:graphicFrameLocks noChangeAspect="1"/>
          </p:cNvGraphicFramePr>
          <p:nvPr>
            <p:extLst>
              <p:ext uri="{D42A27DB-BD31-4B8C-83A1-F6EECF244321}">
                <p14:modId xmlns:p14="http://schemas.microsoft.com/office/powerpoint/2010/main" val="3673902751"/>
              </p:ext>
            </p:extLst>
          </p:nvPr>
        </p:nvGraphicFramePr>
        <p:xfrm>
          <a:off x="3455256" y="5830888"/>
          <a:ext cx="165100" cy="228600"/>
        </p:xfrm>
        <a:graphic>
          <a:graphicData uri="http://schemas.openxmlformats.org/presentationml/2006/ole">
            <mc:AlternateContent xmlns:mc="http://schemas.openxmlformats.org/markup-compatibility/2006">
              <mc:Choice xmlns:v="urn:schemas-microsoft-com:vml" Requires="v">
                <p:oleObj spid="_x0000_s572967" name="Equation" r:id="rId30" imgW="164880" imgH="228600" progId="Equation.DSMT4">
                  <p:embed/>
                </p:oleObj>
              </mc:Choice>
              <mc:Fallback>
                <p:oleObj name="Equation" r:id="rId30" imgW="164880" imgH="228600" progId="Equation.DSMT4">
                  <p:embed/>
                  <p:pic>
                    <p:nvPicPr>
                      <p:cNvPr id="0" name=""/>
                      <p:cNvPicPr/>
                      <p:nvPr/>
                    </p:nvPicPr>
                    <p:blipFill>
                      <a:blip r:embed="rId31"/>
                      <a:stretch>
                        <a:fillRect/>
                      </a:stretch>
                    </p:blipFill>
                    <p:spPr>
                      <a:xfrm>
                        <a:off x="3455256" y="5830888"/>
                        <a:ext cx="165100" cy="228600"/>
                      </a:xfrm>
                      <a:prstGeom prst="rect">
                        <a:avLst/>
                      </a:prstGeom>
                    </p:spPr>
                  </p:pic>
                </p:oleObj>
              </mc:Fallback>
            </mc:AlternateContent>
          </a:graphicData>
        </a:graphic>
      </p:graphicFrame>
      <p:cxnSp>
        <p:nvCxnSpPr>
          <p:cNvPr id="70" name="Straight Arrow Connector 69"/>
          <p:cNvCxnSpPr>
            <a:stCxn id="51" idx="6"/>
            <a:endCxn id="46" idx="2"/>
          </p:cNvCxnSpPr>
          <p:nvPr/>
        </p:nvCxnSpPr>
        <p:spPr>
          <a:xfrm flipV="1">
            <a:off x="2229450" y="249751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1" idx="6"/>
            <a:endCxn id="49" idx="2"/>
          </p:cNvCxnSpPr>
          <p:nvPr/>
        </p:nvCxnSpPr>
        <p:spPr>
          <a:xfrm>
            <a:off x="2229450" y="3785689"/>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6"/>
            <a:endCxn id="50" idx="2"/>
          </p:cNvCxnSpPr>
          <p:nvPr/>
        </p:nvCxnSpPr>
        <p:spPr>
          <a:xfrm>
            <a:off x="2229450" y="3785689"/>
            <a:ext cx="1166753" cy="43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40" idx="6"/>
            <a:endCxn id="44" idx="2"/>
          </p:cNvCxnSpPr>
          <p:nvPr/>
        </p:nvCxnSpPr>
        <p:spPr>
          <a:xfrm>
            <a:off x="2229450" y="3785689"/>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1" idx="6"/>
            <a:endCxn id="47" idx="2"/>
          </p:cNvCxnSpPr>
          <p:nvPr/>
        </p:nvCxnSpPr>
        <p:spPr>
          <a:xfrm flipV="1">
            <a:off x="2229450" y="292898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1" idx="6"/>
            <a:endCxn id="49" idx="2"/>
          </p:cNvCxnSpPr>
          <p:nvPr/>
        </p:nvCxnSpPr>
        <p:spPr>
          <a:xfrm flipV="1">
            <a:off x="2229450" y="379192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1" idx="6"/>
          </p:cNvCxnSpPr>
          <p:nvPr/>
        </p:nvCxnSpPr>
        <p:spPr>
          <a:xfrm>
            <a:off x="2229450" y="4217159"/>
            <a:ext cx="1166753" cy="43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1" idx="6"/>
            <a:endCxn id="45" idx="2"/>
          </p:cNvCxnSpPr>
          <p:nvPr/>
        </p:nvCxnSpPr>
        <p:spPr>
          <a:xfrm>
            <a:off x="2229450" y="4217159"/>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2" idx="6"/>
            <a:endCxn id="48" idx="2"/>
          </p:cNvCxnSpPr>
          <p:nvPr/>
        </p:nvCxnSpPr>
        <p:spPr>
          <a:xfrm flipV="1">
            <a:off x="2229450" y="336045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2" idx="6"/>
            <a:endCxn id="50" idx="2"/>
          </p:cNvCxnSpPr>
          <p:nvPr/>
        </p:nvCxnSpPr>
        <p:spPr>
          <a:xfrm flipV="1">
            <a:off x="2229450" y="422339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53" idx="6"/>
            <a:endCxn id="43" idx="2"/>
          </p:cNvCxnSpPr>
          <p:nvPr/>
        </p:nvCxnSpPr>
        <p:spPr>
          <a:xfrm>
            <a:off x="2229450" y="4648629"/>
            <a:ext cx="1166753" cy="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2" idx="6"/>
            <a:endCxn id="63" idx="2"/>
          </p:cNvCxnSpPr>
          <p:nvPr/>
        </p:nvCxnSpPr>
        <p:spPr>
          <a:xfrm>
            <a:off x="2229450" y="4648629"/>
            <a:ext cx="1176349" cy="1286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0" idx="6"/>
            <a:endCxn id="48" idx="2"/>
          </p:cNvCxnSpPr>
          <p:nvPr/>
        </p:nvCxnSpPr>
        <p:spPr>
          <a:xfrm flipV="1">
            <a:off x="2229450" y="336045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0" idx="6"/>
            <a:endCxn id="47" idx="2"/>
          </p:cNvCxnSpPr>
          <p:nvPr/>
        </p:nvCxnSpPr>
        <p:spPr>
          <a:xfrm flipV="1">
            <a:off x="2229450" y="292898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6"/>
            <a:endCxn id="46" idx="2"/>
          </p:cNvCxnSpPr>
          <p:nvPr/>
        </p:nvCxnSpPr>
        <p:spPr>
          <a:xfrm flipV="1">
            <a:off x="2229450" y="249751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2" idx="6"/>
            <a:endCxn id="47" idx="2"/>
          </p:cNvCxnSpPr>
          <p:nvPr/>
        </p:nvCxnSpPr>
        <p:spPr>
          <a:xfrm flipV="1">
            <a:off x="2229450" y="292898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2" idx="6"/>
            <a:endCxn id="46" idx="2"/>
          </p:cNvCxnSpPr>
          <p:nvPr/>
        </p:nvCxnSpPr>
        <p:spPr>
          <a:xfrm flipV="1">
            <a:off x="2229450" y="2497512"/>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40" idx="6"/>
            <a:endCxn id="45" idx="2"/>
          </p:cNvCxnSpPr>
          <p:nvPr/>
        </p:nvCxnSpPr>
        <p:spPr>
          <a:xfrm>
            <a:off x="2229450" y="3785689"/>
            <a:ext cx="1166753" cy="1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0" idx="6"/>
            <a:endCxn id="63" idx="2"/>
          </p:cNvCxnSpPr>
          <p:nvPr/>
        </p:nvCxnSpPr>
        <p:spPr>
          <a:xfrm>
            <a:off x="2229450" y="3785689"/>
            <a:ext cx="1176349" cy="2149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42" idx="6"/>
            <a:endCxn id="47" idx="2"/>
          </p:cNvCxnSpPr>
          <p:nvPr/>
        </p:nvCxnSpPr>
        <p:spPr>
          <a:xfrm flipV="1">
            <a:off x="2229450" y="2928982"/>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53" idx="6"/>
            <a:endCxn id="49" idx="2"/>
          </p:cNvCxnSpPr>
          <p:nvPr/>
        </p:nvCxnSpPr>
        <p:spPr>
          <a:xfrm flipV="1">
            <a:off x="2229450" y="379192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53" idx="6"/>
            <a:endCxn id="45" idx="2"/>
          </p:cNvCxnSpPr>
          <p:nvPr/>
        </p:nvCxnSpPr>
        <p:spPr>
          <a:xfrm>
            <a:off x="2229450" y="464862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3" idx="6"/>
            <a:endCxn id="44" idx="2"/>
          </p:cNvCxnSpPr>
          <p:nvPr/>
        </p:nvCxnSpPr>
        <p:spPr>
          <a:xfrm>
            <a:off x="2229450" y="4648629"/>
            <a:ext cx="1166753" cy="433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42" idx="6"/>
            <a:endCxn id="46" idx="2"/>
          </p:cNvCxnSpPr>
          <p:nvPr/>
        </p:nvCxnSpPr>
        <p:spPr>
          <a:xfrm flipV="1">
            <a:off x="2229450" y="2497512"/>
            <a:ext cx="1166753" cy="2151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52" idx="6"/>
            <a:endCxn id="48" idx="2"/>
          </p:cNvCxnSpPr>
          <p:nvPr/>
        </p:nvCxnSpPr>
        <p:spPr>
          <a:xfrm flipV="1">
            <a:off x="2229450" y="336045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41" idx="6"/>
            <a:endCxn id="50" idx="2"/>
          </p:cNvCxnSpPr>
          <p:nvPr/>
        </p:nvCxnSpPr>
        <p:spPr>
          <a:xfrm>
            <a:off x="2229450" y="4217159"/>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0" idx="6"/>
            <a:endCxn id="43" idx="2"/>
          </p:cNvCxnSpPr>
          <p:nvPr/>
        </p:nvCxnSpPr>
        <p:spPr>
          <a:xfrm>
            <a:off x="2229450" y="378568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41" idx="6"/>
            <a:endCxn id="44" idx="2"/>
          </p:cNvCxnSpPr>
          <p:nvPr/>
        </p:nvCxnSpPr>
        <p:spPr>
          <a:xfrm>
            <a:off x="2229450" y="421715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41" idx="6"/>
            <a:endCxn id="63" idx="2"/>
          </p:cNvCxnSpPr>
          <p:nvPr/>
        </p:nvCxnSpPr>
        <p:spPr>
          <a:xfrm>
            <a:off x="2229450" y="4217159"/>
            <a:ext cx="1176349" cy="171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527237567"/>
              </p:ext>
            </p:extLst>
          </p:nvPr>
        </p:nvGraphicFramePr>
        <p:xfrm>
          <a:off x="1868488" y="1860550"/>
          <a:ext cx="482600" cy="215900"/>
        </p:xfrm>
        <a:graphic>
          <a:graphicData uri="http://schemas.openxmlformats.org/presentationml/2006/ole">
            <mc:AlternateContent xmlns:mc="http://schemas.openxmlformats.org/markup-compatibility/2006">
              <mc:Choice xmlns:v="urn:schemas-microsoft-com:vml" Requires="v">
                <p:oleObj spid="_x0000_s572968" name="Equation" r:id="rId32" imgW="482400" imgH="215640" progId="Equation.DSMT4">
                  <p:embed/>
                </p:oleObj>
              </mc:Choice>
              <mc:Fallback>
                <p:oleObj name="Equation" r:id="rId32" imgW="482400" imgH="215640" progId="Equation.DSMT4">
                  <p:embed/>
                  <p:pic>
                    <p:nvPicPr>
                      <p:cNvPr id="0" name=""/>
                      <p:cNvPicPr/>
                      <p:nvPr/>
                    </p:nvPicPr>
                    <p:blipFill>
                      <a:blip r:embed="rId33"/>
                      <a:stretch>
                        <a:fillRect/>
                      </a:stretch>
                    </p:blipFill>
                    <p:spPr>
                      <a:xfrm>
                        <a:off x="1868488" y="1860550"/>
                        <a:ext cx="482600" cy="215900"/>
                      </a:xfrm>
                      <a:prstGeom prst="rect">
                        <a:avLst/>
                      </a:prstGeom>
                    </p:spPr>
                  </p:pic>
                </p:oleObj>
              </mc:Fallback>
            </mc:AlternateContent>
          </a:graphicData>
        </a:graphic>
      </p:graphicFrame>
      <p:sp>
        <p:nvSpPr>
          <p:cNvPr id="9" name="TextBox 8"/>
          <p:cNvSpPr txBox="1"/>
          <p:nvPr/>
        </p:nvSpPr>
        <p:spPr>
          <a:xfrm>
            <a:off x="1416328" y="1595044"/>
            <a:ext cx="1396498" cy="276999"/>
          </a:xfrm>
          <a:prstGeom prst="rect">
            <a:avLst/>
          </a:prstGeom>
          <a:noFill/>
        </p:spPr>
        <p:txBody>
          <a:bodyPr wrap="square" rtlCol="0">
            <a:spAutoFit/>
          </a:bodyPr>
          <a:lstStyle/>
          <a:p>
            <a:pPr algn="ctr"/>
            <a:r>
              <a:rPr lang="en-GB" sz="1200" dirty="0"/>
              <a:t>Input layer l=0</a:t>
            </a:r>
          </a:p>
        </p:txBody>
      </p:sp>
      <p:graphicFrame>
        <p:nvGraphicFramePr>
          <p:cNvPr id="103" name="Object 102"/>
          <p:cNvGraphicFramePr>
            <a:graphicFrameLocks noChangeAspect="1"/>
          </p:cNvGraphicFramePr>
          <p:nvPr>
            <p:extLst>
              <p:ext uri="{D42A27DB-BD31-4B8C-83A1-F6EECF244321}">
                <p14:modId xmlns:p14="http://schemas.microsoft.com/office/powerpoint/2010/main" val="3875523381"/>
              </p:ext>
            </p:extLst>
          </p:nvPr>
        </p:nvGraphicFramePr>
        <p:xfrm>
          <a:off x="1849945" y="2067900"/>
          <a:ext cx="520700" cy="228600"/>
        </p:xfrm>
        <a:graphic>
          <a:graphicData uri="http://schemas.openxmlformats.org/presentationml/2006/ole">
            <mc:AlternateContent xmlns:mc="http://schemas.openxmlformats.org/markup-compatibility/2006">
              <mc:Choice xmlns:v="urn:schemas-microsoft-com:vml" Requires="v">
                <p:oleObj spid="_x0000_s572969" name="Equation" r:id="rId34" imgW="520560" imgH="228600" progId="Equation.DSMT4">
                  <p:embed/>
                </p:oleObj>
              </mc:Choice>
              <mc:Fallback>
                <p:oleObj name="Equation" r:id="rId34" imgW="520560" imgH="228600" progId="Equation.DSMT4">
                  <p:embed/>
                  <p:pic>
                    <p:nvPicPr>
                      <p:cNvPr id="0" name=""/>
                      <p:cNvPicPr/>
                      <p:nvPr/>
                    </p:nvPicPr>
                    <p:blipFill>
                      <a:blip r:embed="rId35"/>
                      <a:stretch>
                        <a:fillRect/>
                      </a:stretch>
                    </p:blipFill>
                    <p:spPr>
                      <a:xfrm>
                        <a:off x="1849945" y="2067900"/>
                        <a:ext cx="520700" cy="228600"/>
                      </a:xfrm>
                      <a:prstGeom prst="rect">
                        <a:avLst/>
                      </a:prstGeom>
                    </p:spPr>
                  </p:pic>
                </p:oleObj>
              </mc:Fallback>
            </mc:AlternateContent>
          </a:graphicData>
        </a:graphic>
      </p:graphicFrame>
      <p:graphicFrame>
        <p:nvGraphicFramePr>
          <p:cNvPr id="104" name="Object 103"/>
          <p:cNvGraphicFramePr>
            <a:graphicFrameLocks noChangeAspect="1"/>
          </p:cNvGraphicFramePr>
          <p:nvPr>
            <p:extLst>
              <p:ext uri="{D42A27DB-BD31-4B8C-83A1-F6EECF244321}">
                <p14:modId xmlns:p14="http://schemas.microsoft.com/office/powerpoint/2010/main" val="2278129965"/>
              </p:ext>
            </p:extLst>
          </p:nvPr>
        </p:nvGraphicFramePr>
        <p:xfrm>
          <a:off x="2819400" y="1809750"/>
          <a:ext cx="1460500" cy="304800"/>
        </p:xfrm>
        <a:graphic>
          <a:graphicData uri="http://schemas.openxmlformats.org/presentationml/2006/ole">
            <mc:AlternateContent xmlns:mc="http://schemas.openxmlformats.org/markup-compatibility/2006">
              <mc:Choice xmlns:v="urn:schemas-microsoft-com:vml" Requires="v">
                <p:oleObj spid="_x0000_s572970" name="Equation" r:id="rId36" imgW="1460160" imgH="304560" progId="Equation.DSMT4">
                  <p:embed/>
                </p:oleObj>
              </mc:Choice>
              <mc:Fallback>
                <p:oleObj name="Equation" r:id="rId36" imgW="1460160" imgH="304560" progId="Equation.DSMT4">
                  <p:embed/>
                  <p:pic>
                    <p:nvPicPr>
                      <p:cNvPr id="0" name=""/>
                      <p:cNvPicPr/>
                      <p:nvPr/>
                    </p:nvPicPr>
                    <p:blipFill>
                      <a:blip r:embed="rId37"/>
                      <a:stretch>
                        <a:fillRect/>
                      </a:stretch>
                    </p:blipFill>
                    <p:spPr>
                      <a:xfrm>
                        <a:off x="2819400" y="1809750"/>
                        <a:ext cx="1460500" cy="304800"/>
                      </a:xfrm>
                      <a:prstGeom prst="rect">
                        <a:avLst/>
                      </a:prstGeom>
                    </p:spPr>
                  </p:pic>
                </p:oleObj>
              </mc:Fallback>
            </mc:AlternateContent>
          </a:graphicData>
        </a:graphic>
      </p:graphicFrame>
      <p:sp>
        <p:nvSpPr>
          <p:cNvPr id="105" name="TextBox 104"/>
          <p:cNvSpPr txBox="1"/>
          <p:nvPr/>
        </p:nvSpPr>
        <p:spPr>
          <a:xfrm>
            <a:off x="2856406" y="1589309"/>
            <a:ext cx="1396498" cy="276999"/>
          </a:xfrm>
          <a:prstGeom prst="rect">
            <a:avLst/>
          </a:prstGeom>
          <a:noFill/>
        </p:spPr>
        <p:txBody>
          <a:bodyPr wrap="square" rtlCol="0">
            <a:spAutoFit/>
          </a:bodyPr>
          <a:lstStyle/>
          <a:p>
            <a:pPr algn="ctr"/>
            <a:r>
              <a:rPr lang="en-GB" sz="1200" dirty="0"/>
              <a:t>Hidden layer l=1</a:t>
            </a:r>
          </a:p>
        </p:txBody>
      </p:sp>
      <p:graphicFrame>
        <p:nvGraphicFramePr>
          <p:cNvPr id="106" name="Object 105"/>
          <p:cNvGraphicFramePr>
            <a:graphicFrameLocks noChangeAspect="1"/>
          </p:cNvGraphicFramePr>
          <p:nvPr>
            <p:extLst>
              <p:ext uri="{D42A27DB-BD31-4B8C-83A1-F6EECF244321}">
                <p14:modId xmlns:p14="http://schemas.microsoft.com/office/powerpoint/2010/main" val="1655585828"/>
              </p:ext>
            </p:extLst>
          </p:nvPr>
        </p:nvGraphicFramePr>
        <p:xfrm>
          <a:off x="3276711" y="2067900"/>
          <a:ext cx="508000" cy="228600"/>
        </p:xfrm>
        <a:graphic>
          <a:graphicData uri="http://schemas.openxmlformats.org/presentationml/2006/ole">
            <mc:AlternateContent xmlns:mc="http://schemas.openxmlformats.org/markup-compatibility/2006">
              <mc:Choice xmlns:v="urn:schemas-microsoft-com:vml" Requires="v">
                <p:oleObj spid="_x0000_s572971" name="Equation" r:id="rId38" imgW="507960" imgH="228600" progId="Equation.DSMT4">
                  <p:embed/>
                </p:oleObj>
              </mc:Choice>
              <mc:Fallback>
                <p:oleObj name="Equation" r:id="rId38" imgW="507960" imgH="228600" progId="Equation.DSMT4">
                  <p:embed/>
                  <p:pic>
                    <p:nvPicPr>
                      <p:cNvPr id="0" name=""/>
                      <p:cNvPicPr/>
                      <p:nvPr/>
                    </p:nvPicPr>
                    <p:blipFill>
                      <a:blip r:embed="rId39"/>
                      <a:stretch>
                        <a:fillRect/>
                      </a:stretch>
                    </p:blipFill>
                    <p:spPr>
                      <a:xfrm>
                        <a:off x="3276711" y="2067900"/>
                        <a:ext cx="508000" cy="228600"/>
                      </a:xfrm>
                      <a:prstGeom prst="rect">
                        <a:avLst/>
                      </a:prstGeom>
                    </p:spPr>
                  </p:pic>
                </p:oleObj>
              </mc:Fallback>
            </mc:AlternateContent>
          </a:graphicData>
        </a:graphic>
      </p:graphicFrame>
      <p:sp>
        <p:nvSpPr>
          <p:cNvPr id="112" name="TextBox 111"/>
          <p:cNvSpPr txBox="1"/>
          <p:nvPr/>
        </p:nvSpPr>
        <p:spPr>
          <a:xfrm>
            <a:off x="4591222" y="1589309"/>
            <a:ext cx="1396498" cy="276999"/>
          </a:xfrm>
          <a:prstGeom prst="rect">
            <a:avLst/>
          </a:prstGeom>
          <a:noFill/>
        </p:spPr>
        <p:txBody>
          <a:bodyPr wrap="square" rtlCol="0">
            <a:spAutoFit/>
          </a:bodyPr>
          <a:lstStyle/>
          <a:p>
            <a:pPr algn="ctr"/>
            <a:r>
              <a:rPr lang="en-GB" sz="1200" dirty="0"/>
              <a:t>Output layer l=2</a:t>
            </a:r>
          </a:p>
        </p:txBody>
      </p:sp>
      <p:graphicFrame>
        <p:nvGraphicFramePr>
          <p:cNvPr id="113" name="Object 112"/>
          <p:cNvGraphicFramePr>
            <a:graphicFrameLocks noChangeAspect="1"/>
          </p:cNvGraphicFramePr>
          <p:nvPr>
            <p:extLst>
              <p:ext uri="{D42A27DB-BD31-4B8C-83A1-F6EECF244321}">
                <p14:modId xmlns:p14="http://schemas.microsoft.com/office/powerpoint/2010/main" val="1968351108"/>
              </p:ext>
            </p:extLst>
          </p:nvPr>
        </p:nvGraphicFramePr>
        <p:xfrm>
          <a:off x="4922838" y="2068513"/>
          <a:ext cx="685800" cy="228600"/>
        </p:xfrm>
        <a:graphic>
          <a:graphicData uri="http://schemas.openxmlformats.org/presentationml/2006/ole">
            <mc:AlternateContent xmlns:mc="http://schemas.openxmlformats.org/markup-compatibility/2006">
              <mc:Choice xmlns:v="urn:schemas-microsoft-com:vml" Requires="v">
                <p:oleObj spid="_x0000_s572972" name="Equation" r:id="rId40" imgW="685800" imgH="228600" progId="Equation.DSMT4">
                  <p:embed/>
                </p:oleObj>
              </mc:Choice>
              <mc:Fallback>
                <p:oleObj name="Equation" r:id="rId40" imgW="685800" imgH="228600" progId="Equation.DSMT4">
                  <p:embed/>
                  <p:pic>
                    <p:nvPicPr>
                      <p:cNvPr id="0" name=""/>
                      <p:cNvPicPr/>
                      <p:nvPr/>
                    </p:nvPicPr>
                    <p:blipFill>
                      <a:blip r:embed="rId41"/>
                      <a:stretch>
                        <a:fillRect/>
                      </a:stretch>
                    </p:blipFill>
                    <p:spPr>
                      <a:xfrm>
                        <a:off x="4922838" y="2068513"/>
                        <a:ext cx="685800" cy="228600"/>
                      </a:xfrm>
                      <a:prstGeom prst="rect">
                        <a:avLst/>
                      </a:prstGeom>
                    </p:spPr>
                  </p:pic>
                </p:oleObj>
              </mc:Fallback>
            </mc:AlternateContent>
          </a:graphicData>
        </a:graphic>
      </p:graphicFrame>
      <p:cxnSp>
        <p:nvCxnSpPr>
          <p:cNvPr id="114" name="Straight Arrow Connector 113"/>
          <p:cNvCxnSpPr/>
          <p:nvPr/>
        </p:nvCxnSpPr>
        <p:spPr>
          <a:xfrm>
            <a:off x="4258776" y="1965837"/>
            <a:ext cx="279901" cy="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2555491" y="1966984"/>
            <a:ext cx="279901" cy="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16" name="Object 115"/>
          <p:cNvGraphicFramePr>
            <a:graphicFrameLocks noChangeAspect="1"/>
          </p:cNvGraphicFramePr>
          <p:nvPr>
            <p:extLst>
              <p:ext uri="{D42A27DB-BD31-4B8C-83A1-F6EECF244321}">
                <p14:modId xmlns:p14="http://schemas.microsoft.com/office/powerpoint/2010/main" val="2825005524"/>
              </p:ext>
            </p:extLst>
          </p:nvPr>
        </p:nvGraphicFramePr>
        <p:xfrm>
          <a:off x="4875324" y="4106863"/>
          <a:ext cx="139700" cy="203200"/>
        </p:xfrm>
        <a:graphic>
          <a:graphicData uri="http://schemas.openxmlformats.org/presentationml/2006/ole">
            <mc:AlternateContent xmlns:mc="http://schemas.openxmlformats.org/markup-compatibility/2006">
              <mc:Choice xmlns:v="urn:schemas-microsoft-com:vml" Requires="v">
                <p:oleObj spid="_x0000_s572973" name="Equation" r:id="rId42" imgW="139680" imgH="203040" progId="Equation.DSMT4">
                  <p:embed/>
                </p:oleObj>
              </mc:Choice>
              <mc:Fallback>
                <p:oleObj name="Equation" r:id="rId42" imgW="139680" imgH="203040" progId="Equation.DSMT4">
                  <p:embed/>
                  <p:pic>
                    <p:nvPicPr>
                      <p:cNvPr id="0" name=""/>
                      <p:cNvPicPr/>
                      <p:nvPr/>
                    </p:nvPicPr>
                    <p:blipFill>
                      <a:blip r:embed="rId43"/>
                      <a:stretch>
                        <a:fillRect/>
                      </a:stretch>
                    </p:blipFill>
                    <p:spPr>
                      <a:xfrm>
                        <a:off x="4875324" y="4106863"/>
                        <a:ext cx="139700" cy="203200"/>
                      </a:xfrm>
                      <a:prstGeom prst="rect">
                        <a:avLst/>
                      </a:prstGeom>
                    </p:spPr>
                  </p:pic>
                </p:oleObj>
              </mc:Fallback>
            </mc:AlternateContent>
          </a:graphicData>
        </a:graphic>
      </p:graphicFrame>
      <p:cxnSp>
        <p:nvCxnSpPr>
          <p:cNvPr id="117" name="Straight Arrow Connector 116"/>
          <p:cNvCxnSpPr/>
          <p:nvPr/>
        </p:nvCxnSpPr>
        <p:spPr>
          <a:xfrm>
            <a:off x="2173053" y="6325173"/>
            <a:ext cx="29005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2172415" y="6078317"/>
            <a:ext cx="2645860" cy="276999"/>
          </a:xfrm>
          <a:prstGeom prst="rect">
            <a:avLst/>
          </a:prstGeom>
          <a:noFill/>
        </p:spPr>
        <p:txBody>
          <a:bodyPr wrap="square" rtlCol="0">
            <a:spAutoFit/>
          </a:bodyPr>
          <a:lstStyle/>
          <a:p>
            <a:pPr algn="ctr"/>
            <a:r>
              <a:rPr lang="en-GB" sz="1200" b="1" dirty="0">
                <a:solidFill>
                  <a:srgbClr val="FF0000"/>
                </a:solidFill>
              </a:rPr>
              <a:t>feed-forward equation</a:t>
            </a:r>
          </a:p>
        </p:txBody>
      </p:sp>
      <p:graphicFrame>
        <p:nvGraphicFramePr>
          <p:cNvPr id="120" name="Object 119"/>
          <p:cNvGraphicFramePr>
            <a:graphicFrameLocks noChangeAspect="1"/>
          </p:cNvGraphicFramePr>
          <p:nvPr>
            <p:extLst>
              <p:ext uri="{D42A27DB-BD31-4B8C-83A1-F6EECF244321}">
                <p14:modId xmlns:p14="http://schemas.microsoft.com/office/powerpoint/2010/main" val="2836097732"/>
              </p:ext>
            </p:extLst>
          </p:nvPr>
        </p:nvGraphicFramePr>
        <p:xfrm>
          <a:off x="2733345" y="6387376"/>
          <a:ext cx="1524000" cy="304800"/>
        </p:xfrm>
        <a:graphic>
          <a:graphicData uri="http://schemas.openxmlformats.org/presentationml/2006/ole">
            <mc:AlternateContent xmlns:mc="http://schemas.openxmlformats.org/markup-compatibility/2006">
              <mc:Choice xmlns:v="urn:schemas-microsoft-com:vml" Requires="v">
                <p:oleObj spid="_x0000_s572974" name="Equation" r:id="rId44" imgW="1523880" imgH="304560" progId="Equation.DSMT4">
                  <p:embed/>
                </p:oleObj>
              </mc:Choice>
              <mc:Fallback>
                <p:oleObj name="Equation" r:id="rId44" imgW="1523880" imgH="304560" progId="Equation.DSMT4">
                  <p:embed/>
                  <p:pic>
                    <p:nvPicPr>
                      <p:cNvPr id="0" name=""/>
                      <p:cNvPicPr/>
                      <p:nvPr/>
                    </p:nvPicPr>
                    <p:blipFill>
                      <a:blip r:embed="rId45"/>
                      <a:stretch>
                        <a:fillRect/>
                      </a:stretch>
                    </p:blipFill>
                    <p:spPr>
                      <a:xfrm>
                        <a:off x="2733345" y="6387376"/>
                        <a:ext cx="1524000" cy="304800"/>
                      </a:xfrm>
                      <a:prstGeom prst="rect">
                        <a:avLst/>
                      </a:prstGeom>
                    </p:spPr>
                  </p:pic>
                </p:oleObj>
              </mc:Fallback>
            </mc:AlternateContent>
          </a:graphicData>
        </a:graphic>
      </p:graphicFrame>
      <p:sp>
        <p:nvSpPr>
          <p:cNvPr id="121" name="Content Placeholder 3"/>
          <p:cNvSpPr>
            <a:spLocks noGrp="1"/>
          </p:cNvSpPr>
          <p:nvPr>
            <p:ph idx="1"/>
          </p:nvPr>
        </p:nvSpPr>
        <p:spPr>
          <a:xfrm>
            <a:off x="6587486" y="1690687"/>
            <a:ext cx="4787995" cy="4351338"/>
          </a:xfrm>
        </p:spPr>
        <p:txBody>
          <a:bodyPr>
            <a:noAutofit/>
          </a:bodyPr>
          <a:lstStyle/>
          <a:p>
            <a:pPr marL="0" indent="0" algn="ctr">
              <a:buNone/>
            </a:pPr>
            <a:r>
              <a:rPr lang="en-GB" sz="1400" b="1" dirty="0" smtClean="0"/>
              <a:t>Complexity</a:t>
            </a:r>
            <a:endParaRPr lang="en-GB" sz="1400" dirty="0"/>
          </a:p>
          <a:p>
            <a:pPr marL="0" indent="0">
              <a:buNone/>
            </a:pPr>
            <a:r>
              <a:rPr lang="en-GB" sz="1400" dirty="0"/>
              <a:t>To the leading order (ignoring activations and additions)</a:t>
            </a:r>
            <a:br>
              <a:rPr lang="en-GB" sz="1400" dirty="0"/>
            </a:br>
            <a:r>
              <a:rPr lang="en-GB" sz="1400" dirty="0"/>
              <a:t/>
            </a:r>
            <a:br>
              <a:rPr lang="en-GB" sz="1400" dirty="0"/>
            </a:br>
            <a:r>
              <a:rPr lang="en-GB" sz="1400" dirty="0"/>
              <a:t>We have 2 matrix by vector products </a:t>
            </a:r>
          </a:p>
          <a:p>
            <a:pPr marL="0" indent="0">
              <a:buNone/>
            </a:pPr>
            <a:endParaRPr lang="en-GB" sz="1400" dirty="0"/>
          </a:p>
          <a:p>
            <a:pPr marL="0" indent="0">
              <a:buNone/>
            </a:pPr>
            <a:r>
              <a:rPr lang="en-GB" sz="1400" dirty="0"/>
              <a:t>Hence quadratic complexity </a:t>
            </a:r>
          </a:p>
          <a:p>
            <a:pPr marL="0" indent="0">
              <a:buNone/>
            </a:pPr>
            <a:endParaRPr lang="en-GB" sz="1400" dirty="0"/>
          </a:p>
          <a:p>
            <a:pPr marL="0" indent="0">
              <a:buNone/>
            </a:pPr>
            <a:r>
              <a:rPr lang="en-GB" sz="1400" dirty="0"/>
              <a:t>To simplify when all layers have </a:t>
            </a:r>
            <a:r>
              <a:rPr lang="en-GB" sz="1400" i="1" dirty="0"/>
              <a:t>n</a:t>
            </a:r>
            <a:r>
              <a:rPr lang="en-GB" sz="1400" dirty="0"/>
              <a:t> units, complexity ~ </a:t>
            </a:r>
          </a:p>
          <a:p>
            <a:pPr marL="0" indent="0">
              <a:buNone/>
            </a:pPr>
            <a:endParaRPr lang="en-GB" sz="1400" dirty="0"/>
          </a:p>
          <a:p>
            <a:pPr marL="0" indent="0">
              <a:buNone/>
            </a:pPr>
            <a:r>
              <a:rPr lang="en-GB" sz="1400" dirty="0"/>
              <a:t>More generally, with </a:t>
            </a:r>
            <a:r>
              <a:rPr lang="en-GB" sz="1400" i="1" dirty="0"/>
              <a:t>L </a:t>
            </a:r>
            <a:r>
              <a:rPr lang="en-GB" sz="1400" dirty="0" smtClean="0"/>
              <a:t>layers</a:t>
            </a:r>
            <a:r>
              <a:rPr lang="en-GB" sz="1400" dirty="0"/>
              <a:t>, complexity ~  	</a:t>
            </a:r>
          </a:p>
          <a:p>
            <a:pPr marL="0" indent="0">
              <a:buNone/>
            </a:pPr>
            <a:endParaRPr lang="en-GB" sz="1400" dirty="0"/>
          </a:p>
          <a:p>
            <a:pPr marL="0" indent="0" algn="ctr">
              <a:buNone/>
            </a:pPr>
            <a:r>
              <a:rPr lang="en-GB" sz="1400" b="1" dirty="0"/>
              <a:t>Complexity is linear in layers, quadratic in units</a:t>
            </a:r>
          </a:p>
        </p:txBody>
      </p:sp>
      <p:graphicFrame>
        <p:nvGraphicFramePr>
          <p:cNvPr id="122" name="Object 121"/>
          <p:cNvGraphicFramePr>
            <a:graphicFrameLocks noChangeAspect="1"/>
          </p:cNvGraphicFramePr>
          <p:nvPr>
            <p:extLst>
              <p:ext uri="{D42A27DB-BD31-4B8C-83A1-F6EECF244321}">
                <p14:modId xmlns:p14="http://schemas.microsoft.com/office/powerpoint/2010/main" val="2349636667"/>
              </p:ext>
            </p:extLst>
          </p:nvPr>
        </p:nvGraphicFramePr>
        <p:xfrm>
          <a:off x="9473273" y="2366442"/>
          <a:ext cx="1181100" cy="419100"/>
        </p:xfrm>
        <a:graphic>
          <a:graphicData uri="http://schemas.openxmlformats.org/presentationml/2006/ole">
            <mc:AlternateContent xmlns:mc="http://schemas.openxmlformats.org/markup-compatibility/2006">
              <mc:Choice xmlns:v="urn:schemas-microsoft-com:vml" Requires="v">
                <p:oleObj spid="_x0000_s572975" name="Equation" r:id="rId46" imgW="1180800" imgH="419040" progId="Equation.DSMT4">
                  <p:embed/>
                </p:oleObj>
              </mc:Choice>
              <mc:Fallback>
                <p:oleObj name="Equation" r:id="rId46" imgW="1180800" imgH="419040" progId="Equation.DSMT4">
                  <p:embed/>
                  <p:pic>
                    <p:nvPicPr>
                      <p:cNvPr id="0" name=""/>
                      <p:cNvPicPr/>
                      <p:nvPr/>
                    </p:nvPicPr>
                    <p:blipFill>
                      <a:blip r:embed="rId47"/>
                      <a:stretch>
                        <a:fillRect/>
                      </a:stretch>
                    </p:blipFill>
                    <p:spPr>
                      <a:xfrm>
                        <a:off x="9473273" y="2366442"/>
                        <a:ext cx="1181100" cy="419100"/>
                      </a:xfrm>
                      <a:prstGeom prst="rect">
                        <a:avLst/>
                      </a:prstGeom>
                    </p:spPr>
                  </p:pic>
                </p:oleObj>
              </mc:Fallback>
            </mc:AlternateContent>
          </a:graphicData>
        </a:graphic>
      </p:graphicFrame>
      <p:graphicFrame>
        <p:nvGraphicFramePr>
          <p:cNvPr id="123" name="Object 122"/>
          <p:cNvGraphicFramePr>
            <a:graphicFrameLocks noChangeAspect="1"/>
          </p:cNvGraphicFramePr>
          <p:nvPr>
            <p:extLst>
              <p:ext uri="{D42A27DB-BD31-4B8C-83A1-F6EECF244321}">
                <p14:modId xmlns:p14="http://schemas.microsoft.com/office/powerpoint/2010/main" val="4096135595"/>
              </p:ext>
            </p:extLst>
          </p:nvPr>
        </p:nvGraphicFramePr>
        <p:xfrm>
          <a:off x="8754726" y="3051175"/>
          <a:ext cx="660400" cy="228600"/>
        </p:xfrm>
        <a:graphic>
          <a:graphicData uri="http://schemas.openxmlformats.org/presentationml/2006/ole">
            <mc:AlternateContent xmlns:mc="http://schemas.openxmlformats.org/markup-compatibility/2006">
              <mc:Choice xmlns:v="urn:schemas-microsoft-com:vml" Requires="v">
                <p:oleObj spid="_x0000_s572976" name="Equation" r:id="rId48" imgW="660240" imgH="228600" progId="Equation.DSMT4">
                  <p:embed/>
                </p:oleObj>
              </mc:Choice>
              <mc:Fallback>
                <p:oleObj name="Equation" r:id="rId48" imgW="660240" imgH="228600" progId="Equation.DSMT4">
                  <p:embed/>
                  <p:pic>
                    <p:nvPicPr>
                      <p:cNvPr id="0" name=""/>
                      <p:cNvPicPr/>
                      <p:nvPr/>
                    </p:nvPicPr>
                    <p:blipFill>
                      <a:blip r:embed="rId49"/>
                      <a:stretch>
                        <a:fillRect/>
                      </a:stretch>
                    </p:blipFill>
                    <p:spPr>
                      <a:xfrm>
                        <a:off x="8754726" y="3051175"/>
                        <a:ext cx="660400" cy="228600"/>
                      </a:xfrm>
                      <a:prstGeom prst="rect">
                        <a:avLst/>
                      </a:prstGeom>
                    </p:spPr>
                  </p:pic>
                </p:oleObj>
              </mc:Fallback>
            </mc:AlternateContent>
          </a:graphicData>
        </a:graphic>
      </p:graphicFrame>
      <p:graphicFrame>
        <p:nvGraphicFramePr>
          <p:cNvPr id="124" name="Object 123"/>
          <p:cNvGraphicFramePr>
            <a:graphicFrameLocks noChangeAspect="1"/>
          </p:cNvGraphicFramePr>
          <p:nvPr>
            <p:extLst>
              <p:ext uri="{D42A27DB-BD31-4B8C-83A1-F6EECF244321}">
                <p14:modId xmlns:p14="http://schemas.microsoft.com/office/powerpoint/2010/main" val="4069599000"/>
              </p:ext>
            </p:extLst>
          </p:nvPr>
        </p:nvGraphicFramePr>
        <p:xfrm>
          <a:off x="10478586" y="3695877"/>
          <a:ext cx="254000" cy="203200"/>
        </p:xfrm>
        <a:graphic>
          <a:graphicData uri="http://schemas.openxmlformats.org/presentationml/2006/ole">
            <mc:AlternateContent xmlns:mc="http://schemas.openxmlformats.org/markup-compatibility/2006">
              <mc:Choice xmlns:v="urn:schemas-microsoft-com:vml" Requires="v">
                <p:oleObj spid="_x0000_s572977" name="Equation" r:id="rId50" imgW="253800" imgH="203040" progId="Equation.DSMT4">
                  <p:embed/>
                </p:oleObj>
              </mc:Choice>
              <mc:Fallback>
                <p:oleObj name="Equation" r:id="rId50" imgW="253800" imgH="203040" progId="Equation.DSMT4">
                  <p:embed/>
                  <p:pic>
                    <p:nvPicPr>
                      <p:cNvPr id="0" name=""/>
                      <p:cNvPicPr/>
                      <p:nvPr/>
                    </p:nvPicPr>
                    <p:blipFill>
                      <a:blip r:embed="rId51"/>
                      <a:stretch>
                        <a:fillRect/>
                      </a:stretch>
                    </p:blipFill>
                    <p:spPr>
                      <a:xfrm>
                        <a:off x="10478586" y="3695877"/>
                        <a:ext cx="254000" cy="203200"/>
                      </a:xfrm>
                      <a:prstGeom prst="rect">
                        <a:avLst/>
                      </a:prstGeom>
                    </p:spPr>
                  </p:pic>
                </p:oleObj>
              </mc:Fallback>
            </mc:AlternateContent>
          </a:graphicData>
        </a:graphic>
      </p:graphicFrame>
      <p:graphicFrame>
        <p:nvGraphicFramePr>
          <p:cNvPr id="125" name="Object 124"/>
          <p:cNvGraphicFramePr>
            <a:graphicFrameLocks noChangeAspect="1"/>
          </p:cNvGraphicFramePr>
          <p:nvPr>
            <p:extLst>
              <p:ext uri="{D42A27DB-BD31-4B8C-83A1-F6EECF244321}">
                <p14:modId xmlns:p14="http://schemas.microsoft.com/office/powerpoint/2010/main" val="960599660"/>
              </p:ext>
            </p:extLst>
          </p:nvPr>
        </p:nvGraphicFramePr>
        <p:xfrm>
          <a:off x="9715500" y="4322098"/>
          <a:ext cx="266700" cy="203200"/>
        </p:xfrm>
        <a:graphic>
          <a:graphicData uri="http://schemas.openxmlformats.org/presentationml/2006/ole">
            <mc:AlternateContent xmlns:mc="http://schemas.openxmlformats.org/markup-compatibility/2006">
              <mc:Choice xmlns:v="urn:schemas-microsoft-com:vml" Requires="v">
                <p:oleObj spid="_x0000_s572978" name="Equation" r:id="rId52" imgW="266400" imgH="203040" progId="Equation.DSMT4">
                  <p:embed/>
                </p:oleObj>
              </mc:Choice>
              <mc:Fallback>
                <p:oleObj name="Equation" r:id="rId52" imgW="266400" imgH="203040" progId="Equation.DSMT4">
                  <p:embed/>
                  <p:pic>
                    <p:nvPicPr>
                      <p:cNvPr id="0" name=""/>
                      <p:cNvPicPr/>
                      <p:nvPr/>
                    </p:nvPicPr>
                    <p:blipFill>
                      <a:blip r:embed="rId53"/>
                      <a:stretch>
                        <a:fillRect/>
                      </a:stretch>
                    </p:blipFill>
                    <p:spPr>
                      <a:xfrm>
                        <a:off x="9715500" y="4322098"/>
                        <a:ext cx="266700" cy="2032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39</a:t>
            </a:fld>
            <a:endParaRPr lang="en-GB"/>
          </a:p>
        </p:txBody>
      </p:sp>
    </p:spTree>
    <p:extLst>
      <p:ext uri="{BB962C8B-B14F-4D97-AF65-F5344CB8AC3E}">
        <p14:creationId xmlns:p14="http://schemas.microsoft.com/office/powerpoint/2010/main" val="1464447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Need for Speed</a:t>
            </a:r>
            <a:endParaRPr lang="en-GB" dirty="0">
              <a:solidFill>
                <a:schemeClr val="bg1"/>
              </a:solidFill>
            </a:endParaRPr>
          </a:p>
        </p:txBody>
      </p:sp>
      <p:sp>
        <p:nvSpPr>
          <p:cNvPr id="4" name="Content Placeholder 3"/>
          <p:cNvSpPr>
            <a:spLocks noGrp="1"/>
          </p:cNvSpPr>
          <p:nvPr>
            <p:ph idx="1"/>
          </p:nvPr>
        </p:nvSpPr>
        <p:spPr/>
        <p:txBody>
          <a:bodyPr>
            <a:normAutofit/>
          </a:bodyPr>
          <a:lstStyle/>
          <a:p>
            <a:r>
              <a:rPr lang="en-GB" sz="1600" dirty="0" smtClean="0"/>
              <a:t>Recall from basic theory of derivatives:</a:t>
            </a:r>
          </a:p>
          <a:p>
            <a:endParaRPr lang="en-GB" sz="1600" dirty="0"/>
          </a:p>
          <a:p>
            <a:r>
              <a:rPr lang="en-GB" sz="1600" dirty="0" smtClean="0"/>
              <a:t>Institutions must compute the </a:t>
            </a:r>
            <a:r>
              <a:rPr lang="en-GB" sz="1600" u="sng" dirty="0" smtClean="0"/>
              <a:t>value</a:t>
            </a:r>
            <a:r>
              <a:rPr lang="en-GB" sz="1600" dirty="0" smtClean="0"/>
              <a:t> </a:t>
            </a:r>
            <a:br>
              <a:rPr lang="en-GB" sz="1600" dirty="0" smtClean="0"/>
            </a:br>
            <a:r>
              <a:rPr lang="en-GB" sz="1600" dirty="0" smtClean="0"/>
              <a:t>of the many transactions in their derivatives books </a:t>
            </a:r>
          </a:p>
          <a:p>
            <a:endParaRPr lang="en-GB" sz="1600" dirty="0" smtClean="0"/>
          </a:p>
          <a:p>
            <a:r>
              <a:rPr lang="en-GB" sz="1600" dirty="0" smtClean="0"/>
              <a:t>A</a:t>
            </a:r>
            <a:r>
              <a:rPr lang="en-GB" sz="1600" dirty="0" smtClean="0"/>
              <a:t>nd their </a:t>
            </a:r>
            <a:r>
              <a:rPr lang="en-GB" sz="1600" u="sng" dirty="0" smtClean="0"/>
              <a:t>sensitivities</a:t>
            </a:r>
            <a:r>
              <a:rPr lang="en-GB" sz="1600" dirty="0" smtClean="0"/>
              <a:t> to (many) market variables</a:t>
            </a:r>
          </a:p>
          <a:p>
            <a:pPr marL="457200" lvl="1" indent="0">
              <a:buNone/>
            </a:pPr>
            <a:r>
              <a:rPr lang="en-GB" sz="1200" i="1" dirty="0"/>
              <a:t>r</a:t>
            </a:r>
            <a:r>
              <a:rPr lang="en-GB" sz="1200" i="1" dirty="0" smtClean="0"/>
              <a:t>emember sensitivities are hedge ratios</a:t>
            </a:r>
          </a:p>
          <a:p>
            <a:endParaRPr lang="en-GB" sz="1600" dirty="0" smtClean="0"/>
          </a:p>
          <a:p>
            <a:r>
              <a:rPr lang="en-GB" sz="1600" dirty="0" smtClean="0"/>
              <a:t>Rapidly, so they can </a:t>
            </a:r>
            <a:r>
              <a:rPr lang="en-GB" sz="1600" u="sng" dirty="0" smtClean="0"/>
              <a:t>hedge </a:t>
            </a:r>
            <a:r>
              <a:rPr lang="en-GB" sz="1600" dirty="0" smtClean="0"/>
              <a:t>risk </a:t>
            </a:r>
          </a:p>
          <a:p>
            <a:endParaRPr lang="en-GB" sz="1600" i="1" dirty="0"/>
          </a:p>
          <a:p>
            <a:r>
              <a:rPr lang="en-GB" sz="1600" i="1" dirty="0"/>
              <a:t>B</a:t>
            </a:r>
            <a:r>
              <a:rPr lang="en-GB" sz="1600" i="1" dirty="0" smtClean="0"/>
              <a:t>efore </a:t>
            </a:r>
            <a:r>
              <a:rPr lang="en-GB" sz="1600" dirty="0" smtClean="0"/>
              <a:t>market moves</a:t>
            </a:r>
            <a:endParaRPr lang="en-GB" sz="1600" dirty="0"/>
          </a:p>
          <a:p>
            <a:endParaRPr lang="en-GB" sz="1200" dirty="0"/>
          </a:p>
        </p:txBody>
      </p:sp>
      <p:sp>
        <p:nvSpPr>
          <p:cNvPr id="3" name="Slide Number Placeholder 2"/>
          <p:cNvSpPr>
            <a:spLocks noGrp="1"/>
          </p:cNvSpPr>
          <p:nvPr>
            <p:ph type="sldNum" sz="quarter" idx="12"/>
          </p:nvPr>
        </p:nvSpPr>
        <p:spPr/>
        <p:txBody>
          <a:bodyPr/>
          <a:lstStyle/>
          <a:p>
            <a:fld id="{20222C57-82CF-4D8A-8DC1-229C0B8895A7}" type="slidenum">
              <a:rPr lang="en-GB" smtClean="0"/>
              <a:t>4</a:t>
            </a:fld>
            <a:endParaRPr lang="en-GB"/>
          </a:p>
        </p:txBody>
      </p:sp>
      <p:pic>
        <p:nvPicPr>
          <p:cNvPr id="462859" name="Picture 11" descr="Speed Clipart speedo 8 - 450 X 2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88" y="2804092"/>
            <a:ext cx="3241721" cy="1620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38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Perceptron: summary</a:t>
            </a:r>
            <a:endParaRPr lang="en-GB" dirty="0">
              <a:solidFill>
                <a:schemeClr val="bg1"/>
              </a:solidFill>
            </a:endParaRPr>
          </a:p>
        </p:txBody>
      </p:sp>
      <p:sp>
        <p:nvSpPr>
          <p:cNvPr id="4" name="Content Placeholder 3"/>
          <p:cNvSpPr>
            <a:spLocks noGrp="1"/>
          </p:cNvSpPr>
          <p:nvPr>
            <p:ph idx="1"/>
          </p:nvPr>
        </p:nvSpPr>
        <p:spPr>
          <a:xfrm>
            <a:off x="838200" y="1825625"/>
            <a:ext cx="10515600" cy="4742036"/>
          </a:xfrm>
        </p:spPr>
        <p:txBody>
          <a:bodyPr>
            <a:normAutofit/>
          </a:bodyPr>
          <a:lstStyle/>
          <a:p>
            <a:r>
              <a:rPr lang="en-GB" sz="1600" dirty="0" smtClean="0"/>
              <a:t>Prediction  </a:t>
            </a:r>
            <a:endParaRPr lang="en-GB" sz="1600" dirty="0"/>
          </a:p>
          <a:p>
            <a:pPr lvl="1"/>
            <a:r>
              <a:rPr lang="en-GB" sz="1400" dirty="0" smtClean="0"/>
              <a:t>Predict target </a:t>
            </a:r>
            <a:r>
              <a:rPr lang="en-GB" sz="1400" i="1" dirty="0" smtClean="0"/>
              <a:t>y </a:t>
            </a:r>
            <a:r>
              <a:rPr lang="en-GB" sz="1400" dirty="0" smtClean="0"/>
              <a:t>by linear regression on a set of         features </a:t>
            </a:r>
            <a:r>
              <a:rPr lang="en-GB" sz="1400" i="1" dirty="0" smtClean="0"/>
              <a:t>a</a:t>
            </a:r>
            <a:r>
              <a:rPr lang="en-GB" sz="1400" dirty="0" smtClean="0"/>
              <a:t> of the input </a:t>
            </a:r>
            <a:r>
              <a:rPr lang="en-GB" sz="1400" i="1" dirty="0" smtClean="0"/>
              <a:t>x</a:t>
            </a:r>
            <a:r>
              <a:rPr lang="en-GB" sz="1400" dirty="0" smtClean="0"/>
              <a:t> (of dimension     ):</a:t>
            </a:r>
          </a:p>
          <a:p>
            <a:pPr lvl="1"/>
            <a:r>
              <a:rPr lang="en-GB" sz="1400" dirty="0" smtClean="0"/>
              <a:t>The features are not fixed, they are parametric functions of </a:t>
            </a:r>
            <a:r>
              <a:rPr lang="en-GB" sz="1400" i="1" dirty="0" smtClean="0"/>
              <a:t>x, </a:t>
            </a:r>
            <a:r>
              <a:rPr lang="en-GB" sz="1400" dirty="0" smtClean="0"/>
              <a:t>with learnable parameters:</a:t>
            </a:r>
          </a:p>
          <a:p>
            <a:pPr lvl="1"/>
            <a:r>
              <a:rPr lang="en-GB" sz="1400" dirty="0" smtClean="0"/>
              <a:t>The most common form is the Perceptron:</a:t>
            </a:r>
          </a:p>
          <a:p>
            <a:pPr lvl="2"/>
            <a:r>
              <a:rPr lang="en-GB" sz="1200" dirty="0" smtClean="0"/>
              <a:t>Features are combinations of inputs, activated element-wise: </a:t>
            </a:r>
          </a:p>
          <a:p>
            <a:pPr lvl="2"/>
            <a:r>
              <a:rPr lang="en-GB" sz="1200" dirty="0" smtClean="0"/>
              <a:t>Computational benefits: matrix operations faster than the sum of their operations on modern hardware</a:t>
            </a:r>
          </a:p>
          <a:p>
            <a:pPr lvl="2"/>
            <a:r>
              <a:rPr lang="en-GB" sz="1200" dirty="0" smtClean="0"/>
              <a:t>Universal Representation Theorem: can asymptotically represent any function</a:t>
            </a:r>
          </a:p>
          <a:p>
            <a:pPr lvl="2"/>
            <a:r>
              <a:rPr lang="en-GB" sz="1200" dirty="0" smtClean="0"/>
              <a:t>Historical legacy and some similarity with how human brain works</a:t>
            </a:r>
          </a:p>
          <a:p>
            <a:pPr lvl="1"/>
            <a:r>
              <a:rPr lang="en-GB" sz="1400" dirty="0" smtClean="0"/>
              <a:t>Both feature extraction </a:t>
            </a:r>
            <a:r>
              <a:rPr lang="en-GB" sz="1400" i="1" dirty="0" err="1" smtClean="0"/>
              <a:t>x</a:t>
            </a:r>
            <a:r>
              <a:rPr lang="en-GB" sz="1400" i="1" dirty="0" err="1" smtClean="0">
                <a:sym typeface="Wingdings" panose="05000000000000000000" pitchFamily="2" charset="2"/>
              </a:rPr>
              <a:t>a</a:t>
            </a:r>
            <a:r>
              <a:rPr lang="en-GB" sz="1400" dirty="0" smtClean="0">
                <a:sym typeface="Wingdings" panose="05000000000000000000" pitchFamily="2" charset="2"/>
              </a:rPr>
              <a:t> and regression </a:t>
            </a:r>
            <a:r>
              <a:rPr lang="en-GB" sz="1400" i="1" dirty="0" err="1" smtClean="0">
                <a:sym typeface="Wingdings" panose="05000000000000000000" pitchFamily="2" charset="2"/>
              </a:rPr>
              <a:t>ay</a:t>
            </a:r>
            <a:r>
              <a:rPr lang="en-GB" sz="1400" dirty="0" smtClean="0">
                <a:sym typeface="Wingdings" panose="05000000000000000000" pitchFamily="2" charset="2"/>
              </a:rPr>
              <a:t> are instances of the feed-forward equation:</a:t>
            </a:r>
          </a:p>
          <a:p>
            <a:pPr lvl="1"/>
            <a:r>
              <a:rPr lang="en-GB" sz="1400" dirty="0" smtClean="0">
                <a:sym typeface="Wingdings" panose="05000000000000000000" pitchFamily="2" charset="2"/>
              </a:rPr>
              <a:t>The learnable parameters of the network are all the </a:t>
            </a:r>
            <a:r>
              <a:rPr lang="en-GB" sz="1400" i="1" dirty="0" smtClean="0">
                <a:sym typeface="Wingdings" panose="05000000000000000000" pitchFamily="2" charset="2"/>
              </a:rPr>
              <a:t>connection weights</a:t>
            </a:r>
            <a:r>
              <a:rPr lang="en-GB" sz="1400" dirty="0" smtClean="0">
                <a:sym typeface="Wingdings" panose="05000000000000000000" pitchFamily="2" charset="2"/>
              </a:rPr>
              <a:t> (linear coefficients) in the extraction and regression steps:</a:t>
            </a:r>
          </a:p>
          <a:p>
            <a:pPr lvl="2"/>
            <a:r>
              <a:rPr lang="en-GB" sz="1200" dirty="0" smtClean="0">
                <a:sym typeface="Wingdings" panose="05000000000000000000" pitchFamily="2" charset="2"/>
              </a:rPr>
              <a:t>Matrices of weights           in dimension </a:t>
            </a:r>
          </a:p>
          <a:p>
            <a:pPr lvl="2"/>
            <a:r>
              <a:rPr lang="en-GB" sz="1200" dirty="0" smtClean="0">
                <a:sym typeface="Wingdings" panose="05000000000000000000" pitchFamily="2" charset="2"/>
              </a:rPr>
              <a:t>Vectors of biases          in dimension </a:t>
            </a:r>
          </a:p>
          <a:p>
            <a:pPr lvl="1"/>
            <a:r>
              <a:rPr lang="en-GB" sz="1400" dirty="0" smtClean="0">
                <a:sym typeface="Wingdings" panose="05000000000000000000" pitchFamily="2" charset="2"/>
              </a:rPr>
              <a:t>The </a:t>
            </a:r>
            <a:r>
              <a:rPr lang="en-GB" sz="1400" i="1" dirty="0" smtClean="0">
                <a:sym typeface="Wingdings" panose="05000000000000000000" pitchFamily="2" charset="2"/>
              </a:rPr>
              <a:t>computation graph </a:t>
            </a:r>
            <a:r>
              <a:rPr lang="en-GB" sz="1400" dirty="0" smtClean="0">
                <a:sym typeface="Wingdings" panose="05000000000000000000" pitchFamily="2" charset="2"/>
              </a:rPr>
              <a:t>is of the familiar shape</a:t>
            </a:r>
          </a:p>
          <a:p>
            <a:pPr lvl="1"/>
            <a:r>
              <a:rPr lang="en-GB" sz="1400" dirty="0" smtClean="0">
                <a:sym typeface="Wingdings" panose="05000000000000000000" pitchFamily="2" charset="2"/>
              </a:rPr>
              <a:t>The complexity is </a:t>
            </a:r>
          </a:p>
          <a:p>
            <a:pPr lvl="2"/>
            <a:r>
              <a:rPr lang="en-GB" sz="1200" dirty="0" smtClean="0">
                <a:sym typeface="Wingdings" panose="05000000000000000000" pitchFamily="2" charset="2"/>
              </a:rPr>
              <a:t>dominated by matrix by vector products</a:t>
            </a:r>
          </a:p>
          <a:p>
            <a:pPr lvl="2"/>
            <a:r>
              <a:rPr lang="en-GB" sz="1200" dirty="0" smtClean="0">
                <a:sym typeface="Wingdings" panose="05000000000000000000" pitchFamily="2" charset="2"/>
              </a:rPr>
              <a:t>linear in layers, quadratic in units</a:t>
            </a:r>
            <a:endParaRPr lang="en-GB" sz="1200" dirty="0"/>
          </a:p>
          <a:p>
            <a:pPr lvl="1"/>
            <a:endParaRPr lang="en-GB" sz="1400" dirty="0"/>
          </a:p>
          <a:p>
            <a:endParaRPr lang="en-GB" sz="1400" dirty="0"/>
          </a:p>
          <a:p>
            <a:endParaRPr lang="en-GB" sz="1400" dirty="0"/>
          </a:p>
          <a:p>
            <a:pPr marL="0" indent="0">
              <a:buNone/>
            </a:pPr>
            <a:endParaRPr lang="en-GB" sz="1400" dirty="0"/>
          </a:p>
          <a:p>
            <a:endParaRPr lang="en-GB" sz="1400" dirty="0"/>
          </a:p>
          <a:p>
            <a:endParaRPr lang="en-GB" sz="1400" dirty="0"/>
          </a:p>
          <a:p>
            <a:endParaRPr lang="en-GB" sz="1400" dirty="0"/>
          </a:p>
        </p:txBody>
      </p:sp>
      <p:sp>
        <p:nvSpPr>
          <p:cNvPr id="9" name="Slide Number Placeholder 8"/>
          <p:cNvSpPr>
            <a:spLocks noGrp="1"/>
          </p:cNvSpPr>
          <p:nvPr>
            <p:ph type="sldNum" sz="quarter" idx="12"/>
          </p:nvPr>
        </p:nvSpPr>
        <p:spPr/>
        <p:txBody>
          <a:bodyPr/>
          <a:lstStyle/>
          <a:p>
            <a:fld id="{20222C57-82CF-4D8A-8DC1-229C0B8895A7}" type="slidenum">
              <a:rPr lang="en-GB" smtClean="0"/>
              <a:t>40</a:t>
            </a:fld>
            <a:endParaRPr lang="en-GB"/>
          </a:p>
        </p:txBody>
      </p:sp>
      <p:graphicFrame>
        <p:nvGraphicFramePr>
          <p:cNvPr id="12" name="Object 11"/>
          <p:cNvGraphicFramePr>
            <a:graphicFrameLocks noChangeAspect="1"/>
          </p:cNvGraphicFramePr>
          <p:nvPr>
            <p:extLst>
              <p:ext uri="{D42A27DB-BD31-4B8C-83A1-F6EECF244321}">
                <p14:modId xmlns:p14="http://schemas.microsoft.com/office/powerpoint/2010/main" val="209206396"/>
              </p:ext>
            </p:extLst>
          </p:nvPr>
        </p:nvGraphicFramePr>
        <p:xfrm>
          <a:off x="8122519" y="2133188"/>
          <a:ext cx="165100" cy="228600"/>
        </p:xfrm>
        <a:graphic>
          <a:graphicData uri="http://schemas.openxmlformats.org/presentationml/2006/ole">
            <mc:AlternateContent xmlns:mc="http://schemas.openxmlformats.org/markup-compatibility/2006">
              <mc:Choice xmlns:v="urn:schemas-microsoft-com:vml" Requires="v">
                <p:oleObj spid="_x0000_s501624" name="Equation" r:id="rId4" imgW="164880" imgH="228600" progId="Equation.DSMT4">
                  <p:embed/>
                </p:oleObj>
              </mc:Choice>
              <mc:Fallback>
                <p:oleObj name="Equation" r:id="rId4" imgW="164880" imgH="228600" progId="Equation.DSMT4">
                  <p:embed/>
                  <p:pic>
                    <p:nvPicPr>
                      <p:cNvPr id="0" name=""/>
                      <p:cNvPicPr/>
                      <p:nvPr/>
                    </p:nvPicPr>
                    <p:blipFill>
                      <a:blip r:embed="rId5"/>
                      <a:stretch>
                        <a:fillRect/>
                      </a:stretch>
                    </p:blipFill>
                    <p:spPr>
                      <a:xfrm>
                        <a:off x="8122519" y="2133188"/>
                        <a:ext cx="165100" cy="2286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145100108"/>
              </p:ext>
            </p:extLst>
          </p:nvPr>
        </p:nvGraphicFramePr>
        <p:xfrm>
          <a:off x="5087123" y="2127698"/>
          <a:ext cx="152400" cy="228600"/>
        </p:xfrm>
        <a:graphic>
          <a:graphicData uri="http://schemas.openxmlformats.org/presentationml/2006/ole">
            <mc:AlternateContent xmlns:mc="http://schemas.openxmlformats.org/markup-compatibility/2006">
              <mc:Choice xmlns:v="urn:schemas-microsoft-com:vml" Requires="v">
                <p:oleObj spid="_x0000_s501625" name="Equation" r:id="rId6" imgW="152280" imgH="228600" progId="Equation.DSMT4">
                  <p:embed/>
                </p:oleObj>
              </mc:Choice>
              <mc:Fallback>
                <p:oleObj name="Equation" r:id="rId6" imgW="152280" imgH="228600" progId="Equation.DSMT4">
                  <p:embed/>
                  <p:pic>
                    <p:nvPicPr>
                      <p:cNvPr id="0" name=""/>
                      <p:cNvPicPr/>
                      <p:nvPr/>
                    </p:nvPicPr>
                    <p:blipFill>
                      <a:blip r:embed="rId7"/>
                      <a:stretch>
                        <a:fillRect/>
                      </a:stretch>
                    </p:blipFill>
                    <p:spPr>
                      <a:xfrm>
                        <a:off x="5087123" y="2127698"/>
                        <a:ext cx="152400" cy="2286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8370951"/>
              </p:ext>
            </p:extLst>
          </p:nvPr>
        </p:nvGraphicFramePr>
        <p:xfrm>
          <a:off x="8535946" y="2127250"/>
          <a:ext cx="952500" cy="241300"/>
        </p:xfrm>
        <a:graphic>
          <a:graphicData uri="http://schemas.openxmlformats.org/presentationml/2006/ole">
            <mc:AlternateContent xmlns:mc="http://schemas.openxmlformats.org/markup-compatibility/2006">
              <mc:Choice xmlns:v="urn:schemas-microsoft-com:vml" Requires="v">
                <p:oleObj spid="_x0000_s501626" name="Equation" r:id="rId8" imgW="952200" imgH="241200" progId="Equation.DSMT4">
                  <p:embed/>
                </p:oleObj>
              </mc:Choice>
              <mc:Fallback>
                <p:oleObj name="Equation" r:id="rId8" imgW="952200" imgH="241200" progId="Equation.DSMT4">
                  <p:embed/>
                  <p:pic>
                    <p:nvPicPr>
                      <p:cNvPr id="0" name=""/>
                      <p:cNvPicPr/>
                      <p:nvPr/>
                    </p:nvPicPr>
                    <p:blipFill>
                      <a:blip r:embed="rId9"/>
                      <a:stretch>
                        <a:fillRect/>
                      </a:stretch>
                    </p:blipFill>
                    <p:spPr>
                      <a:xfrm>
                        <a:off x="8535946" y="2127250"/>
                        <a:ext cx="952500" cy="2413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050596556"/>
              </p:ext>
            </p:extLst>
          </p:nvPr>
        </p:nvGraphicFramePr>
        <p:xfrm>
          <a:off x="8154988" y="2376488"/>
          <a:ext cx="736600" cy="254000"/>
        </p:xfrm>
        <a:graphic>
          <a:graphicData uri="http://schemas.openxmlformats.org/presentationml/2006/ole">
            <mc:AlternateContent xmlns:mc="http://schemas.openxmlformats.org/markup-compatibility/2006">
              <mc:Choice xmlns:v="urn:schemas-microsoft-com:vml" Requires="v">
                <p:oleObj spid="_x0000_s501627" name="Equation" r:id="rId10" imgW="736560" imgH="253800" progId="Equation.DSMT4">
                  <p:embed/>
                </p:oleObj>
              </mc:Choice>
              <mc:Fallback>
                <p:oleObj name="Equation" r:id="rId10" imgW="736560" imgH="253800" progId="Equation.DSMT4">
                  <p:embed/>
                  <p:pic>
                    <p:nvPicPr>
                      <p:cNvPr id="0" name=""/>
                      <p:cNvPicPr/>
                      <p:nvPr/>
                    </p:nvPicPr>
                    <p:blipFill>
                      <a:blip r:embed="rId11"/>
                      <a:stretch>
                        <a:fillRect/>
                      </a:stretch>
                    </p:blipFill>
                    <p:spPr>
                      <a:xfrm>
                        <a:off x="8154988" y="2376488"/>
                        <a:ext cx="736600" cy="2540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077866364"/>
              </p:ext>
            </p:extLst>
          </p:nvPr>
        </p:nvGraphicFramePr>
        <p:xfrm>
          <a:off x="5934075" y="2841625"/>
          <a:ext cx="1130300" cy="304800"/>
        </p:xfrm>
        <a:graphic>
          <a:graphicData uri="http://schemas.openxmlformats.org/presentationml/2006/ole">
            <mc:AlternateContent xmlns:mc="http://schemas.openxmlformats.org/markup-compatibility/2006">
              <mc:Choice xmlns:v="urn:schemas-microsoft-com:vml" Requires="v">
                <p:oleObj spid="_x0000_s501628" name="Equation" r:id="rId12" imgW="1130040" imgH="304560" progId="Equation.DSMT4">
                  <p:embed/>
                </p:oleObj>
              </mc:Choice>
              <mc:Fallback>
                <p:oleObj name="Equation" r:id="rId12" imgW="1130040" imgH="304560" progId="Equation.DSMT4">
                  <p:embed/>
                  <p:pic>
                    <p:nvPicPr>
                      <p:cNvPr id="0" name=""/>
                      <p:cNvPicPr/>
                      <p:nvPr/>
                    </p:nvPicPr>
                    <p:blipFill>
                      <a:blip r:embed="rId13"/>
                      <a:stretch>
                        <a:fillRect/>
                      </a:stretch>
                    </p:blipFill>
                    <p:spPr>
                      <a:xfrm>
                        <a:off x="5934075" y="2841625"/>
                        <a:ext cx="1130300" cy="3048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478749596"/>
              </p:ext>
            </p:extLst>
          </p:nvPr>
        </p:nvGraphicFramePr>
        <p:xfrm>
          <a:off x="8458200" y="3786188"/>
          <a:ext cx="1524000" cy="304800"/>
        </p:xfrm>
        <a:graphic>
          <a:graphicData uri="http://schemas.openxmlformats.org/presentationml/2006/ole">
            <mc:AlternateContent xmlns:mc="http://schemas.openxmlformats.org/markup-compatibility/2006">
              <mc:Choice xmlns:v="urn:schemas-microsoft-com:vml" Requires="v">
                <p:oleObj spid="_x0000_s501629" name="Equation" r:id="rId14" imgW="1523880" imgH="304560" progId="Equation.DSMT4">
                  <p:embed/>
                </p:oleObj>
              </mc:Choice>
              <mc:Fallback>
                <p:oleObj name="Equation" r:id="rId14" imgW="1523880" imgH="304560" progId="Equation.DSMT4">
                  <p:embed/>
                  <p:pic>
                    <p:nvPicPr>
                      <p:cNvPr id="0" name=""/>
                      <p:cNvPicPr/>
                      <p:nvPr/>
                    </p:nvPicPr>
                    <p:blipFill>
                      <a:blip r:embed="rId15"/>
                      <a:stretch>
                        <a:fillRect/>
                      </a:stretch>
                    </p:blipFill>
                    <p:spPr>
                      <a:xfrm>
                        <a:off x="8458200" y="3786188"/>
                        <a:ext cx="1524000" cy="3048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404510145"/>
              </p:ext>
            </p:extLst>
          </p:nvPr>
        </p:nvGraphicFramePr>
        <p:xfrm>
          <a:off x="3364614" y="4291485"/>
          <a:ext cx="266700" cy="215900"/>
        </p:xfrm>
        <a:graphic>
          <a:graphicData uri="http://schemas.openxmlformats.org/presentationml/2006/ole">
            <mc:AlternateContent xmlns:mc="http://schemas.openxmlformats.org/markup-compatibility/2006">
              <mc:Choice xmlns:v="urn:schemas-microsoft-com:vml" Requires="v">
                <p:oleObj spid="_x0000_s501630" name="Equation" r:id="rId16" imgW="266400" imgH="215640" progId="Equation.DSMT4">
                  <p:embed/>
                </p:oleObj>
              </mc:Choice>
              <mc:Fallback>
                <p:oleObj name="Equation" r:id="rId16" imgW="266400" imgH="215640" progId="Equation.DSMT4">
                  <p:embed/>
                  <p:pic>
                    <p:nvPicPr>
                      <p:cNvPr id="0" name=""/>
                      <p:cNvPicPr/>
                      <p:nvPr/>
                    </p:nvPicPr>
                    <p:blipFill>
                      <a:blip r:embed="rId17"/>
                      <a:stretch>
                        <a:fillRect/>
                      </a:stretch>
                    </p:blipFill>
                    <p:spPr>
                      <a:xfrm>
                        <a:off x="3364614" y="4291485"/>
                        <a:ext cx="266700" cy="2159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794108342"/>
              </p:ext>
            </p:extLst>
          </p:nvPr>
        </p:nvGraphicFramePr>
        <p:xfrm>
          <a:off x="4535630" y="4302537"/>
          <a:ext cx="469900" cy="228600"/>
        </p:xfrm>
        <a:graphic>
          <a:graphicData uri="http://schemas.openxmlformats.org/presentationml/2006/ole">
            <mc:AlternateContent xmlns:mc="http://schemas.openxmlformats.org/markup-compatibility/2006">
              <mc:Choice xmlns:v="urn:schemas-microsoft-com:vml" Requires="v">
                <p:oleObj spid="_x0000_s501631" name="Equation" r:id="rId18" imgW="469800" imgH="228600" progId="Equation.DSMT4">
                  <p:embed/>
                </p:oleObj>
              </mc:Choice>
              <mc:Fallback>
                <p:oleObj name="Equation" r:id="rId18" imgW="469800" imgH="228600" progId="Equation.DSMT4">
                  <p:embed/>
                  <p:pic>
                    <p:nvPicPr>
                      <p:cNvPr id="0" name=""/>
                      <p:cNvPicPr/>
                      <p:nvPr/>
                    </p:nvPicPr>
                    <p:blipFill>
                      <a:blip r:embed="rId19"/>
                      <a:stretch>
                        <a:fillRect/>
                      </a:stretch>
                    </p:blipFill>
                    <p:spPr>
                      <a:xfrm>
                        <a:off x="4535630" y="4302537"/>
                        <a:ext cx="469900" cy="2286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070556824"/>
              </p:ext>
            </p:extLst>
          </p:nvPr>
        </p:nvGraphicFramePr>
        <p:xfrm>
          <a:off x="3198813" y="4519613"/>
          <a:ext cx="215900" cy="215900"/>
        </p:xfrm>
        <a:graphic>
          <a:graphicData uri="http://schemas.openxmlformats.org/presentationml/2006/ole">
            <mc:AlternateContent xmlns:mc="http://schemas.openxmlformats.org/markup-compatibility/2006">
              <mc:Choice xmlns:v="urn:schemas-microsoft-com:vml" Requires="v">
                <p:oleObj spid="_x0000_s501632" name="Equation" r:id="rId20" imgW="215640" imgH="215640" progId="Equation.DSMT4">
                  <p:embed/>
                </p:oleObj>
              </mc:Choice>
              <mc:Fallback>
                <p:oleObj name="Equation" r:id="rId20" imgW="215640" imgH="215640" progId="Equation.DSMT4">
                  <p:embed/>
                  <p:pic>
                    <p:nvPicPr>
                      <p:cNvPr id="0" name=""/>
                      <p:cNvPicPr/>
                      <p:nvPr/>
                    </p:nvPicPr>
                    <p:blipFill>
                      <a:blip r:embed="rId21"/>
                      <a:stretch>
                        <a:fillRect/>
                      </a:stretch>
                    </p:blipFill>
                    <p:spPr>
                      <a:xfrm>
                        <a:off x="3198813" y="4519613"/>
                        <a:ext cx="215900" cy="2159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003078597"/>
              </p:ext>
            </p:extLst>
          </p:nvPr>
        </p:nvGraphicFramePr>
        <p:xfrm>
          <a:off x="4371459" y="4530725"/>
          <a:ext cx="152400" cy="228600"/>
        </p:xfrm>
        <a:graphic>
          <a:graphicData uri="http://schemas.openxmlformats.org/presentationml/2006/ole">
            <mc:AlternateContent xmlns:mc="http://schemas.openxmlformats.org/markup-compatibility/2006">
              <mc:Choice xmlns:v="urn:schemas-microsoft-com:vml" Requires="v">
                <p:oleObj spid="_x0000_s501633" name="Equation" r:id="rId22" imgW="152280" imgH="228600" progId="Equation.DSMT4">
                  <p:embed/>
                </p:oleObj>
              </mc:Choice>
              <mc:Fallback>
                <p:oleObj name="Equation" r:id="rId22" imgW="152280" imgH="228600" progId="Equation.DSMT4">
                  <p:embed/>
                  <p:pic>
                    <p:nvPicPr>
                      <p:cNvPr id="0" name=""/>
                      <p:cNvPicPr/>
                      <p:nvPr/>
                    </p:nvPicPr>
                    <p:blipFill>
                      <a:blip r:embed="rId23"/>
                      <a:stretch>
                        <a:fillRect/>
                      </a:stretch>
                    </p:blipFill>
                    <p:spPr>
                      <a:xfrm>
                        <a:off x="4371459" y="4530725"/>
                        <a:ext cx="152400" cy="228600"/>
                      </a:xfrm>
                      <a:prstGeom prst="rect">
                        <a:avLst/>
                      </a:prstGeom>
                    </p:spPr>
                  </p:pic>
                </p:oleObj>
              </mc:Fallback>
            </mc:AlternateContent>
          </a:graphicData>
        </a:graphic>
      </p:graphicFrame>
      <p:pic>
        <p:nvPicPr>
          <p:cNvPr id="501053" name="Picture 5437" descr="Image result for neural network sketch"/>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124888" y="4530725"/>
            <a:ext cx="1056712" cy="72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030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Perceptron: training</a:t>
            </a:r>
            <a:endParaRPr lang="en-GB" dirty="0">
              <a:solidFill>
                <a:schemeClr val="bg1"/>
              </a:solidFill>
            </a:endParaRPr>
          </a:p>
        </p:txBody>
      </p:sp>
      <p:sp>
        <p:nvSpPr>
          <p:cNvPr id="4" name="Content Placeholder 3"/>
          <p:cNvSpPr>
            <a:spLocks noGrp="1"/>
          </p:cNvSpPr>
          <p:nvPr>
            <p:ph idx="1"/>
          </p:nvPr>
        </p:nvSpPr>
        <p:spPr>
          <a:xfrm>
            <a:off x="838200" y="1825625"/>
            <a:ext cx="10515600" cy="4742036"/>
          </a:xfrm>
        </p:spPr>
        <p:txBody>
          <a:bodyPr>
            <a:normAutofit/>
          </a:bodyPr>
          <a:lstStyle/>
          <a:p>
            <a:r>
              <a:rPr lang="en-GB" sz="1600" dirty="0" smtClean="0"/>
              <a:t>Fitting the parameters of the perceptron (also called “training” or “learning” in ML lingo)</a:t>
            </a:r>
            <a:endParaRPr lang="en-GB" sz="1600" dirty="0"/>
          </a:p>
          <a:p>
            <a:pPr lvl="1"/>
            <a:r>
              <a:rPr lang="en-GB" sz="1400" dirty="0" smtClean="0"/>
              <a:t>Given a “training set” of </a:t>
            </a:r>
            <a:r>
              <a:rPr lang="en-GB" sz="1400" i="1" dirty="0" smtClean="0"/>
              <a:t>m</a:t>
            </a:r>
            <a:r>
              <a:rPr lang="en-GB" sz="1400" dirty="0" smtClean="0"/>
              <a:t> training examples, e</a:t>
            </a:r>
            <a:r>
              <a:rPr lang="en-GB" sz="1400" dirty="0" smtClean="0"/>
              <a:t>ach with an input vector </a:t>
            </a:r>
            <a:r>
              <a:rPr lang="en-GB" sz="1400" i="1" dirty="0" smtClean="0"/>
              <a:t>x a</a:t>
            </a:r>
            <a:r>
              <a:rPr lang="en-GB" sz="1400" dirty="0" smtClean="0"/>
              <a:t>nd a known target </a:t>
            </a:r>
            <a:r>
              <a:rPr lang="en-GB" sz="1400" i="1" dirty="0" smtClean="0"/>
              <a:t>y</a:t>
            </a:r>
            <a:r>
              <a:rPr lang="en-GB" sz="1400" dirty="0" smtClean="0"/>
              <a:t> (hence, “supervised learning”)</a:t>
            </a:r>
          </a:p>
          <a:p>
            <a:pPr lvl="1"/>
            <a:r>
              <a:rPr lang="en-GB" sz="1400" dirty="0" smtClean="0"/>
              <a:t>Set all learnable parameters to minimize prediction errors</a:t>
            </a:r>
          </a:p>
          <a:p>
            <a:pPr lvl="1"/>
            <a:r>
              <a:rPr lang="en-GB" sz="1400" dirty="0" smtClean="0"/>
              <a:t>Note that learnable parameters are no longer limited to regression coefficients, they also include weights of feature extraction</a:t>
            </a:r>
          </a:p>
          <a:p>
            <a:pPr lvl="1"/>
            <a:r>
              <a:rPr lang="en-GB" sz="1400" dirty="0" smtClean="0"/>
              <a:t>Learnable parameters are all the connections between units of successive layers</a:t>
            </a:r>
          </a:p>
          <a:p>
            <a:pPr lvl="1"/>
            <a:endParaRPr lang="en-GB" sz="1400" dirty="0" smtClean="0"/>
          </a:p>
          <a:p>
            <a:pPr lvl="1"/>
            <a:r>
              <a:rPr lang="en-GB" sz="1400" dirty="0" smtClean="0"/>
              <a:t>They are represented by the edges of the computation graph</a:t>
            </a:r>
          </a:p>
          <a:p>
            <a:pPr lvl="1"/>
            <a:endParaRPr lang="en-GB" sz="1400" dirty="0"/>
          </a:p>
          <a:p>
            <a:pPr lvl="1"/>
            <a:r>
              <a:rPr lang="en-GB" sz="1400" dirty="0" smtClean="0"/>
              <a:t>Formally, they are the union of matrices </a:t>
            </a:r>
            <a:r>
              <a:rPr lang="en-GB" sz="1400" i="1" dirty="0" smtClean="0"/>
              <a:t>W </a:t>
            </a:r>
            <a:r>
              <a:rPr lang="en-GB" sz="1400" dirty="0" smtClean="0"/>
              <a:t>(and biases </a:t>
            </a:r>
            <a:r>
              <a:rPr lang="en-GB" sz="1400" i="1" dirty="0" smtClean="0"/>
              <a:t>b</a:t>
            </a:r>
            <a:r>
              <a:rPr lang="en-GB" sz="1400" dirty="0" smtClean="0"/>
              <a:t>) in the sequence of feed-forward equations</a:t>
            </a:r>
          </a:p>
          <a:p>
            <a:pPr lvl="1"/>
            <a:endParaRPr lang="en-GB" sz="1400" dirty="0" smtClean="0"/>
          </a:p>
          <a:p>
            <a:pPr lvl="1"/>
            <a:r>
              <a:rPr lang="en-GB" sz="1400" dirty="0" smtClean="0"/>
              <a:t>So we are looking for the solution of </a:t>
            </a:r>
          </a:p>
          <a:p>
            <a:pPr lvl="1"/>
            <a:endParaRPr lang="en-GB" sz="1400" dirty="0"/>
          </a:p>
          <a:p>
            <a:pPr lvl="1"/>
            <a:r>
              <a:rPr lang="en-GB" sz="1400" dirty="0" smtClean="0"/>
              <a:t>Or, cancelling gradients:                                     --- unfortunately:</a:t>
            </a:r>
          </a:p>
          <a:p>
            <a:pPr lvl="2">
              <a:buFont typeface="+mj-lt"/>
              <a:buAutoNum type="arabicPeriod"/>
            </a:pPr>
            <a:endParaRPr lang="en-GB" sz="1200" dirty="0" smtClean="0"/>
          </a:p>
          <a:p>
            <a:pPr lvl="2">
              <a:buFont typeface="+mj-lt"/>
              <a:buAutoNum type="arabicPeriod"/>
            </a:pPr>
            <a:r>
              <a:rPr lang="en-GB" sz="1200" dirty="0" smtClean="0"/>
              <a:t>The solution is no longer analytic, a numerical minimization procedure is necessary</a:t>
            </a:r>
          </a:p>
          <a:p>
            <a:pPr lvl="2">
              <a:buFont typeface="+mj-lt"/>
              <a:buAutoNum type="arabicPeriod"/>
            </a:pPr>
            <a:r>
              <a:rPr lang="en-GB" sz="1200" i="1" dirty="0" smtClean="0"/>
              <a:t>C</a:t>
            </a:r>
            <a:r>
              <a:rPr lang="en-GB" sz="1200" dirty="0" smtClean="0"/>
              <a:t> is not even convex in </a:t>
            </a:r>
            <a:r>
              <a:rPr lang="en-GB" sz="1200" i="1" dirty="0" smtClean="0"/>
              <a:t>W</a:t>
            </a:r>
            <a:r>
              <a:rPr lang="en-GB" sz="1200" dirty="0" smtClean="0"/>
              <a:t> and </a:t>
            </a:r>
            <a:r>
              <a:rPr lang="en-GB" sz="1200" i="1" dirty="0" smtClean="0"/>
              <a:t>b</a:t>
            </a:r>
            <a:r>
              <a:rPr lang="en-GB" sz="1200" dirty="0" smtClean="0"/>
              <a:t>, so the gradient equation has many solutions, </a:t>
            </a:r>
            <a:br>
              <a:rPr lang="en-GB" sz="1200" dirty="0" smtClean="0"/>
            </a:br>
            <a:r>
              <a:rPr lang="en-GB" sz="1200" dirty="0" smtClean="0"/>
              <a:t>corresponding to </a:t>
            </a:r>
            <a:r>
              <a:rPr lang="en-GB" sz="1200" i="1" dirty="0" smtClean="0"/>
              <a:t>saddle points</a:t>
            </a:r>
            <a:r>
              <a:rPr lang="en-GB" sz="1200" dirty="0" smtClean="0"/>
              <a:t> and </a:t>
            </a:r>
            <a:r>
              <a:rPr lang="en-GB" sz="1200" i="1" dirty="0" smtClean="0"/>
              <a:t>local minima</a:t>
            </a:r>
          </a:p>
          <a:p>
            <a:pPr lvl="2">
              <a:buFont typeface="+mj-lt"/>
              <a:buAutoNum type="arabicPeriod"/>
            </a:pPr>
            <a:r>
              <a:rPr lang="en-GB" sz="1200" dirty="0" smtClean="0"/>
              <a:t>There exist no algorithm guaranteed to converge to the global minimum</a:t>
            </a:r>
            <a:br>
              <a:rPr lang="en-GB" sz="1200" dirty="0" smtClean="0"/>
            </a:br>
            <a:r>
              <a:rPr lang="en-GB" sz="1200" dirty="0" smtClean="0"/>
              <a:t>The best we have is guarantee of convergence towards a </a:t>
            </a:r>
            <a:r>
              <a:rPr lang="en-GB" sz="1200" i="1" dirty="0" smtClean="0"/>
              <a:t>local </a:t>
            </a:r>
            <a:r>
              <a:rPr lang="en-GB" sz="1200" dirty="0" smtClean="0"/>
              <a:t>minimum</a:t>
            </a:r>
            <a:br>
              <a:rPr lang="en-GB" sz="1200" dirty="0" smtClean="0"/>
            </a:br>
            <a:r>
              <a:rPr lang="en-GB" sz="1200" dirty="0" smtClean="0"/>
              <a:t>Incredibly, this is good enough in practice in many cases of practical relevance</a:t>
            </a:r>
          </a:p>
          <a:p>
            <a:pPr lvl="1"/>
            <a:endParaRPr lang="en-GB" sz="1400" dirty="0" smtClean="0"/>
          </a:p>
          <a:p>
            <a:endParaRPr lang="en-GB" sz="1800" dirty="0"/>
          </a:p>
          <a:p>
            <a:endParaRPr lang="en-GB" sz="1400" dirty="0"/>
          </a:p>
          <a:p>
            <a:endParaRPr lang="en-GB" sz="1400" dirty="0"/>
          </a:p>
          <a:p>
            <a:pPr marL="0" indent="0">
              <a:buNone/>
            </a:pPr>
            <a:endParaRPr lang="en-GB" sz="1400" dirty="0"/>
          </a:p>
          <a:p>
            <a:endParaRPr lang="en-GB" sz="1400" dirty="0"/>
          </a:p>
          <a:p>
            <a:endParaRPr lang="en-GB" sz="1400" dirty="0"/>
          </a:p>
          <a:p>
            <a:endParaRPr lang="en-GB" sz="1400" dirty="0"/>
          </a:p>
        </p:txBody>
      </p:sp>
      <p:sp>
        <p:nvSpPr>
          <p:cNvPr id="9" name="Slide Number Placeholder 8"/>
          <p:cNvSpPr>
            <a:spLocks noGrp="1"/>
          </p:cNvSpPr>
          <p:nvPr>
            <p:ph type="sldNum" sz="quarter" idx="12"/>
          </p:nvPr>
        </p:nvSpPr>
        <p:spPr/>
        <p:txBody>
          <a:bodyPr/>
          <a:lstStyle/>
          <a:p>
            <a:fld id="{20222C57-82CF-4D8A-8DC1-229C0B8895A7}" type="slidenum">
              <a:rPr lang="en-GB" smtClean="0"/>
              <a:t>41</a:t>
            </a:fld>
            <a:endParaRPr lang="en-GB"/>
          </a:p>
        </p:txBody>
      </p:sp>
      <p:pic>
        <p:nvPicPr>
          <p:cNvPr id="20" name="Picture 5437" descr="Image result for neural network sketc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3196465"/>
            <a:ext cx="1056712" cy="7237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Object 22"/>
          <p:cNvGraphicFramePr>
            <a:graphicFrameLocks noChangeAspect="1"/>
          </p:cNvGraphicFramePr>
          <p:nvPr>
            <p:extLst>
              <p:ext uri="{D42A27DB-BD31-4B8C-83A1-F6EECF244321}">
                <p14:modId xmlns:p14="http://schemas.microsoft.com/office/powerpoint/2010/main" val="2643938099"/>
              </p:ext>
            </p:extLst>
          </p:nvPr>
        </p:nvGraphicFramePr>
        <p:xfrm>
          <a:off x="8945087" y="3891843"/>
          <a:ext cx="1524000" cy="304800"/>
        </p:xfrm>
        <a:graphic>
          <a:graphicData uri="http://schemas.openxmlformats.org/presentationml/2006/ole">
            <mc:AlternateContent xmlns:mc="http://schemas.openxmlformats.org/markup-compatibility/2006">
              <mc:Choice xmlns:v="urn:schemas-microsoft-com:vml" Requires="v">
                <p:oleObj spid="_x0000_s542890" name="Equation" r:id="rId5" imgW="1523880" imgH="304560" progId="Equation.DSMT4">
                  <p:embed/>
                </p:oleObj>
              </mc:Choice>
              <mc:Fallback>
                <p:oleObj name="Equation" r:id="rId5" imgW="1523880" imgH="304560" progId="Equation.DSMT4">
                  <p:embed/>
                  <p:pic>
                    <p:nvPicPr>
                      <p:cNvPr id="0" name=""/>
                      <p:cNvPicPr/>
                      <p:nvPr/>
                    </p:nvPicPr>
                    <p:blipFill>
                      <a:blip r:embed="rId6"/>
                      <a:stretch>
                        <a:fillRect/>
                      </a:stretch>
                    </p:blipFill>
                    <p:spPr>
                      <a:xfrm>
                        <a:off x="8945087" y="3891843"/>
                        <a:ext cx="1524000" cy="3048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981995890"/>
              </p:ext>
            </p:extLst>
          </p:nvPr>
        </p:nvGraphicFramePr>
        <p:xfrm>
          <a:off x="4336473" y="4327957"/>
          <a:ext cx="3314700" cy="457200"/>
        </p:xfrm>
        <a:graphic>
          <a:graphicData uri="http://schemas.openxmlformats.org/presentationml/2006/ole">
            <mc:AlternateContent xmlns:mc="http://schemas.openxmlformats.org/markup-compatibility/2006">
              <mc:Choice xmlns:v="urn:schemas-microsoft-com:vml" Requires="v">
                <p:oleObj spid="_x0000_s542891" name="Equation" r:id="rId7" imgW="3314520" imgH="457200" progId="Equation.DSMT4">
                  <p:embed/>
                </p:oleObj>
              </mc:Choice>
              <mc:Fallback>
                <p:oleObj name="Equation" r:id="rId7" imgW="3314520" imgH="457200" progId="Equation.DSMT4">
                  <p:embed/>
                  <p:pic>
                    <p:nvPicPr>
                      <p:cNvPr id="0" name=""/>
                      <p:cNvPicPr/>
                      <p:nvPr/>
                    </p:nvPicPr>
                    <p:blipFill>
                      <a:blip r:embed="rId8"/>
                      <a:stretch>
                        <a:fillRect/>
                      </a:stretch>
                    </p:blipFill>
                    <p:spPr>
                      <a:xfrm>
                        <a:off x="4336473" y="4327957"/>
                        <a:ext cx="3314700" cy="4572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771819486"/>
              </p:ext>
            </p:extLst>
          </p:nvPr>
        </p:nvGraphicFramePr>
        <p:xfrm>
          <a:off x="3537013" y="4862062"/>
          <a:ext cx="1003300" cy="393700"/>
        </p:xfrm>
        <a:graphic>
          <a:graphicData uri="http://schemas.openxmlformats.org/presentationml/2006/ole">
            <mc:AlternateContent xmlns:mc="http://schemas.openxmlformats.org/markup-compatibility/2006">
              <mc:Choice xmlns:v="urn:schemas-microsoft-com:vml" Requires="v">
                <p:oleObj spid="_x0000_s542892" name="Equation" r:id="rId9" imgW="1002960" imgH="393480" progId="Equation.DSMT4">
                  <p:embed/>
                </p:oleObj>
              </mc:Choice>
              <mc:Fallback>
                <p:oleObj name="Equation" r:id="rId9" imgW="1002960" imgH="393480" progId="Equation.DSMT4">
                  <p:embed/>
                  <p:pic>
                    <p:nvPicPr>
                      <p:cNvPr id="0" name=""/>
                      <p:cNvPicPr/>
                      <p:nvPr/>
                    </p:nvPicPr>
                    <p:blipFill>
                      <a:blip r:embed="rId10"/>
                      <a:stretch>
                        <a:fillRect/>
                      </a:stretch>
                    </p:blipFill>
                    <p:spPr>
                      <a:xfrm>
                        <a:off x="3537013" y="4862062"/>
                        <a:ext cx="1003300" cy="393700"/>
                      </a:xfrm>
                      <a:prstGeom prst="rect">
                        <a:avLst/>
                      </a:prstGeom>
                    </p:spPr>
                  </p:pic>
                </p:oleObj>
              </mc:Fallback>
            </mc:AlternateContent>
          </a:graphicData>
        </a:graphic>
      </p:graphicFrame>
      <p:pic>
        <p:nvPicPr>
          <p:cNvPr id="542724" name="Picture 4" descr="challenges-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85502" y="4483413"/>
            <a:ext cx="2693223" cy="200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208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More on regression, basis functions and ANNs</a:t>
            </a:r>
          </a:p>
        </p:txBody>
      </p:sp>
      <p:pic>
        <p:nvPicPr>
          <p:cNvPr id="44034" name="Picture 2" descr="https://imgcdn.saxo.com/_9781493938438/0x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475" y="1690687"/>
            <a:ext cx="352425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0222C57-82CF-4D8A-8DC1-229C0B8895A7}" type="slidenum">
              <a:rPr lang="en-GB" smtClean="0"/>
              <a:t>42</a:t>
            </a:fld>
            <a:endParaRPr lang="en-GB"/>
          </a:p>
        </p:txBody>
      </p:sp>
    </p:spTree>
    <p:extLst>
      <p:ext uri="{BB962C8B-B14F-4D97-AF65-F5344CB8AC3E}">
        <p14:creationId xmlns:p14="http://schemas.microsoft.com/office/powerpoint/2010/main" val="955026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Batch prediction</a:t>
            </a:r>
            <a:endParaRPr lang="en-GB" dirty="0">
              <a:solidFill>
                <a:schemeClr val="bg1"/>
              </a:solidFill>
            </a:endParaRPr>
          </a:p>
        </p:txBody>
      </p:sp>
      <p:sp>
        <p:nvSpPr>
          <p:cNvPr id="4" name="Content Placeholder 3"/>
          <p:cNvSpPr>
            <a:spLocks noGrp="1"/>
          </p:cNvSpPr>
          <p:nvPr>
            <p:ph idx="1"/>
          </p:nvPr>
        </p:nvSpPr>
        <p:spPr>
          <a:xfrm>
            <a:off x="838200" y="1825625"/>
            <a:ext cx="10515600" cy="4742036"/>
          </a:xfrm>
        </p:spPr>
        <p:txBody>
          <a:bodyPr>
            <a:normAutofit/>
          </a:bodyPr>
          <a:lstStyle/>
          <a:p>
            <a:r>
              <a:rPr lang="en-GB" sz="1600" dirty="0" smtClean="0"/>
              <a:t>Single example prediction sequentially applies the feed-forward equation </a:t>
            </a:r>
            <a:br>
              <a:rPr lang="en-GB" sz="1600" dirty="0" smtClean="0"/>
            </a:br>
            <a:endParaRPr lang="en-GB" sz="1600" dirty="0" smtClean="0"/>
          </a:p>
          <a:p>
            <a:pPr marL="0" indent="0" algn="ctr">
              <a:buNone/>
            </a:pPr>
            <a:r>
              <a:rPr lang="en-GB" sz="1600" dirty="0" smtClean="0"/>
              <a:t>from vector of inputs                    to output</a:t>
            </a:r>
          </a:p>
          <a:p>
            <a:pPr marL="0" indent="0" algn="ctr">
              <a:buNone/>
            </a:pPr>
            <a:endParaRPr lang="en-GB" sz="1600" dirty="0" smtClean="0"/>
          </a:p>
          <a:p>
            <a:r>
              <a:rPr lang="en-GB" sz="1600" dirty="0" smtClean="0"/>
              <a:t>To predict </a:t>
            </a:r>
            <a:r>
              <a:rPr lang="en-GB" sz="1600" i="1" dirty="0" smtClean="0"/>
              <a:t>multiple</a:t>
            </a:r>
            <a:r>
              <a:rPr lang="en-GB" sz="1600" dirty="0" smtClean="0"/>
              <a:t> examples </a:t>
            </a:r>
            <a:r>
              <a:rPr lang="en-GB" sz="1600" i="1" dirty="0" smtClean="0"/>
              <a:t>1,...,m</a:t>
            </a:r>
            <a:r>
              <a:rPr lang="en-GB" sz="1600" dirty="0" smtClean="0"/>
              <a:t> we could:</a:t>
            </a:r>
          </a:p>
          <a:p>
            <a:pPr lvl="1"/>
            <a:endParaRPr lang="en-GB" sz="1200" i="1" dirty="0"/>
          </a:p>
          <a:p>
            <a:pPr lvl="1"/>
            <a:r>
              <a:rPr lang="en-GB" sz="1400" dirty="0" smtClean="0"/>
              <a:t>Sequentially run feed-forward equations with                          to find                          , then </a:t>
            </a:r>
            <a:r>
              <a:rPr lang="en-GB" sz="1400" dirty="0"/>
              <a:t>with                          to find                          </a:t>
            </a:r>
            <a:r>
              <a:rPr lang="en-GB" sz="1400" dirty="0" smtClean="0"/>
              <a:t>, etc.</a:t>
            </a:r>
          </a:p>
          <a:p>
            <a:pPr marL="457200" lvl="1" indent="0">
              <a:buNone/>
            </a:pPr>
            <a:endParaRPr lang="en-GB" sz="1200" dirty="0" smtClean="0"/>
          </a:p>
          <a:p>
            <a:pPr lvl="1"/>
            <a:endParaRPr lang="en-GB" sz="1200" dirty="0" smtClean="0"/>
          </a:p>
          <a:p>
            <a:pPr lvl="1"/>
            <a:endParaRPr lang="en-GB" sz="1400" dirty="0" smtClean="0"/>
          </a:p>
          <a:p>
            <a:pPr lvl="1"/>
            <a:r>
              <a:rPr lang="en-GB" sz="1400" dirty="0" smtClean="0"/>
              <a:t>Or, we could run feed-forward equations once with                                                           (stacking examples in columns)</a:t>
            </a:r>
            <a:br>
              <a:rPr lang="en-GB" sz="1400" dirty="0" smtClean="0"/>
            </a:br>
            <a:endParaRPr lang="en-GB" sz="1400" dirty="0" smtClean="0"/>
          </a:p>
          <a:p>
            <a:pPr marL="457200" lvl="1" indent="0" algn="ctr">
              <a:buNone/>
            </a:pPr>
            <a:endParaRPr lang="en-GB" sz="1400" dirty="0" smtClean="0"/>
          </a:p>
          <a:p>
            <a:pPr marL="457200" lvl="1" indent="0" algn="ctr">
              <a:buNone/>
            </a:pPr>
            <a:r>
              <a:rPr lang="en-GB" sz="1400" dirty="0" smtClean="0"/>
              <a:t>to find                                                (with results also stacked in columns)</a:t>
            </a:r>
            <a:endParaRPr lang="en-GB" sz="1400" dirty="0"/>
          </a:p>
          <a:p>
            <a:endParaRPr lang="en-GB" sz="1600" dirty="0"/>
          </a:p>
          <a:p>
            <a:pPr lvl="1"/>
            <a:endParaRPr lang="en-GB" sz="1400" dirty="0"/>
          </a:p>
          <a:p>
            <a:endParaRPr lang="en-GB" sz="1400" dirty="0"/>
          </a:p>
          <a:p>
            <a:endParaRPr lang="en-GB" sz="1400" dirty="0"/>
          </a:p>
          <a:p>
            <a:pPr marL="0" indent="0">
              <a:buNone/>
            </a:pPr>
            <a:endParaRPr lang="en-GB" sz="1400" dirty="0"/>
          </a:p>
          <a:p>
            <a:endParaRPr lang="en-GB" sz="1400" dirty="0"/>
          </a:p>
          <a:p>
            <a:endParaRPr lang="en-GB" sz="1400" dirty="0"/>
          </a:p>
          <a:p>
            <a:endParaRPr lang="en-GB" sz="1400" dirty="0"/>
          </a:p>
        </p:txBody>
      </p:sp>
      <p:sp>
        <p:nvSpPr>
          <p:cNvPr id="9" name="Slide Number Placeholder 8"/>
          <p:cNvSpPr>
            <a:spLocks noGrp="1"/>
          </p:cNvSpPr>
          <p:nvPr>
            <p:ph type="sldNum" sz="quarter" idx="12"/>
          </p:nvPr>
        </p:nvSpPr>
        <p:spPr/>
        <p:txBody>
          <a:bodyPr/>
          <a:lstStyle/>
          <a:p>
            <a:fld id="{20222C57-82CF-4D8A-8DC1-229C0B8895A7}" type="slidenum">
              <a:rPr lang="en-GB" smtClean="0"/>
              <a:t>43</a:t>
            </a:fld>
            <a:endParaRPr lang="en-GB"/>
          </a:p>
        </p:txBody>
      </p:sp>
      <p:graphicFrame>
        <p:nvGraphicFramePr>
          <p:cNvPr id="20" name="Object 19"/>
          <p:cNvGraphicFramePr>
            <a:graphicFrameLocks noChangeAspect="1"/>
          </p:cNvGraphicFramePr>
          <p:nvPr>
            <p:extLst>
              <p:ext uri="{D42A27DB-BD31-4B8C-83A1-F6EECF244321}">
                <p14:modId xmlns:p14="http://schemas.microsoft.com/office/powerpoint/2010/main" val="3634117009"/>
              </p:ext>
            </p:extLst>
          </p:nvPr>
        </p:nvGraphicFramePr>
        <p:xfrm>
          <a:off x="7276604" y="1825625"/>
          <a:ext cx="1524000" cy="304800"/>
        </p:xfrm>
        <a:graphic>
          <a:graphicData uri="http://schemas.openxmlformats.org/presentationml/2006/ole">
            <mc:AlternateContent xmlns:mc="http://schemas.openxmlformats.org/markup-compatibility/2006">
              <mc:Choice xmlns:v="urn:schemas-microsoft-com:vml" Requires="v">
                <p:oleObj spid="_x0000_s545228" name="Equation" r:id="rId4" imgW="1523880" imgH="304560" progId="Equation.DSMT4">
                  <p:embed/>
                </p:oleObj>
              </mc:Choice>
              <mc:Fallback>
                <p:oleObj name="Equation" r:id="rId4" imgW="1523880" imgH="304560" progId="Equation.DSMT4">
                  <p:embed/>
                  <p:pic>
                    <p:nvPicPr>
                      <p:cNvPr id="0" name=""/>
                      <p:cNvPicPr/>
                      <p:nvPr/>
                    </p:nvPicPr>
                    <p:blipFill>
                      <a:blip r:embed="rId5"/>
                      <a:stretch>
                        <a:fillRect/>
                      </a:stretch>
                    </p:blipFill>
                    <p:spPr>
                      <a:xfrm>
                        <a:off x="7276604" y="1825625"/>
                        <a:ext cx="1524000" cy="3048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84858736"/>
              </p:ext>
            </p:extLst>
          </p:nvPr>
        </p:nvGraphicFramePr>
        <p:xfrm>
          <a:off x="6264788" y="2192338"/>
          <a:ext cx="609600" cy="711200"/>
        </p:xfrm>
        <a:graphic>
          <a:graphicData uri="http://schemas.openxmlformats.org/presentationml/2006/ole">
            <mc:AlternateContent xmlns:mc="http://schemas.openxmlformats.org/markup-compatibility/2006">
              <mc:Choice xmlns:v="urn:schemas-microsoft-com:vml" Requires="v">
                <p:oleObj spid="_x0000_s545229" name="Equation" r:id="rId6" imgW="609480" imgH="711000" progId="Equation.DSMT4">
                  <p:embed/>
                </p:oleObj>
              </mc:Choice>
              <mc:Fallback>
                <p:oleObj name="Equation" r:id="rId6" imgW="609480" imgH="711000" progId="Equation.DSMT4">
                  <p:embed/>
                  <p:pic>
                    <p:nvPicPr>
                      <p:cNvPr id="0" name=""/>
                      <p:cNvPicPr/>
                      <p:nvPr/>
                    </p:nvPicPr>
                    <p:blipFill>
                      <a:blip r:embed="rId7"/>
                      <a:stretch>
                        <a:fillRect/>
                      </a:stretch>
                    </p:blipFill>
                    <p:spPr>
                      <a:xfrm>
                        <a:off x="6264788" y="2192338"/>
                        <a:ext cx="609600" cy="7112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484929743"/>
              </p:ext>
            </p:extLst>
          </p:nvPr>
        </p:nvGraphicFramePr>
        <p:xfrm>
          <a:off x="7914552" y="2414588"/>
          <a:ext cx="596900" cy="266700"/>
        </p:xfrm>
        <a:graphic>
          <a:graphicData uri="http://schemas.openxmlformats.org/presentationml/2006/ole">
            <mc:AlternateContent xmlns:mc="http://schemas.openxmlformats.org/markup-compatibility/2006">
              <mc:Choice xmlns:v="urn:schemas-microsoft-com:vml" Requires="v">
                <p:oleObj spid="_x0000_s545230" name="Equation" r:id="rId8" imgW="596880" imgH="266400" progId="Equation.DSMT4">
                  <p:embed/>
                </p:oleObj>
              </mc:Choice>
              <mc:Fallback>
                <p:oleObj name="Equation" r:id="rId8" imgW="596880" imgH="266400" progId="Equation.DSMT4">
                  <p:embed/>
                  <p:pic>
                    <p:nvPicPr>
                      <p:cNvPr id="0" name=""/>
                      <p:cNvPicPr/>
                      <p:nvPr/>
                    </p:nvPicPr>
                    <p:blipFill>
                      <a:blip r:embed="rId9"/>
                      <a:stretch>
                        <a:fillRect/>
                      </a:stretch>
                    </p:blipFill>
                    <p:spPr>
                      <a:xfrm>
                        <a:off x="7914552" y="2414588"/>
                        <a:ext cx="596900" cy="2667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352319494"/>
              </p:ext>
            </p:extLst>
          </p:nvPr>
        </p:nvGraphicFramePr>
        <p:xfrm>
          <a:off x="5019403" y="3372898"/>
          <a:ext cx="825500" cy="762000"/>
        </p:xfrm>
        <a:graphic>
          <a:graphicData uri="http://schemas.openxmlformats.org/presentationml/2006/ole">
            <mc:AlternateContent xmlns:mc="http://schemas.openxmlformats.org/markup-compatibility/2006">
              <mc:Choice xmlns:v="urn:schemas-microsoft-com:vml" Requires="v">
                <p:oleObj spid="_x0000_s545231" name="Equation" r:id="rId10" imgW="825480" imgH="761760" progId="Equation.DSMT4">
                  <p:embed/>
                </p:oleObj>
              </mc:Choice>
              <mc:Fallback>
                <p:oleObj name="Equation" r:id="rId10" imgW="825480" imgH="761760" progId="Equation.DSMT4">
                  <p:embed/>
                  <p:pic>
                    <p:nvPicPr>
                      <p:cNvPr id="0" name=""/>
                      <p:cNvPicPr/>
                      <p:nvPr/>
                    </p:nvPicPr>
                    <p:blipFill>
                      <a:blip r:embed="rId11"/>
                      <a:stretch>
                        <a:fillRect/>
                      </a:stretch>
                    </p:blipFill>
                    <p:spPr>
                      <a:xfrm>
                        <a:off x="5019403" y="3372898"/>
                        <a:ext cx="825500" cy="7620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628931324"/>
              </p:ext>
            </p:extLst>
          </p:nvPr>
        </p:nvGraphicFramePr>
        <p:xfrm>
          <a:off x="6569588" y="3575050"/>
          <a:ext cx="850900" cy="304800"/>
        </p:xfrm>
        <a:graphic>
          <a:graphicData uri="http://schemas.openxmlformats.org/presentationml/2006/ole">
            <mc:AlternateContent xmlns:mc="http://schemas.openxmlformats.org/markup-compatibility/2006">
              <mc:Choice xmlns:v="urn:schemas-microsoft-com:vml" Requires="v">
                <p:oleObj spid="_x0000_s545232" name="Equation" r:id="rId12" imgW="850680" imgH="304560" progId="Equation.DSMT4">
                  <p:embed/>
                </p:oleObj>
              </mc:Choice>
              <mc:Fallback>
                <p:oleObj name="Equation" r:id="rId12" imgW="850680" imgH="304560" progId="Equation.DSMT4">
                  <p:embed/>
                  <p:pic>
                    <p:nvPicPr>
                      <p:cNvPr id="0" name=""/>
                      <p:cNvPicPr/>
                      <p:nvPr/>
                    </p:nvPicPr>
                    <p:blipFill>
                      <a:blip r:embed="rId13"/>
                      <a:stretch>
                        <a:fillRect/>
                      </a:stretch>
                    </p:blipFill>
                    <p:spPr>
                      <a:xfrm>
                        <a:off x="6569588" y="3575050"/>
                        <a:ext cx="850900" cy="3048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837793629"/>
              </p:ext>
            </p:extLst>
          </p:nvPr>
        </p:nvGraphicFramePr>
        <p:xfrm>
          <a:off x="8306377" y="3358677"/>
          <a:ext cx="863600" cy="762000"/>
        </p:xfrm>
        <a:graphic>
          <a:graphicData uri="http://schemas.openxmlformats.org/presentationml/2006/ole">
            <mc:AlternateContent xmlns:mc="http://schemas.openxmlformats.org/markup-compatibility/2006">
              <mc:Choice xmlns:v="urn:schemas-microsoft-com:vml" Requires="v">
                <p:oleObj spid="_x0000_s545233" name="Equation" r:id="rId14" imgW="863280" imgH="761760" progId="Equation.DSMT4">
                  <p:embed/>
                </p:oleObj>
              </mc:Choice>
              <mc:Fallback>
                <p:oleObj name="Equation" r:id="rId14" imgW="863280" imgH="761760" progId="Equation.DSMT4">
                  <p:embed/>
                  <p:pic>
                    <p:nvPicPr>
                      <p:cNvPr id="0" name=""/>
                      <p:cNvPicPr/>
                      <p:nvPr/>
                    </p:nvPicPr>
                    <p:blipFill>
                      <a:blip r:embed="rId15"/>
                      <a:stretch>
                        <a:fillRect/>
                      </a:stretch>
                    </p:blipFill>
                    <p:spPr>
                      <a:xfrm>
                        <a:off x="8306377" y="3358677"/>
                        <a:ext cx="863600" cy="7620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966500168"/>
              </p:ext>
            </p:extLst>
          </p:nvPr>
        </p:nvGraphicFramePr>
        <p:xfrm>
          <a:off x="9793848" y="3587277"/>
          <a:ext cx="889000" cy="304800"/>
        </p:xfrm>
        <a:graphic>
          <a:graphicData uri="http://schemas.openxmlformats.org/presentationml/2006/ole">
            <mc:AlternateContent xmlns:mc="http://schemas.openxmlformats.org/markup-compatibility/2006">
              <mc:Choice xmlns:v="urn:schemas-microsoft-com:vml" Requires="v">
                <p:oleObj spid="_x0000_s545234" name="Equation" r:id="rId16" imgW="888840" imgH="304560" progId="Equation.DSMT4">
                  <p:embed/>
                </p:oleObj>
              </mc:Choice>
              <mc:Fallback>
                <p:oleObj name="Equation" r:id="rId16" imgW="888840" imgH="304560" progId="Equation.DSMT4">
                  <p:embed/>
                  <p:pic>
                    <p:nvPicPr>
                      <p:cNvPr id="0" name=""/>
                      <p:cNvPicPr/>
                      <p:nvPr/>
                    </p:nvPicPr>
                    <p:blipFill>
                      <a:blip r:embed="rId17"/>
                      <a:stretch>
                        <a:fillRect/>
                      </a:stretch>
                    </p:blipFill>
                    <p:spPr>
                      <a:xfrm>
                        <a:off x="9793848" y="3587277"/>
                        <a:ext cx="889000" cy="304800"/>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780627604"/>
              </p:ext>
            </p:extLst>
          </p:nvPr>
        </p:nvGraphicFramePr>
        <p:xfrm>
          <a:off x="5508549" y="4325129"/>
          <a:ext cx="2044700" cy="762000"/>
        </p:xfrm>
        <a:graphic>
          <a:graphicData uri="http://schemas.openxmlformats.org/presentationml/2006/ole">
            <mc:AlternateContent xmlns:mc="http://schemas.openxmlformats.org/markup-compatibility/2006">
              <mc:Choice xmlns:v="urn:schemas-microsoft-com:vml" Requires="v">
                <p:oleObj spid="_x0000_s545235" name="Equation" r:id="rId18" imgW="2044440" imgH="761760" progId="Equation.DSMT4">
                  <p:embed/>
                </p:oleObj>
              </mc:Choice>
              <mc:Fallback>
                <p:oleObj name="Equation" r:id="rId18" imgW="2044440" imgH="761760" progId="Equation.DSMT4">
                  <p:embed/>
                  <p:pic>
                    <p:nvPicPr>
                      <p:cNvPr id="0" name=""/>
                      <p:cNvPicPr/>
                      <p:nvPr/>
                    </p:nvPicPr>
                    <p:blipFill>
                      <a:blip r:embed="rId19"/>
                      <a:stretch>
                        <a:fillRect/>
                      </a:stretch>
                    </p:blipFill>
                    <p:spPr>
                      <a:xfrm>
                        <a:off x="5508549" y="4325129"/>
                        <a:ext cx="2044700" cy="7620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5387742"/>
              </p:ext>
            </p:extLst>
          </p:nvPr>
        </p:nvGraphicFramePr>
        <p:xfrm>
          <a:off x="4343400" y="5253614"/>
          <a:ext cx="1752600" cy="304800"/>
        </p:xfrm>
        <a:graphic>
          <a:graphicData uri="http://schemas.openxmlformats.org/presentationml/2006/ole">
            <mc:AlternateContent xmlns:mc="http://schemas.openxmlformats.org/markup-compatibility/2006">
              <mc:Choice xmlns:v="urn:schemas-microsoft-com:vml" Requires="v">
                <p:oleObj spid="_x0000_s545236" name="Equation" r:id="rId20" imgW="1752480" imgH="304560" progId="Equation.DSMT4">
                  <p:embed/>
                </p:oleObj>
              </mc:Choice>
              <mc:Fallback>
                <p:oleObj name="Equation" r:id="rId20" imgW="1752480" imgH="304560" progId="Equation.DSMT4">
                  <p:embed/>
                  <p:pic>
                    <p:nvPicPr>
                      <p:cNvPr id="0" name=""/>
                      <p:cNvPicPr/>
                      <p:nvPr/>
                    </p:nvPicPr>
                    <p:blipFill>
                      <a:blip r:embed="rId21"/>
                      <a:stretch>
                        <a:fillRect/>
                      </a:stretch>
                    </p:blipFill>
                    <p:spPr>
                      <a:xfrm>
                        <a:off x="4343400" y="5253614"/>
                        <a:ext cx="1752600" cy="304800"/>
                      </a:xfrm>
                      <a:prstGeom prst="rect">
                        <a:avLst/>
                      </a:prstGeom>
                    </p:spPr>
                  </p:pic>
                </p:oleObj>
              </mc:Fallback>
            </mc:AlternateContent>
          </a:graphicData>
        </a:graphic>
      </p:graphicFrame>
    </p:spTree>
    <p:extLst>
      <p:ext uri="{BB962C8B-B14F-4D97-AF65-F5344CB8AC3E}">
        <p14:creationId xmlns:p14="http://schemas.microsoft.com/office/powerpoint/2010/main" val="3381466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Batch prediction (2)</a:t>
            </a:r>
            <a:endParaRPr lang="en-GB" dirty="0">
              <a:solidFill>
                <a:schemeClr val="bg1"/>
              </a:solidFill>
            </a:endParaRPr>
          </a:p>
        </p:txBody>
      </p:sp>
      <p:sp>
        <p:nvSpPr>
          <p:cNvPr id="4" name="Content Placeholder 3"/>
          <p:cNvSpPr>
            <a:spLocks noGrp="1"/>
          </p:cNvSpPr>
          <p:nvPr>
            <p:ph idx="1"/>
          </p:nvPr>
        </p:nvSpPr>
        <p:spPr>
          <a:xfrm>
            <a:off x="838200" y="1825625"/>
            <a:ext cx="10515600" cy="4742036"/>
          </a:xfrm>
        </p:spPr>
        <p:txBody>
          <a:bodyPr>
            <a:normAutofit/>
          </a:bodyPr>
          <a:lstStyle/>
          <a:p>
            <a:r>
              <a:rPr lang="en-GB" sz="1600" dirty="0" smtClean="0"/>
              <a:t>Feed-forward equations remain absolutely </a:t>
            </a:r>
            <a:r>
              <a:rPr lang="en-GB" sz="1600" i="1" dirty="0" smtClean="0"/>
              <a:t>identical</a:t>
            </a:r>
          </a:p>
          <a:p>
            <a:pPr lvl="1"/>
            <a:endParaRPr lang="en-GB" sz="1200" i="1" dirty="0" smtClean="0"/>
          </a:p>
          <a:p>
            <a:pPr lvl="1"/>
            <a:r>
              <a:rPr lang="en-GB" sz="1400" i="1" dirty="0" smtClean="0"/>
              <a:t>as </a:t>
            </a:r>
            <a:r>
              <a:rPr lang="en-GB" sz="1400" dirty="0" smtClean="0"/>
              <a:t>are now matrices, stacking batches of examples in column vectors </a:t>
            </a:r>
          </a:p>
          <a:p>
            <a:pPr lvl="1"/>
            <a:r>
              <a:rPr lang="en-GB" sz="1400" dirty="0" smtClean="0"/>
              <a:t>Adding a vector v to a matrix M means: add v to all columns of M </a:t>
            </a:r>
            <a:br>
              <a:rPr lang="en-GB" sz="1400" dirty="0" smtClean="0"/>
            </a:br>
            <a:r>
              <a:rPr lang="en-GB" sz="1400" dirty="0" smtClean="0"/>
              <a:t>This is called “broadcasting” in programming languages</a:t>
            </a:r>
            <a:br>
              <a:rPr lang="en-GB" sz="1400" dirty="0" smtClean="0"/>
            </a:br>
            <a:r>
              <a:rPr lang="en-GB" sz="1400" dirty="0" smtClean="0"/>
              <a:t>Implemented by default in Python’s </a:t>
            </a:r>
            <a:r>
              <a:rPr lang="en-GB" sz="1400" dirty="0" err="1" smtClean="0"/>
              <a:t>numPy</a:t>
            </a:r>
            <a:r>
              <a:rPr lang="en-GB" sz="1400" dirty="0" smtClean="0"/>
              <a:t/>
            </a:r>
            <a:br>
              <a:rPr lang="en-GB" sz="1400" dirty="0" smtClean="0"/>
            </a:br>
            <a:r>
              <a:rPr lang="en-GB" sz="1400" dirty="0" smtClean="0"/>
              <a:t>But not in C++</a:t>
            </a:r>
          </a:p>
          <a:p>
            <a:r>
              <a:rPr lang="en-GB" sz="1600" dirty="0" smtClean="0"/>
              <a:t>Why implement batch prediction?</a:t>
            </a:r>
          </a:p>
          <a:p>
            <a:pPr lvl="1"/>
            <a:r>
              <a:rPr lang="en-GB" sz="1400" dirty="0" smtClean="0"/>
              <a:t>Complexity is </a:t>
            </a:r>
            <a:r>
              <a:rPr lang="en-GB" sz="1400" i="1" dirty="0" smtClean="0"/>
              <a:t>identical</a:t>
            </a:r>
            <a:r>
              <a:rPr lang="en-GB" sz="1400" dirty="0" smtClean="0"/>
              <a:t>: to process a matrix product at once or as a set of matrix by vector products, column by column, is identical</a:t>
            </a:r>
          </a:p>
          <a:p>
            <a:pPr lvl="1"/>
            <a:r>
              <a:rPr lang="en-GB" sz="1400" dirty="0" smtClean="0"/>
              <a:t>But modern hardware (CPU, GPU, TPU) is highly optimized for SIMD processing</a:t>
            </a:r>
          </a:p>
          <a:p>
            <a:pPr lvl="1"/>
            <a:r>
              <a:rPr lang="en-GB" sz="1400" dirty="0" smtClean="0"/>
              <a:t>SIMD: Single Instruction, Multiple Data: apply </a:t>
            </a:r>
            <a:r>
              <a:rPr lang="en-GB" sz="1400" i="1" dirty="0" smtClean="0"/>
              <a:t>the same </a:t>
            </a:r>
            <a:r>
              <a:rPr lang="en-GB" sz="1400" dirty="0" smtClean="0"/>
              <a:t>instructions to a lot of </a:t>
            </a:r>
            <a:r>
              <a:rPr lang="en-GB" sz="1400" i="1" dirty="0" smtClean="0"/>
              <a:t>different data </a:t>
            </a:r>
            <a:r>
              <a:rPr lang="en-GB" sz="1400" dirty="0" smtClean="0"/>
              <a:t>simultaneously</a:t>
            </a:r>
          </a:p>
          <a:p>
            <a:pPr lvl="1"/>
            <a:r>
              <a:rPr lang="en-GB" sz="1400" dirty="0" smtClean="0"/>
              <a:t>On GPU, (reasonably sized) batch prediction takes a time similar to one single prediction!</a:t>
            </a:r>
          </a:p>
          <a:p>
            <a:r>
              <a:rPr lang="en-GB" sz="1600" dirty="0" smtClean="0"/>
              <a:t>In all that follows, for simplicity, we consider single example predictions where </a:t>
            </a:r>
            <a:r>
              <a:rPr lang="en-GB" sz="1600" i="1" dirty="0" smtClean="0"/>
              <a:t>as</a:t>
            </a:r>
            <a:r>
              <a:rPr lang="en-GB" sz="1600" dirty="0" smtClean="0"/>
              <a:t> are vectors</a:t>
            </a:r>
          </a:p>
          <a:p>
            <a:r>
              <a:rPr lang="en-GB" sz="1600" dirty="0" smtClean="0"/>
              <a:t>All equations apply identically with batch predictions with </a:t>
            </a:r>
            <a:r>
              <a:rPr lang="en-GB" sz="1600" i="1" dirty="0" smtClean="0"/>
              <a:t>as</a:t>
            </a:r>
            <a:r>
              <a:rPr lang="en-GB" sz="1600" dirty="0" smtClean="0"/>
              <a:t> matrices with </a:t>
            </a:r>
            <a:r>
              <a:rPr lang="en-GB" sz="1600" i="1" dirty="0" smtClean="0"/>
              <a:t>m</a:t>
            </a:r>
            <a:r>
              <a:rPr lang="en-GB" sz="1600" dirty="0" smtClean="0"/>
              <a:t> (batch size) columns</a:t>
            </a:r>
          </a:p>
          <a:p>
            <a:r>
              <a:rPr lang="en-GB" sz="1600" dirty="0" smtClean="0"/>
              <a:t>Practical implementations </a:t>
            </a:r>
            <a:r>
              <a:rPr lang="en-GB" sz="1600" i="1" dirty="0" smtClean="0"/>
              <a:t>always </a:t>
            </a:r>
            <a:r>
              <a:rPr lang="en-GB" sz="1600" dirty="0" smtClean="0"/>
              <a:t>predict in batches</a:t>
            </a:r>
            <a:r>
              <a:rPr lang="en-GB" sz="1600" dirty="0" smtClean="0"/>
              <a:t/>
            </a:r>
            <a:br>
              <a:rPr lang="en-GB" sz="1600" dirty="0" smtClean="0"/>
            </a:br>
            <a:endParaRPr lang="en-GB" sz="1600" dirty="0" smtClean="0"/>
          </a:p>
          <a:p>
            <a:endParaRPr lang="en-GB" sz="1600" dirty="0"/>
          </a:p>
          <a:p>
            <a:pPr lvl="1"/>
            <a:endParaRPr lang="en-GB" sz="1400" dirty="0"/>
          </a:p>
          <a:p>
            <a:endParaRPr lang="en-GB" sz="1400" dirty="0"/>
          </a:p>
          <a:p>
            <a:endParaRPr lang="en-GB" sz="1400" dirty="0"/>
          </a:p>
          <a:p>
            <a:pPr marL="0" indent="0">
              <a:buNone/>
            </a:pPr>
            <a:endParaRPr lang="en-GB" sz="1400" dirty="0"/>
          </a:p>
          <a:p>
            <a:endParaRPr lang="en-GB" sz="1400" dirty="0"/>
          </a:p>
          <a:p>
            <a:endParaRPr lang="en-GB" sz="1400" dirty="0"/>
          </a:p>
          <a:p>
            <a:endParaRPr lang="en-GB" sz="1400" dirty="0"/>
          </a:p>
        </p:txBody>
      </p:sp>
      <p:sp>
        <p:nvSpPr>
          <p:cNvPr id="9" name="Slide Number Placeholder 8"/>
          <p:cNvSpPr>
            <a:spLocks noGrp="1"/>
          </p:cNvSpPr>
          <p:nvPr>
            <p:ph type="sldNum" sz="quarter" idx="12"/>
          </p:nvPr>
        </p:nvSpPr>
        <p:spPr/>
        <p:txBody>
          <a:bodyPr/>
          <a:lstStyle/>
          <a:p>
            <a:fld id="{20222C57-82CF-4D8A-8DC1-229C0B8895A7}" type="slidenum">
              <a:rPr lang="en-GB" smtClean="0"/>
              <a:t>44</a:t>
            </a:fld>
            <a:endParaRPr lang="en-GB"/>
          </a:p>
        </p:txBody>
      </p:sp>
      <p:graphicFrame>
        <p:nvGraphicFramePr>
          <p:cNvPr id="20" name="Object 19"/>
          <p:cNvGraphicFramePr>
            <a:graphicFrameLocks noChangeAspect="1"/>
          </p:cNvGraphicFramePr>
          <p:nvPr>
            <p:extLst>
              <p:ext uri="{D42A27DB-BD31-4B8C-83A1-F6EECF244321}">
                <p14:modId xmlns:p14="http://schemas.microsoft.com/office/powerpoint/2010/main" val="4223091407"/>
              </p:ext>
            </p:extLst>
          </p:nvPr>
        </p:nvGraphicFramePr>
        <p:xfrm>
          <a:off x="5548743" y="1825625"/>
          <a:ext cx="1524000" cy="304800"/>
        </p:xfrm>
        <a:graphic>
          <a:graphicData uri="http://schemas.openxmlformats.org/presentationml/2006/ole">
            <mc:AlternateContent xmlns:mc="http://schemas.openxmlformats.org/markup-compatibility/2006">
              <mc:Choice xmlns:v="urn:schemas-microsoft-com:vml" Requires="v">
                <p:oleObj spid="_x0000_s545844" name="Equation" r:id="rId4" imgW="1523880" imgH="304560" progId="Equation.DSMT4">
                  <p:embed/>
                </p:oleObj>
              </mc:Choice>
              <mc:Fallback>
                <p:oleObj name="Equation" r:id="rId4" imgW="1523880" imgH="304560" progId="Equation.DSMT4">
                  <p:embed/>
                  <p:pic>
                    <p:nvPicPr>
                      <p:cNvPr id="0" name=""/>
                      <p:cNvPicPr/>
                      <p:nvPr/>
                    </p:nvPicPr>
                    <p:blipFill>
                      <a:blip r:embed="rId5"/>
                      <a:stretch>
                        <a:fillRect/>
                      </a:stretch>
                    </p:blipFill>
                    <p:spPr>
                      <a:xfrm>
                        <a:off x="5548743" y="1825625"/>
                        <a:ext cx="1524000" cy="304800"/>
                      </a:xfrm>
                      <a:prstGeom prst="rect">
                        <a:avLst/>
                      </a:prstGeom>
                    </p:spPr>
                  </p:pic>
                </p:oleObj>
              </mc:Fallback>
            </mc:AlternateContent>
          </a:graphicData>
        </a:graphic>
      </p:graphicFrame>
    </p:spTree>
    <p:extLst>
      <p:ext uri="{BB962C8B-B14F-4D97-AF65-F5344CB8AC3E}">
        <p14:creationId xmlns:p14="http://schemas.microsoft.com/office/powerpoint/2010/main" val="812397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Deep learning: mechanics</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600" dirty="0" smtClean="0"/>
              <a:t>Exactly as before:</a:t>
            </a:r>
          </a:p>
          <a:p>
            <a:pPr lvl="1"/>
            <a:endParaRPr lang="en-GB" sz="1400" dirty="0" smtClean="0"/>
          </a:p>
          <a:p>
            <a:pPr lvl="1"/>
            <a:r>
              <a:rPr lang="en-GB" sz="1400" dirty="0" smtClean="0"/>
              <a:t>Input layer is set to the input vector </a:t>
            </a:r>
            <a:r>
              <a:rPr lang="en-GB" sz="1400" i="1" dirty="0" smtClean="0"/>
              <a:t>x</a:t>
            </a:r>
            <a:r>
              <a:rPr lang="en-GB" sz="1400" dirty="0" smtClean="0"/>
              <a:t>:</a:t>
            </a:r>
          </a:p>
          <a:p>
            <a:pPr lvl="1"/>
            <a:endParaRPr lang="en-GB" sz="1400" dirty="0"/>
          </a:p>
          <a:p>
            <a:pPr lvl="1"/>
            <a:endParaRPr lang="en-GB" sz="1400" dirty="0" smtClean="0"/>
          </a:p>
          <a:p>
            <a:pPr lvl="1"/>
            <a:r>
              <a:rPr lang="en-GB" sz="1400" dirty="0" smtClean="0"/>
              <a:t>Successive layers are computed from the previous layer by application of the identical feed-forward equation:</a:t>
            </a:r>
          </a:p>
          <a:p>
            <a:pPr lvl="1"/>
            <a:endParaRPr lang="en-GB" sz="1400" dirty="0"/>
          </a:p>
          <a:p>
            <a:pPr lvl="1"/>
            <a:r>
              <a:rPr lang="en-GB" sz="1400" dirty="0" smtClean="0"/>
              <a:t>Prediction is the last (output) layer:  </a:t>
            </a:r>
          </a:p>
          <a:p>
            <a:pPr lvl="1"/>
            <a:endParaRPr lang="en-GB" sz="1400" dirty="0"/>
          </a:p>
          <a:p>
            <a:r>
              <a:rPr lang="en-GB" sz="1600" dirty="0" smtClean="0"/>
              <a:t>The only difference is: we have multiple hidden layers </a:t>
            </a:r>
            <a:r>
              <a:rPr lang="en-GB" sz="1600" i="1" dirty="0" smtClean="0"/>
              <a:t>1, 2, ..., L-1</a:t>
            </a:r>
          </a:p>
          <a:p>
            <a:endParaRPr lang="en-GB" sz="1600" dirty="0" smtClean="0"/>
          </a:p>
          <a:p>
            <a:r>
              <a:rPr lang="en-GB" sz="1600" dirty="0" smtClean="0"/>
              <a:t>So the mechanics are identical to before</a:t>
            </a:r>
          </a:p>
          <a:p>
            <a:endParaRPr lang="en-GB" sz="1600" dirty="0"/>
          </a:p>
          <a:p>
            <a:r>
              <a:rPr lang="en-GB" sz="1600" dirty="0" smtClean="0"/>
              <a:t>The more interesting question is: why would we want multiple hidden layers?</a:t>
            </a:r>
            <a:endParaRPr lang="en-GB" sz="1600" dirty="0"/>
          </a:p>
          <a:p>
            <a:pPr lvl="1"/>
            <a:endParaRPr lang="en-GB" sz="10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45</a:t>
            </a:fld>
            <a:endParaRPr lang="en-GB"/>
          </a:p>
        </p:txBody>
      </p:sp>
      <p:graphicFrame>
        <p:nvGraphicFramePr>
          <p:cNvPr id="6" name="Object 5"/>
          <p:cNvGraphicFramePr>
            <a:graphicFrameLocks noChangeAspect="1"/>
          </p:cNvGraphicFramePr>
          <p:nvPr>
            <p:extLst>
              <p:ext uri="{D42A27DB-BD31-4B8C-83A1-F6EECF244321}">
                <p14:modId xmlns:p14="http://schemas.microsoft.com/office/powerpoint/2010/main" val="2296796864"/>
              </p:ext>
            </p:extLst>
          </p:nvPr>
        </p:nvGraphicFramePr>
        <p:xfrm>
          <a:off x="4435988" y="2168587"/>
          <a:ext cx="609600" cy="711200"/>
        </p:xfrm>
        <a:graphic>
          <a:graphicData uri="http://schemas.openxmlformats.org/presentationml/2006/ole">
            <mc:AlternateContent xmlns:mc="http://schemas.openxmlformats.org/markup-compatibility/2006">
              <mc:Choice xmlns:v="urn:schemas-microsoft-com:vml" Requires="v">
                <p:oleObj spid="_x0000_s555127" name="Equation" r:id="rId4" imgW="609480" imgH="711000" progId="Equation.DSMT4">
                  <p:embed/>
                </p:oleObj>
              </mc:Choice>
              <mc:Fallback>
                <p:oleObj name="Equation" r:id="rId4" imgW="609480" imgH="711000" progId="Equation.DSMT4">
                  <p:embed/>
                  <p:pic>
                    <p:nvPicPr>
                      <p:cNvPr id="0" name=""/>
                      <p:cNvPicPr/>
                      <p:nvPr/>
                    </p:nvPicPr>
                    <p:blipFill>
                      <a:blip r:embed="rId5"/>
                      <a:stretch>
                        <a:fillRect/>
                      </a:stretch>
                    </p:blipFill>
                    <p:spPr>
                      <a:xfrm>
                        <a:off x="4435988" y="2168587"/>
                        <a:ext cx="609600" cy="711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93859646"/>
              </p:ext>
            </p:extLst>
          </p:nvPr>
        </p:nvGraphicFramePr>
        <p:xfrm>
          <a:off x="9592293" y="3114098"/>
          <a:ext cx="1524000" cy="304800"/>
        </p:xfrm>
        <a:graphic>
          <a:graphicData uri="http://schemas.openxmlformats.org/presentationml/2006/ole">
            <mc:AlternateContent xmlns:mc="http://schemas.openxmlformats.org/markup-compatibility/2006">
              <mc:Choice xmlns:v="urn:schemas-microsoft-com:vml" Requires="v">
                <p:oleObj spid="_x0000_s555128" name="Equation" r:id="rId6" imgW="1523880" imgH="304560" progId="Equation.DSMT4">
                  <p:embed/>
                </p:oleObj>
              </mc:Choice>
              <mc:Fallback>
                <p:oleObj name="Equation" r:id="rId6" imgW="1523880" imgH="304560" progId="Equation.DSMT4">
                  <p:embed/>
                  <p:pic>
                    <p:nvPicPr>
                      <p:cNvPr id="0" name=""/>
                      <p:cNvPicPr/>
                      <p:nvPr/>
                    </p:nvPicPr>
                    <p:blipFill>
                      <a:blip r:embed="rId7"/>
                      <a:stretch>
                        <a:fillRect/>
                      </a:stretch>
                    </p:blipFill>
                    <p:spPr>
                      <a:xfrm>
                        <a:off x="9592293" y="3114098"/>
                        <a:ext cx="1524000" cy="304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735479858"/>
              </p:ext>
            </p:extLst>
          </p:nvPr>
        </p:nvGraphicFramePr>
        <p:xfrm>
          <a:off x="4304453" y="3643684"/>
          <a:ext cx="596900" cy="266700"/>
        </p:xfrm>
        <a:graphic>
          <a:graphicData uri="http://schemas.openxmlformats.org/presentationml/2006/ole">
            <mc:AlternateContent xmlns:mc="http://schemas.openxmlformats.org/markup-compatibility/2006">
              <mc:Choice xmlns:v="urn:schemas-microsoft-com:vml" Requires="v">
                <p:oleObj spid="_x0000_s555129" name="Equation" r:id="rId8" imgW="596880" imgH="266400" progId="Equation.DSMT4">
                  <p:embed/>
                </p:oleObj>
              </mc:Choice>
              <mc:Fallback>
                <p:oleObj name="Equation" r:id="rId8" imgW="596880" imgH="266400" progId="Equation.DSMT4">
                  <p:embed/>
                  <p:pic>
                    <p:nvPicPr>
                      <p:cNvPr id="0" name=""/>
                      <p:cNvPicPr/>
                      <p:nvPr/>
                    </p:nvPicPr>
                    <p:blipFill>
                      <a:blip r:embed="rId9"/>
                      <a:stretch>
                        <a:fillRect/>
                      </a:stretch>
                    </p:blipFill>
                    <p:spPr>
                      <a:xfrm>
                        <a:off x="4304453" y="3643684"/>
                        <a:ext cx="596900" cy="266700"/>
                      </a:xfrm>
                      <a:prstGeom prst="rect">
                        <a:avLst/>
                      </a:prstGeom>
                    </p:spPr>
                  </p:pic>
                </p:oleObj>
              </mc:Fallback>
            </mc:AlternateContent>
          </a:graphicData>
        </a:graphic>
      </p:graphicFrame>
    </p:spTree>
    <p:extLst>
      <p:ext uri="{BB962C8B-B14F-4D97-AF65-F5344CB8AC3E}">
        <p14:creationId xmlns:p14="http://schemas.microsoft.com/office/powerpoint/2010/main" val="607175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 name="Object 110"/>
          <p:cNvGraphicFramePr>
            <a:graphicFrameLocks noChangeAspect="1"/>
          </p:cNvGraphicFramePr>
          <p:nvPr>
            <p:extLst>
              <p:ext uri="{D42A27DB-BD31-4B8C-83A1-F6EECF244321}">
                <p14:modId xmlns:p14="http://schemas.microsoft.com/office/powerpoint/2010/main" val="2059490464"/>
              </p:ext>
            </p:extLst>
          </p:nvPr>
        </p:nvGraphicFramePr>
        <p:xfrm>
          <a:off x="3575050" y="1824038"/>
          <a:ext cx="1133475" cy="227012"/>
        </p:xfrm>
        <a:graphic>
          <a:graphicData uri="http://schemas.openxmlformats.org/presentationml/2006/ole">
            <mc:AlternateContent xmlns:mc="http://schemas.openxmlformats.org/markup-compatibility/2006">
              <mc:Choice xmlns:v="urn:schemas-microsoft-com:vml" Requires="v">
                <p:oleObj spid="_x0000_s574167" name="Equation" r:id="rId3" imgW="1511280" imgH="304560" progId="Equation.DSMT4">
                  <p:embed/>
                </p:oleObj>
              </mc:Choice>
              <mc:Fallback>
                <p:oleObj name="Equation" r:id="rId3" imgW="1511280" imgH="304560" progId="Equation.DSMT4">
                  <p:embed/>
                  <p:pic>
                    <p:nvPicPr>
                      <p:cNvPr id="0" name=""/>
                      <p:cNvPicPr/>
                      <p:nvPr/>
                    </p:nvPicPr>
                    <p:blipFill>
                      <a:blip r:embed="rId4"/>
                      <a:stretch>
                        <a:fillRect/>
                      </a:stretch>
                    </p:blipFill>
                    <p:spPr>
                      <a:xfrm>
                        <a:off x="3575050" y="1824038"/>
                        <a:ext cx="1133475" cy="227012"/>
                      </a:xfrm>
                      <a:prstGeom prst="rect">
                        <a:avLst/>
                      </a:prstGeom>
                    </p:spPr>
                  </p:pic>
                </p:oleObj>
              </mc:Fallback>
            </mc:AlternateContent>
          </a:graphicData>
        </a:graphic>
      </p:graphicFrame>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Multi-layer perceptron (MLP)</a:t>
            </a:r>
          </a:p>
        </p:txBody>
      </p:sp>
      <p:graphicFrame>
        <p:nvGraphicFramePr>
          <p:cNvPr id="25" name="Object 24"/>
          <p:cNvGraphicFramePr>
            <a:graphicFrameLocks noChangeAspect="1"/>
          </p:cNvGraphicFramePr>
          <p:nvPr>
            <p:extLst>
              <p:ext uri="{D42A27DB-BD31-4B8C-83A1-F6EECF244321}">
                <p14:modId xmlns:p14="http://schemas.microsoft.com/office/powerpoint/2010/main" val="213489762"/>
              </p:ext>
            </p:extLst>
          </p:nvPr>
        </p:nvGraphicFramePr>
        <p:xfrm>
          <a:off x="2300220" y="4470400"/>
          <a:ext cx="914400" cy="198438"/>
        </p:xfrm>
        <a:graphic>
          <a:graphicData uri="http://schemas.openxmlformats.org/presentationml/2006/ole">
            <mc:AlternateContent xmlns:mc="http://schemas.openxmlformats.org/markup-compatibility/2006">
              <mc:Choice xmlns:v="urn:schemas-microsoft-com:vml" Requires="v">
                <p:oleObj spid="_x0000_s57416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2300220" y="4470400"/>
                        <a:ext cx="914400" cy="198438"/>
                      </a:xfrm>
                      <a:prstGeom prst="rect">
                        <a:avLst/>
                      </a:prstGeom>
                    </p:spPr>
                  </p:pic>
                </p:oleObj>
              </mc:Fallback>
            </mc:AlternateContent>
          </a:graphicData>
        </a:graphic>
      </p:graphicFrame>
      <p:cxnSp>
        <p:nvCxnSpPr>
          <p:cNvPr id="32" name="Straight Arrow Connector 31"/>
          <p:cNvCxnSpPr/>
          <p:nvPr/>
        </p:nvCxnSpPr>
        <p:spPr>
          <a:xfrm>
            <a:off x="5717822" y="2928982"/>
            <a:ext cx="1166753" cy="1319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57" idx="2"/>
          </p:cNvCxnSpPr>
          <p:nvPr/>
        </p:nvCxnSpPr>
        <p:spPr>
          <a:xfrm>
            <a:off x="5717822" y="3360452"/>
            <a:ext cx="1166753" cy="86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57" idx="2"/>
          </p:cNvCxnSpPr>
          <p:nvPr/>
        </p:nvCxnSpPr>
        <p:spPr>
          <a:xfrm>
            <a:off x="5717822" y="3791922"/>
            <a:ext cx="1166753" cy="429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57" idx="2"/>
          </p:cNvCxnSpPr>
          <p:nvPr/>
        </p:nvCxnSpPr>
        <p:spPr>
          <a:xfrm flipV="1">
            <a:off x="5717822" y="4221127"/>
            <a:ext cx="1166753" cy="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7" idx="2"/>
          </p:cNvCxnSpPr>
          <p:nvPr/>
        </p:nvCxnSpPr>
        <p:spPr>
          <a:xfrm flipV="1">
            <a:off x="5717822" y="4221127"/>
            <a:ext cx="1166753" cy="429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57" idx="2"/>
          </p:cNvCxnSpPr>
          <p:nvPr/>
        </p:nvCxnSpPr>
        <p:spPr>
          <a:xfrm flipV="1">
            <a:off x="5717822" y="4221127"/>
            <a:ext cx="1166753" cy="86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148778" y="366099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1" name="Oval 40"/>
          <p:cNvSpPr/>
          <p:nvPr/>
        </p:nvSpPr>
        <p:spPr>
          <a:xfrm>
            <a:off x="1148778" y="409246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2" name="Oval 41"/>
          <p:cNvSpPr/>
          <p:nvPr/>
        </p:nvSpPr>
        <p:spPr>
          <a:xfrm>
            <a:off x="1148778" y="452393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3" name="Oval 42"/>
          <p:cNvSpPr/>
          <p:nvPr/>
        </p:nvSpPr>
        <p:spPr>
          <a:xfrm>
            <a:off x="2570850" y="452621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4" name="Oval 43"/>
          <p:cNvSpPr/>
          <p:nvPr/>
        </p:nvSpPr>
        <p:spPr>
          <a:xfrm>
            <a:off x="2570850" y="495768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5" name="Oval 44"/>
          <p:cNvSpPr/>
          <p:nvPr/>
        </p:nvSpPr>
        <p:spPr>
          <a:xfrm>
            <a:off x="2570850" y="538915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6" name="Oval 45"/>
          <p:cNvSpPr/>
          <p:nvPr/>
        </p:nvSpPr>
        <p:spPr>
          <a:xfrm>
            <a:off x="2570850" y="237282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7" name="Oval 46"/>
          <p:cNvSpPr/>
          <p:nvPr/>
        </p:nvSpPr>
        <p:spPr>
          <a:xfrm>
            <a:off x="2570850" y="280429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8" name="Oval 47"/>
          <p:cNvSpPr/>
          <p:nvPr/>
        </p:nvSpPr>
        <p:spPr>
          <a:xfrm>
            <a:off x="2570850" y="323576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49" name="Oval 48"/>
          <p:cNvSpPr/>
          <p:nvPr/>
        </p:nvSpPr>
        <p:spPr>
          <a:xfrm>
            <a:off x="2570850" y="366723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0" name="Oval 49"/>
          <p:cNvSpPr/>
          <p:nvPr/>
        </p:nvSpPr>
        <p:spPr>
          <a:xfrm>
            <a:off x="2570850" y="409870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1" name="Oval 50"/>
          <p:cNvSpPr/>
          <p:nvPr/>
        </p:nvSpPr>
        <p:spPr>
          <a:xfrm>
            <a:off x="1148778" y="366099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2" name="Oval 51"/>
          <p:cNvSpPr/>
          <p:nvPr/>
        </p:nvSpPr>
        <p:spPr>
          <a:xfrm>
            <a:off x="1148778" y="409246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53" name="Oval 52"/>
          <p:cNvSpPr/>
          <p:nvPr/>
        </p:nvSpPr>
        <p:spPr>
          <a:xfrm>
            <a:off x="1148778" y="4523938"/>
            <a:ext cx="255319" cy="249382"/>
          </a:xfrm>
          <a:prstGeom prst="ellipse">
            <a:avLst/>
          </a:prstGeom>
          <a:solidFill>
            <a:srgbClr val="FFFF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54" name="Object 53"/>
          <p:cNvGraphicFramePr>
            <a:graphicFrameLocks noChangeAspect="1"/>
          </p:cNvGraphicFramePr>
          <p:nvPr>
            <p:extLst>
              <p:ext uri="{D42A27DB-BD31-4B8C-83A1-F6EECF244321}">
                <p14:modId xmlns:p14="http://schemas.microsoft.com/office/powerpoint/2010/main" val="330568798"/>
              </p:ext>
            </p:extLst>
          </p:nvPr>
        </p:nvGraphicFramePr>
        <p:xfrm>
          <a:off x="1201943" y="3667921"/>
          <a:ext cx="152400" cy="228600"/>
        </p:xfrm>
        <a:graphic>
          <a:graphicData uri="http://schemas.openxmlformats.org/presentationml/2006/ole">
            <mc:AlternateContent xmlns:mc="http://schemas.openxmlformats.org/markup-compatibility/2006">
              <mc:Choice xmlns:v="urn:schemas-microsoft-com:vml" Requires="v">
                <p:oleObj spid="_x0000_s574169" name="Equation" r:id="rId8" imgW="152280" imgH="228600" progId="Equation.DSMT4">
                  <p:embed/>
                </p:oleObj>
              </mc:Choice>
              <mc:Fallback>
                <p:oleObj name="Equation" r:id="rId8" imgW="152280" imgH="228600" progId="Equation.DSMT4">
                  <p:embed/>
                  <p:pic>
                    <p:nvPicPr>
                      <p:cNvPr id="0" name=""/>
                      <p:cNvPicPr/>
                      <p:nvPr/>
                    </p:nvPicPr>
                    <p:blipFill>
                      <a:blip r:embed="rId9"/>
                      <a:stretch>
                        <a:fillRect/>
                      </a:stretch>
                    </p:blipFill>
                    <p:spPr>
                      <a:xfrm>
                        <a:off x="1201943" y="3667921"/>
                        <a:ext cx="152400" cy="228600"/>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2830799226"/>
              </p:ext>
            </p:extLst>
          </p:nvPr>
        </p:nvGraphicFramePr>
        <p:xfrm>
          <a:off x="1182600" y="4093498"/>
          <a:ext cx="165100" cy="228600"/>
        </p:xfrm>
        <a:graphic>
          <a:graphicData uri="http://schemas.openxmlformats.org/presentationml/2006/ole">
            <mc:AlternateContent xmlns:mc="http://schemas.openxmlformats.org/markup-compatibility/2006">
              <mc:Choice xmlns:v="urn:schemas-microsoft-com:vml" Requires="v">
                <p:oleObj spid="_x0000_s574170" name="Equation" r:id="rId10" imgW="164880" imgH="228600" progId="Equation.DSMT4">
                  <p:embed/>
                </p:oleObj>
              </mc:Choice>
              <mc:Fallback>
                <p:oleObj name="Equation" r:id="rId10" imgW="164880" imgH="228600" progId="Equation.DSMT4">
                  <p:embed/>
                  <p:pic>
                    <p:nvPicPr>
                      <p:cNvPr id="0" name=""/>
                      <p:cNvPicPr/>
                      <p:nvPr/>
                    </p:nvPicPr>
                    <p:blipFill>
                      <a:blip r:embed="rId11"/>
                      <a:stretch>
                        <a:fillRect/>
                      </a:stretch>
                    </p:blipFill>
                    <p:spPr>
                      <a:xfrm>
                        <a:off x="1182600" y="4093498"/>
                        <a:ext cx="165100" cy="228600"/>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1989629960"/>
              </p:ext>
            </p:extLst>
          </p:nvPr>
        </p:nvGraphicFramePr>
        <p:xfrm>
          <a:off x="1202392" y="4499898"/>
          <a:ext cx="165100" cy="228600"/>
        </p:xfrm>
        <a:graphic>
          <a:graphicData uri="http://schemas.openxmlformats.org/presentationml/2006/ole">
            <mc:AlternateContent xmlns:mc="http://schemas.openxmlformats.org/markup-compatibility/2006">
              <mc:Choice xmlns:v="urn:schemas-microsoft-com:vml" Requires="v">
                <p:oleObj spid="_x0000_s574171" name="Equation" r:id="rId12" imgW="164880" imgH="228600" progId="Equation.DSMT4">
                  <p:embed/>
                </p:oleObj>
              </mc:Choice>
              <mc:Fallback>
                <p:oleObj name="Equation" r:id="rId12" imgW="164880" imgH="228600" progId="Equation.DSMT4">
                  <p:embed/>
                  <p:pic>
                    <p:nvPicPr>
                      <p:cNvPr id="0" name=""/>
                      <p:cNvPicPr/>
                      <p:nvPr/>
                    </p:nvPicPr>
                    <p:blipFill>
                      <a:blip r:embed="rId13"/>
                      <a:stretch>
                        <a:fillRect/>
                      </a:stretch>
                    </p:blipFill>
                    <p:spPr>
                      <a:xfrm>
                        <a:off x="1202392" y="4499898"/>
                        <a:ext cx="165100" cy="228600"/>
                      </a:xfrm>
                      <a:prstGeom prst="rect">
                        <a:avLst/>
                      </a:prstGeom>
                    </p:spPr>
                  </p:pic>
                </p:oleObj>
              </mc:Fallback>
            </mc:AlternateContent>
          </a:graphicData>
        </a:graphic>
      </p:graphicFrame>
      <p:sp>
        <p:nvSpPr>
          <p:cNvPr id="57" name="Oval 56"/>
          <p:cNvSpPr/>
          <p:nvPr/>
        </p:nvSpPr>
        <p:spPr>
          <a:xfrm>
            <a:off x="6884575" y="4096436"/>
            <a:ext cx="255319" cy="249382"/>
          </a:xfrm>
          <a:prstGeom prst="ellipse">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60" name="Object 59"/>
          <p:cNvGraphicFramePr>
            <a:graphicFrameLocks noChangeAspect="1"/>
          </p:cNvGraphicFramePr>
          <p:nvPr>
            <p:extLst>
              <p:ext uri="{D42A27DB-BD31-4B8C-83A1-F6EECF244321}">
                <p14:modId xmlns:p14="http://schemas.microsoft.com/office/powerpoint/2010/main" val="268971579"/>
              </p:ext>
            </p:extLst>
          </p:nvPr>
        </p:nvGraphicFramePr>
        <p:xfrm>
          <a:off x="2556699" y="2368902"/>
          <a:ext cx="254000" cy="254000"/>
        </p:xfrm>
        <a:graphic>
          <a:graphicData uri="http://schemas.openxmlformats.org/presentationml/2006/ole">
            <mc:AlternateContent xmlns:mc="http://schemas.openxmlformats.org/markup-compatibility/2006">
              <mc:Choice xmlns:v="urn:schemas-microsoft-com:vml" Requires="v">
                <p:oleObj spid="_x0000_s574172" name="Equation" r:id="rId14" imgW="253800" imgH="253800" progId="Equation.DSMT4">
                  <p:embed/>
                </p:oleObj>
              </mc:Choice>
              <mc:Fallback>
                <p:oleObj name="Equation" r:id="rId14" imgW="253800" imgH="253800" progId="Equation.DSMT4">
                  <p:embed/>
                  <p:pic>
                    <p:nvPicPr>
                      <p:cNvPr id="0" name=""/>
                      <p:cNvPicPr/>
                      <p:nvPr/>
                    </p:nvPicPr>
                    <p:blipFill>
                      <a:blip r:embed="rId15"/>
                      <a:stretch>
                        <a:fillRect/>
                      </a:stretch>
                    </p:blipFill>
                    <p:spPr>
                      <a:xfrm>
                        <a:off x="2556699" y="2368902"/>
                        <a:ext cx="254000" cy="254000"/>
                      </a:xfrm>
                      <a:prstGeom prst="rect">
                        <a:avLst/>
                      </a:prstGeom>
                    </p:spPr>
                  </p:pic>
                </p:oleObj>
              </mc:Fallback>
            </mc:AlternateContent>
          </a:graphicData>
        </a:graphic>
      </p:graphicFrame>
      <p:graphicFrame>
        <p:nvGraphicFramePr>
          <p:cNvPr id="61" name="Object 60"/>
          <p:cNvGraphicFramePr>
            <a:graphicFrameLocks noChangeAspect="1"/>
          </p:cNvGraphicFramePr>
          <p:nvPr>
            <p:extLst>
              <p:ext uri="{D42A27DB-BD31-4B8C-83A1-F6EECF244321}">
                <p14:modId xmlns:p14="http://schemas.microsoft.com/office/powerpoint/2010/main" val="2609025551"/>
              </p:ext>
            </p:extLst>
          </p:nvPr>
        </p:nvGraphicFramePr>
        <p:xfrm>
          <a:off x="2555112" y="2803937"/>
          <a:ext cx="266700" cy="254000"/>
        </p:xfrm>
        <a:graphic>
          <a:graphicData uri="http://schemas.openxmlformats.org/presentationml/2006/ole">
            <mc:AlternateContent xmlns:mc="http://schemas.openxmlformats.org/markup-compatibility/2006">
              <mc:Choice xmlns:v="urn:schemas-microsoft-com:vml" Requires="v">
                <p:oleObj spid="_x0000_s574173" name="Equation" r:id="rId16" imgW="266400" imgH="253800" progId="Equation.DSMT4">
                  <p:embed/>
                </p:oleObj>
              </mc:Choice>
              <mc:Fallback>
                <p:oleObj name="Equation" r:id="rId16" imgW="266400" imgH="253800" progId="Equation.DSMT4">
                  <p:embed/>
                  <p:pic>
                    <p:nvPicPr>
                      <p:cNvPr id="0" name=""/>
                      <p:cNvPicPr/>
                      <p:nvPr/>
                    </p:nvPicPr>
                    <p:blipFill>
                      <a:blip r:embed="rId17"/>
                      <a:stretch>
                        <a:fillRect/>
                      </a:stretch>
                    </p:blipFill>
                    <p:spPr>
                      <a:xfrm>
                        <a:off x="2555112" y="2803937"/>
                        <a:ext cx="266700" cy="254000"/>
                      </a:xfrm>
                      <a:prstGeom prst="rect">
                        <a:avLst/>
                      </a:prstGeom>
                    </p:spPr>
                  </p:pic>
                </p:oleObj>
              </mc:Fallback>
            </mc:AlternateContent>
          </a:graphicData>
        </a:graphic>
      </p:graphicFrame>
      <p:graphicFrame>
        <p:nvGraphicFramePr>
          <p:cNvPr id="62" name="Object 61"/>
          <p:cNvGraphicFramePr>
            <a:graphicFrameLocks noChangeAspect="1"/>
          </p:cNvGraphicFramePr>
          <p:nvPr>
            <p:extLst>
              <p:ext uri="{D42A27DB-BD31-4B8C-83A1-F6EECF244321}">
                <p14:modId xmlns:p14="http://schemas.microsoft.com/office/powerpoint/2010/main" val="4184624864"/>
              </p:ext>
            </p:extLst>
          </p:nvPr>
        </p:nvGraphicFramePr>
        <p:xfrm>
          <a:off x="2555112" y="3229387"/>
          <a:ext cx="266700" cy="254000"/>
        </p:xfrm>
        <a:graphic>
          <a:graphicData uri="http://schemas.openxmlformats.org/presentationml/2006/ole">
            <mc:AlternateContent xmlns:mc="http://schemas.openxmlformats.org/markup-compatibility/2006">
              <mc:Choice xmlns:v="urn:schemas-microsoft-com:vml" Requires="v">
                <p:oleObj spid="_x0000_s574174" name="Equation" r:id="rId18" imgW="266400" imgH="253800" progId="Equation.DSMT4">
                  <p:embed/>
                </p:oleObj>
              </mc:Choice>
              <mc:Fallback>
                <p:oleObj name="Equation" r:id="rId18" imgW="266400" imgH="253800" progId="Equation.DSMT4">
                  <p:embed/>
                  <p:pic>
                    <p:nvPicPr>
                      <p:cNvPr id="0" name=""/>
                      <p:cNvPicPr/>
                      <p:nvPr/>
                    </p:nvPicPr>
                    <p:blipFill>
                      <a:blip r:embed="rId19"/>
                      <a:stretch>
                        <a:fillRect/>
                      </a:stretch>
                    </p:blipFill>
                    <p:spPr>
                      <a:xfrm>
                        <a:off x="2555112" y="3229387"/>
                        <a:ext cx="266700" cy="254000"/>
                      </a:xfrm>
                      <a:prstGeom prst="rect">
                        <a:avLst/>
                      </a:prstGeom>
                    </p:spPr>
                  </p:pic>
                </p:oleObj>
              </mc:Fallback>
            </mc:AlternateContent>
          </a:graphicData>
        </a:graphic>
      </p:graphicFrame>
      <p:sp>
        <p:nvSpPr>
          <p:cNvPr id="63" name="Oval 62"/>
          <p:cNvSpPr/>
          <p:nvPr/>
        </p:nvSpPr>
        <p:spPr>
          <a:xfrm>
            <a:off x="2580446" y="5810436"/>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64" name="Object 63"/>
          <p:cNvGraphicFramePr>
            <a:graphicFrameLocks noChangeAspect="1"/>
          </p:cNvGraphicFramePr>
          <p:nvPr>
            <p:extLst>
              <p:ext uri="{D42A27DB-BD31-4B8C-83A1-F6EECF244321}">
                <p14:modId xmlns:p14="http://schemas.microsoft.com/office/powerpoint/2010/main" val="4157222921"/>
              </p:ext>
            </p:extLst>
          </p:nvPr>
        </p:nvGraphicFramePr>
        <p:xfrm>
          <a:off x="2547998" y="3671827"/>
          <a:ext cx="266700" cy="254000"/>
        </p:xfrm>
        <a:graphic>
          <a:graphicData uri="http://schemas.openxmlformats.org/presentationml/2006/ole">
            <mc:AlternateContent xmlns:mc="http://schemas.openxmlformats.org/markup-compatibility/2006">
              <mc:Choice xmlns:v="urn:schemas-microsoft-com:vml" Requires="v">
                <p:oleObj spid="_x0000_s574175" name="Equation" r:id="rId20" imgW="266400" imgH="253800" progId="Equation.DSMT4">
                  <p:embed/>
                </p:oleObj>
              </mc:Choice>
              <mc:Fallback>
                <p:oleObj name="Equation" r:id="rId20" imgW="266400" imgH="253800" progId="Equation.DSMT4">
                  <p:embed/>
                  <p:pic>
                    <p:nvPicPr>
                      <p:cNvPr id="0" name=""/>
                      <p:cNvPicPr/>
                      <p:nvPr/>
                    </p:nvPicPr>
                    <p:blipFill>
                      <a:blip r:embed="rId21"/>
                      <a:stretch>
                        <a:fillRect/>
                      </a:stretch>
                    </p:blipFill>
                    <p:spPr>
                      <a:xfrm>
                        <a:off x="2547998" y="3671827"/>
                        <a:ext cx="266700" cy="254000"/>
                      </a:xfrm>
                      <a:prstGeom prst="rect">
                        <a:avLst/>
                      </a:prstGeom>
                    </p:spPr>
                  </p:pic>
                </p:oleObj>
              </mc:Fallback>
            </mc:AlternateContent>
          </a:graphicData>
        </a:graphic>
      </p:graphicFrame>
      <p:graphicFrame>
        <p:nvGraphicFramePr>
          <p:cNvPr id="65" name="Object 64"/>
          <p:cNvGraphicFramePr>
            <a:graphicFrameLocks noChangeAspect="1"/>
          </p:cNvGraphicFramePr>
          <p:nvPr>
            <p:extLst>
              <p:ext uri="{D42A27DB-BD31-4B8C-83A1-F6EECF244321}">
                <p14:modId xmlns:p14="http://schemas.microsoft.com/office/powerpoint/2010/main" val="3433784769"/>
              </p:ext>
            </p:extLst>
          </p:nvPr>
        </p:nvGraphicFramePr>
        <p:xfrm>
          <a:off x="2553524" y="4094575"/>
          <a:ext cx="266700" cy="254000"/>
        </p:xfrm>
        <a:graphic>
          <a:graphicData uri="http://schemas.openxmlformats.org/presentationml/2006/ole">
            <mc:AlternateContent xmlns:mc="http://schemas.openxmlformats.org/markup-compatibility/2006">
              <mc:Choice xmlns:v="urn:schemas-microsoft-com:vml" Requires="v">
                <p:oleObj spid="_x0000_s574176" name="Equation" r:id="rId22" imgW="266400" imgH="253800" progId="Equation.DSMT4">
                  <p:embed/>
                </p:oleObj>
              </mc:Choice>
              <mc:Fallback>
                <p:oleObj name="Equation" r:id="rId22" imgW="266400" imgH="253800" progId="Equation.DSMT4">
                  <p:embed/>
                  <p:pic>
                    <p:nvPicPr>
                      <p:cNvPr id="0" name=""/>
                      <p:cNvPicPr/>
                      <p:nvPr/>
                    </p:nvPicPr>
                    <p:blipFill>
                      <a:blip r:embed="rId23"/>
                      <a:stretch>
                        <a:fillRect/>
                      </a:stretch>
                    </p:blipFill>
                    <p:spPr>
                      <a:xfrm>
                        <a:off x="2553524" y="4094575"/>
                        <a:ext cx="266700" cy="254000"/>
                      </a:xfrm>
                      <a:prstGeom prst="rect">
                        <a:avLst/>
                      </a:prstGeom>
                    </p:spPr>
                  </p:pic>
                </p:oleObj>
              </mc:Fallback>
            </mc:AlternateContent>
          </a:graphicData>
        </a:graphic>
      </p:graphicFrame>
      <p:graphicFrame>
        <p:nvGraphicFramePr>
          <p:cNvPr id="66" name="Object 65"/>
          <p:cNvGraphicFramePr>
            <a:graphicFrameLocks noChangeAspect="1"/>
          </p:cNvGraphicFramePr>
          <p:nvPr>
            <p:extLst>
              <p:ext uri="{D42A27DB-BD31-4B8C-83A1-F6EECF244321}">
                <p14:modId xmlns:p14="http://schemas.microsoft.com/office/powerpoint/2010/main" val="1086246348"/>
              </p:ext>
            </p:extLst>
          </p:nvPr>
        </p:nvGraphicFramePr>
        <p:xfrm>
          <a:off x="2540824" y="4526375"/>
          <a:ext cx="266700" cy="254000"/>
        </p:xfrm>
        <a:graphic>
          <a:graphicData uri="http://schemas.openxmlformats.org/presentationml/2006/ole">
            <mc:AlternateContent xmlns:mc="http://schemas.openxmlformats.org/markup-compatibility/2006">
              <mc:Choice xmlns:v="urn:schemas-microsoft-com:vml" Requires="v">
                <p:oleObj spid="_x0000_s574177" name="Equation" r:id="rId24" imgW="266400" imgH="253800" progId="Equation.DSMT4">
                  <p:embed/>
                </p:oleObj>
              </mc:Choice>
              <mc:Fallback>
                <p:oleObj name="Equation" r:id="rId24" imgW="266400" imgH="253800" progId="Equation.DSMT4">
                  <p:embed/>
                  <p:pic>
                    <p:nvPicPr>
                      <p:cNvPr id="0" name=""/>
                      <p:cNvPicPr/>
                      <p:nvPr/>
                    </p:nvPicPr>
                    <p:blipFill>
                      <a:blip r:embed="rId25"/>
                      <a:stretch>
                        <a:fillRect/>
                      </a:stretch>
                    </p:blipFill>
                    <p:spPr>
                      <a:xfrm>
                        <a:off x="2540824" y="4526375"/>
                        <a:ext cx="266700" cy="254000"/>
                      </a:xfrm>
                      <a:prstGeom prst="rect">
                        <a:avLst/>
                      </a:prstGeom>
                    </p:spPr>
                  </p:pic>
                </p:oleObj>
              </mc:Fallback>
            </mc:AlternateContent>
          </a:graphicData>
        </a:graphic>
      </p:graphicFrame>
      <p:graphicFrame>
        <p:nvGraphicFramePr>
          <p:cNvPr id="67" name="Object 66"/>
          <p:cNvGraphicFramePr>
            <a:graphicFrameLocks noChangeAspect="1"/>
          </p:cNvGraphicFramePr>
          <p:nvPr>
            <p:extLst>
              <p:ext uri="{D42A27DB-BD31-4B8C-83A1-F6EECF244321}">
                <p14:modId xmlns:p14="http://schemas.microsoft.com/office/powerpoint/2010/main" val="3970350466"/>
              </p:ext>
            </p:extLst>
          </p:nvPr>
        </p:nvGraphicFramePr>
        <p:xfrm>
          <a:off x="2559111" y="4960877"/>
          <a:ext cx="266700" cy="254000"/>
        </p:xfrm>
        <a:graphic>
          <a:graphicData uri="http://schemas.openxmlformats.org/presentationml/2006/ole">
            <mc:AlternateContent xmlns:mc="http://schemas.openxmlformats.org/markup-compatibility/2006">
              <mc:Choice xmlns:v="urn:schemas-microsoft-com:vml" Requires="v">
                <p:oleObj spid="_x0000_s574178" name="Equation" r:id="rId26" imgW="266400" imgH="253800" progId="Equation.DSMT4">
                  <p:embed/>
                </p:oleObj>
              </mc:Choice>
              <mc:Fallback>
                <p:oleObj name="Equation" r:id="rId26" imgW="266400" imgH="253800" progId="Equation.DSMT4">
                  <p:embed/>
                  <p:pic>
                    <p:nvPicPr>
                      <p:cNvPr id="0" name=""/>
                      <p:cNvPicPr/>
                      <p:nvPr/>
                    </p:nvPicPr>
                    <p:blipFill>
                      <a:blip r:embed="rId27"/>
                      <a:stretch>
                        <a:fillRect/>
                      </a:stretch>
                    </p:blipFill>
                    <p:spPr>
                      <a:xfrm>
                        <a:off x="2559111" y="4960877"/>
                        <a:ext cx="266700" cy="254000"/>
                      </a:xfrm>
                      <a:prstGeom prst="rect">
                        <a:avLst/>
                      </a:prstGeom>
                    </p:spPr>
                  </p:pic>
                </p:oleObj>
              </mc:Fallback>
            </mc:AlternateContent>
          </a:graphicData>
        </a:graphic>
      </p:graphicFrame>
      <p:graphicFrame>
        <p:nvGraphicFramePr>
          <p:cNvPr id="68" name="Object 67"/>
          <p:cNvGraphicFramePr>
            <a:graphicFrameLocks noChangeAspect="1"/>
          </p:cNvGraphicFramePr>
          <p:nvPr>
            <p:extLst>
              <p:ext uri="{D42A27DB-BD31-4B8C-83A1-F6EECF244321}">
                <p14:modId xmlns:p14="http://schemas.microsoft.com/office/powerpoint/2010/main" val="4027648141"/>
              </p:ext>
            </p:extLst>
          </p:nvPr>
        </p:nvGraphicFramePr>
        <p:xfrm>
          <a:off x="2555936" y="5386327"/>
          <a:ext cx="266700" cy="254000"/>
        </p:xfrm>
        <a:graphic>
          <a:graphicData uri="http://schemas.openxmlformats.org/presentationml/2006/ole">
            <mc:AlternateContent xmlns:mc="http://schemas.openxmlformats.org/markup-compatibility/2006">
              <mc:Choice xmlns:v="urn:schemas-microsoft-com:vml" Requires="v">
                <p:oleObj spid="_x0000_s574179" name="Equation" r:id="rId28" imgW="266400" imgH="253800" progId="Equation.DSMT4">
                  <p:embed/>
                </p:oleObj>
              </mc:Choice>
              <mc:Fallback>
                <p:oleObj name="Equation" r:id="rId28" imgW="266400" imgH="253800" progId="Equation.DSMT4">
                  <p:embed/>
                  <p:pic>
                    <p:nvPicPr>
                      <p:cNvPr id="0" name=""/>
                      <p:cNvPicPr/>
                      <p:nvPr/>
                    </p:nvPicPr>
                    <p:blipFill>
                      <a:blip r:embed="rId29"/>
                      <a:stretch>
                        <a:fillRect/>
                      </a:stretch>
                    </p:blipFill>
                    <p:spPr>
                      <a:xfrm>
                        <a:off x="2555936" y="5386327"/>
                        <a:ext cx="266700" cy="254000"/>
                      </a:xfrm>
                      <a:prstGeom prst="rect">
                        <a:avLst/>
                      </a:prstGeom>
                    </p:spPr>
                  </p:pic>
                </p:oleObj>
              </mc:Fallback>
            </mc:AlternateContent>
          </a:graphicData>
        </a:graphic>
      </p:graphicFrame>
      <p:graphicFrame>
        <p:nvGraphicFramePr>
          <p:cNvPr id="69" name="Object 68"/>
          <p:cNvGraphicFramePr>
            <a:graphicFrameLocks noChangeAspect="1"/>
          </p:cNvGraphicFramePr>
          <p:nvPr>
            <p:extLst>
              <p:ext uri="{D42A27DB-BD31-4B8C-83A1-F6EECF244321}">
                <p14:modId xmlns:p14="http://schemas.microsoft.com/office/powerpoint/2010/main" val="2036906938"/>
              </p:ext>
            </p:extLst>
          </p:nvPr>
        </p:nvGraphicFramePr>
        <p:xfrm>
          <a:off x="2567812" y="5812250"/>
          <a:ext cx="266700" cy="254000"/>
        </p:xfrm>
        <a:graphic>
          <a:graphicData uri="http://schemas.openxmlformats.org/presentationml/2006/ole">
            <mc:AlternateContent xmlns:mc="http://schemas.openxmlformats.org/markup-compatibility/2006">
              <mc:Choice xmlns:v="urn:schemas-microsoft-com:vml" Requires="v">
                <p:oleObj spid="_x0000_s574180" name="Equation" r:id="rId30" imgW="266400" imgH="253800" progId="Equation.DSMT4">
                  <p:embed/>
                </p:oleObj>
              </mc:Choice>
              <mc:Fallback>
                <p:oleObj name="Equation" r:id="rId30" imgW="266400" imgH="253800" progId="Equation.DSMT4">
                  <p:embed/>
                  <p:pic>
                    <p:nvPicPr>
                      <p:cNvPr id="0" name=""/>
                      <p:cNvPicPr/>
                      <p:nvPr/>
                    </p:nvPicPr>
                    <p:blipFill>
                      <a:blip r:embed="rId31"/>
                      <a:stretch>
                        <a:fillRect/>
                      </a:stretch>
                    </p:blipFill>
                    <p:spPr>
                      <a:xfrm>
                        <a:off x="2567812" y="5812250"/>
                        <a:ext cx="266700" cy="254000"/>
                      </a:xfrm>
                      <a:prstGeom prst="rect">
                        <a:avLst/>
                      </a:prstGeom>
                    </p:spPr>
                  </p:pic>
                </p:oleObj>
              </mc:Fallback>
            </mc:AlternateContent>
          </a:graphicData>
        </a:graphic>
      </p:graphicFrame>
      <p:cxnSp>
        <p:nvCxnSpPr>
          <p:cNvPr id="70" name="Straight Arrow Connector 69"/>
          <p:cNvCxnSpPr>
            <a:stCxn id="51" idx="6"/>
            <a:endCxn id="46" idx="2"/>
          </p:cNvCxnSpPr>
          <p:nvPr/>
        </p:nvCxnSpPr>
        <p:spPr>
          <a:xfrm flipV="1">
            <a:off x="1404097" y="249751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1" idx="6"/>
            <a:endCxn id="49" idx="2"/>
          </p:cNvCxnSpPr>
          <p:nvPr/>
        </p:nvCxnSpPr>
        <p:spPr>
          <a:xfrm>
            <a:off x="1404097" y="3785689"/>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6"/>
            <a:endCxn id="50" idx="2"/>
          </p:cNvCxnSpPr>
          <p:nvPr/>
        </p:nvCxnSpPr>
        <p:spPr>
          <a:xfrm>
            <a:off x="1404097" y="3785689"/>
            <a:ext cx="1166753" cy="43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40" idx="6"/>
            <a:endCxn id="44" idx="2"/>
          </p:cNvCxnSpPr>
          <p:nvPr/>
        </p:nvCxnSpPr>
        <p:spPr>
          <a:xfrm>
            <a:off x="1404097" y="3785689"/>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1" idx="6"/>
            <a:endCxn id="47" idx="2"/>
          </p:cNvCxnSpPr>
          <p:nvPr/>
        </p:nvCxnSpPr>
        <p:spPr>
          <a:xfrm flipV="1">
            <a:off x="1404097" y="292898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1" idx="6"/>
            <a:endCxn id="49" idx="2"/>
          </p:cNvCxnSpPr>
          <p:nvPr/>
        </p:nvCxnSpPr>
        <p:spPr>
          <a:xfrm flipV="1">
            <a:off x="1404097" y="379192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1" idx="6"/>
          </p:cNvCxnSpPr>
          <p:nvPr/>
        </p:nvCxnSpPr>
        <p:spPr>
          <a:xfrm>
            <a:off x="1404097" y="4217159"/>
            <a:ext cx="1166753" cy="43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1" idx="6"/>
            <a:endCxn id="45" idx="2"/>
          </p:cNvCxnSpPr>
          <p:nvPr/>
        </p:nvCxnSpPr>
        <p:spPr>
          <a:xfrm>
            <a:off x="1404097" y="4217159"/>
            <a:ext cx="1166753" cy="1296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2" idx="6"/>
            <a:endCxn id="48" idx="2"/>
          </p:cNvCxnSpPr>
          <p:nvPr/>
        </p:nvCxnSpPr>
        <p:spPr>
          <a:xfrm flipV="1">
            <a:off x="1404097" y="336045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2" idx="6"/>
            <a:endCxn id="50" idx="2"/>
          </p:cNvCxnSpPr>
          <p:nvPr/>
        </p:nvCxnSpPr>
        <p:spPr>
          <a:xfrm flipV="1">
            <a:off x="1404097" y="422339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53" idx="6"/>
            <a:endCxn id="43" idx="2"/>
          </p:cNvCxnSpPr>
          <p:nvPr/>
        </p:nvCxnSpPr>
        <p:spPr>
          <a:xfrm>
            <a:off x="1404097" y="4648629"/>
            <a:ext cx="1166753" cy="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2" idx="6"/>
            <a:endCxn id="63" idx="2"/>
          </p:cNvCxnSpPr>
          <p:nvPr/>
        </p:nvCxnSpPr>
        <p:spPr>
          <a:xfrm>
            <a:off x="1404097" y="4648629"/>
            <a:ext cx="1176349" cy="1286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0" idx="6"/>
            <a:endCxn id="48" idx="2"/>
          </p:cNvCxnSpPr>
          <p:nvPr/>
        </p:nvCxnSpPr>
        <p:spPr>
          <a:xfrm flipV="1">
            <a:off x="1404097" y="3360452"/>
            <a:ext cx="1166753" cy="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0" idx="6"/>
            <a:endCxn id="47" idx="2"/>
          </p:cNvCxnSpPr>
          <p:nvPr/>
        </p:nvCxnSpPr>
        <p:spPr>
          <a:xfrm flipV="1">
            <a:off x="1404097" y="292898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0" idx="6"/>
            <a:endCxn id="46" idx="2"/>
          </p:cNvCxnSpPr>
          <p:nvPr/>
        </p:nvCxnSpPr>
        <p:spPr>
          <a:xfrm flipV="1">
            <a:off x="1404097" y="249751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2" idx="6"/>
            <a:endCxn id="47" idx="2"/>
          </p:cNvCxnSpPr>
          <p:nvPr/>
        </p:nvCxnSpPr>
        <p:spPr>
          <a:xfrm flipV="1">
            <a:off x="1404097" y="2928982"/>
            <a:ext cx="1166753" cy="1288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2" idx="6"/>
            <a:endCxn id="46" idx="2"/>
          </p:cNvCxnSpPr>
          <p:nvPr/>
        </p:nvCxnSpPr>
        <p:spPr>
          <a:xfrm flipV="1">
            <a:off x="1404097" y="2497512"/>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40" idx="6"/>
            <a:endCxn id="45" idx="2"/>
          </p:cNvCxnSpPr>
          <p:nvPr/>
        </p:nvCxnSpPr>
        <p:spPr>
          <a:xfrm>
            <a:off x="1404097" y="3785689"/>
            <a:ext cx="1166753" cy="172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0" idx="6"/>
            <a:endCxn id="63" idx="2"/>
          </p:cNvCxnSpPr>
          <p:nvPr/>
        </p:nvCxnSpPr>
        <p:spPr>
          <a:xfrm>
            <a:off x="1404097" y="3785689"/>
            <a:ext cx="1176349" cy="2149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42" idx="6"/>
            <a:endCxn id="47" idx="2"/>
          </p:cNvCxnSpPr>
          <p:nvPr/>
        </p:nvCxnSpPr>
        <p:spPr>
          <a:xfrm flipV="1">
            <a:off x="1404097" y="2928982"/>
            <a:ext cx="1166753" cy="1719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53" idx="6"/>
            <a:endCxn id="49" idx="2"/>
          </p:cNvCxnSpPr>
          <p:nvPr/>
        </p:nvCxnSpPr>
        <p:spPr>
          <a:xfrm flipV="1">
            <a:off x="1404097" y="379192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53" idx="6"/>
            <a:endCxn id="45" idx="2"/>
          </p:cNvCxnSpPr>
          <p:nvPr/>
        </p:nvCxnSpPr>
        <p:spPr>
          <a:xfrm>
            <a:off x="1404097" y="464862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53" idx="6"/>
            <a:endCxn id="44" idx="2"/>
          </p:cNvCxnSpPr>
          <p:nvPr/>
        </p:nvCxnSpPr>
        <p:spPr>
          <a:xfrm>
            <a:off x="1404097" y="4648629"/>
            <a:ext cx="1166753" cy="433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42" idx="6"/>
            <a:endCxn id="46" idx="2"/>
          </p:cNvCxnSpPr>
          <p:nvPr/>
        </p:nvCxnSpPr>
        <p:spPr>
          <a:xfrm flipV="1">
            <a:off x="1404097" y="2497512"/>
            <a:ext cx="1166753" cy="2151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52" idx="6"/>
            <a:endCxn id="48" idx="2"/>
          </p:cNvCxnSpPr>
          <p:nvPr/>
        </p:nvCxnSpPr>
        <p:spPr>
          <a:xfrm flipV="1">
            <a:off x="1404097" y="3360452"/>
            <a:ext cx="1166753" cy="856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41" idx="6"/>
            <a:endCxn id="50" idx="2"/>
          </p:cNvCxnSpPr>
          <p:nvPr/>
        </p:nvCxnSpPr>
        <p:spPr>
          <a:xfrm>
            <a:off x="1404097" y="4217159"/>
            <a:ext cx="1166753" cy="6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0" idx="6"/>
            <a:endCxn id="43" idx="2"/>
          </p:cNvCxnSpPr>
          <p:nvPr/>
        </p:nvCxnSpPr>
        <p:spPr>
          <a:xfrm>
            <a:off x="1404097" y="378568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41" idx="6"/>
            <a:endCxn id="44" idx="2"/>
          </p:cNvCxnSpPr>
          <p:nvPr/>
        </p:nvCxnSpPr>
        <p:spPr>
          <a:xfrm>
            <a:off x="1404097" y="4217159"/>
            <a:ext cx="1166753" cy="86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41" idx="6"/>
            <a:endCxn id="63" idx="2"/>
          </p:cNvCxnSpPr>
          <p:nvPr/>
        </p:nvCxnSpPr>
        <p:spPr>
          <a:xfrm>
            <a:off x="1404097" y="4217159"/>
            <a:ext cx="1176349" cy="171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864901011"/>
              </p:ext>
            </p:extLst>
          </p:nvPr>
        </p:nvGraphicFramePr>
        <p:xfrm>
          <a:off x="1050925" y="1858963"/>
          <a:ext cx="361950" cy="161925"/>
        </p:xfrm>
        <a:graphic>
          <a:graphicData uri="http://schemas.openxmlformats.org/presentationml/2006/ole">
            <mc:AlternateContent xmlns:mc="http://schemas.openxmlformats.org/markup-compatibility/2006">
              <mc:Choice xmlns:v="urn:schemas-microsoft-com:vml" Requires="v">
                <p:oleObj spid="_x0000_s574181" name="Equation" r:id="rId32" imgW="482400" imgH="215640" progId="Equation.DSMT4">
                  <p:embed/>
                </p:oleObj>
              </mc:Choice>
              <mc:Fallback>
                <p:oleObj name="Equation" r:id="rId32" imgW="482400" imgH="215640" progId="Equation.DSMT4">
                  <p:embed/>
                  <p:pic>
                    <p:nvPicPr>
                      <p:cNvPr id="0" name=""/>
                      <p:cNvPicPr/>
                      <p:nvPr/>
                    </p:nvPicPr>
                    <p:blipFill>
                      <a:blip r:embed="rId33"/>
                      <a:stretch>
                        <a:fillRect/>
                      </a:stretch>
                    </p:blipFill>
                    <p:spPr>
                      <a:xfrm>
                        <a:off x="1050925" y="1858963"/>
                        <a:ext cx="361950" cy="161925"/>
                      </a:xfrm>
                      <a:prstGeom prst="rect">
                        <a:avLst/>
                      </a:prstGeom>
                    </p:spPr>
                  </p:pic>
                </p:oleObj>
              </mc:Fallback>
            </mc:AlternateContent>
          </a:graphicData>
        </a:graphic>
      </p:graphicFrame>
      <p:sp>
        <p:nvSpPr>
          <p:cNvPr id="9" name="TextBox 8"/>
          <p:cNvSpPr txBox="1"/>
          <p:nvPr/>
        </p:nvSpPr>
        <p:spPr>
          <a:xfrm>
            <a:off x="590975" y="1595044"/>
            <a:ext cx="1396498" cy="276999"/>
          </a:xfrm>
          <a:prstGeom prst="rect">
            <a:avLst/>
          </a:prstGeom>
          <a:noFill/>
        </p:spPr>
        <p:txBody>
          <a:bodyPr wrap="square" rtlCol="0">
            <a:spAutoFit/>
          </a:bodyPr>
          <a:lstStyle/>
          <a:p>
            <a:pPr algn="ctr"/>
            <a:r>
              <a:rPr lang="en-GB" sz="1200" dirty="0"/>
              <a:t>Input layer l=0</a:t>
            </a:r>
          </a:p>
        </p:txBody>
      </p:sp>
      <p:graphicFrame>
        <p:nvGraphicFramePr>
          <p:cNvPr id="103" name="Object 102"/>
          <p:cNvGraphicFramePr>
            <a:graphicFrameLocks noChangeAspect="1"/>
          </p:cNvGraphicFramePr>
          <p:nvPr>
            <p:extLst>
              <p:ext uri="{D42A27DB-BD31-4B8C-83A1-F6EECF244321}">
                <p14:modId xmlns:p14="http://schemas.microsoft.com/office/powerpoint/2010/main" val="1740168845"/>
              </p:ext>
            </p:extLst>
          </p:nvPr>
        </p:nvGraphicFramePr>
        <p:xfrm>
          <a:off x="1024592" y="2059328"/>
          <a:ext cx="520700" cy="228600"/>
        </p:xfrm>
        <a:graphic>
          <a:graphicData uri="http://schemas.openxmlformats.org/presentationml/2006/ole">
            <mc:AlternateContent xmlns:mc="http://schemas.openxmlformats.org/markup-compatibility/2006">
              <mc:Choice xmlns:v="urn:schemas-microsoft-com:vml" Requires="v">
                <p:oleObj spid="_x0000_s574182" name="Equation" r:id="rId34" imgW="520560" imgH="228600" progId="Equation.DSMT4">
                  <p:embed/>
                </p:oleObj>
              </mc:Choice>
              <mc:Fallback>
                <p:oleObj name="Equation" r:id="rId34" imgW="520560" imgH="228600" progId="Equation.DSMT4">
                  <p:embed/>
                  <p:pic>
                    <p:nvPicPr>
                      <p:cNvPr id="0" name=""/>
                      <p:cNvPicPr/>
                      <p:nvPr/>
                    </p:nvPicPr>
                    <p:blipFill>
                      <a:blip r:embed="rId35"/>
                      <a:stretch>
                        <a:fillRect/>
                      </a:stretch>
                    </p:blipFill>
                    <p:spPr>
                      <a:xfrm>
                        <a:off x="1024592" y="2059328"/>
                        <a:ext cx="520700" cy="228600"/>
                      </a:xfrm>
                      <a:prstGeom prst="rect">
                        <a:avLst/>
                      </a:prstGeom>
                    </p:spPr>
                  </p:pic>
                </p:oleObj>
              </mc:Fallback>
            </mc:AlternateContent>
          </a:graphicData>
        </a:graphic>
      </p:graphicFrame>
      <p:graphicFrame>
        <p:nvGraphicFramePr>
          <p:cNvPr id="104" name="Object 103"/>
          <p:cNvGraphicFramePr>
            <a:graphicFrameLocks noChangeAspect="1"/>
          </p:cNvGraphicFramePr>
          <p:nvPr>
            <p:extLst>
              <p:ext uri="{D42A27DB-BD31-4B8C-83A1-F6EECF244321}">
                <p14:modId xmlns:p14="http://schemas.microsoft.com/office/powerpoint/2010/main" val="465604153"/>
              </p:ext>
            </p:extLst>
          </p:nvPr>
        </p:nvGraphicFramePr>
        <p:xfrm>
          <a:off x="2141538" y="1828800"/>
          <a:ext cx="1095375" cy="228600"/>
        </p:xfrm>
        <a:graphic>
          <a:graphicData uri="http://schemas.openxmlformats.org/presentationml/2006/ole">
            <mc:AlternateContent xmlns:mc="http://schemas.openxmlformats.org/markup-compatibility/2006">
              <mc:Choice xmlns:v="urn:schemas-microsoft-com:vml" Requires="v">
                <p:oleObj spid="_x0000_s574183" name="Equation" r:id="rId36" imgW="1460160" imgH="304560" progId="Equation.DSMT4">
                  <p:embed/>
                </p:oleObj>
              </mc:Choice>
              <mc:Fallback>
                <p:oleObj name="Equation" r:id="rId36" imgW="1460160" imgH="304560" progId="Equation.DSMT4">
                  <p:embed/>
                  <p:pic>
                    <p:nvPicPr>
                      <p:cNvPr id="0" name=""/>
                      <p:cNvPicPr/>
                      <p:nvPr/>
                    </p:nvPicPr>
                    <p:blipFill>
                      <a:blip r:embed="rId37"/>
                      <a:stretch>
                        <a:fillRect/>
                      </a:stretch>
                    </p:blipFill>
                    <p:spPr>
                      <a:xfrm>
                        <a:off x="2141538" y="1828800"/>
                        <a:ext cx="1095375" cy="228600"/>
                      </a:xfrm>
                      <a:prstGeom prst="rect">
                        <a:avLst/>
                      </a:prstGeom>
                    </p:spPr>
                  </p:pic>
                </p:oleObj>
              </mc:Fallback>
            </mc:AlternateContent>
          </a:graphicData>
        </a:graphic>
      </p:graphicFrame>
      <p:sp>
        <p:nvSpPr>
          <p:cNvPr id="105" name="TextBox 104"/>
          <p:cNvSpPr txBox="1"/>
          <p:nvPr/>
        </p:nvSpPr>
        <p:spPr>
          <a:xfrm>
            <a:off x="2031053" y="1589309"/>
            <a:ext cx="1396498" cy="276999"/>
          </a:xfrm>
          <a:prstGeom prst="rect">
            <a:avLst/>
          </a:prstGeom>
          <a:noFill/>
        </p:spPr>
        <p:txBody>
          <a:bodyPr wrap="square" rtlCol="0">
            <a:spAutoFit/>
          </a:bodyPr>
          <a:lstStyle/>
          <a:p>
            <a:pPr algn="ctr"/>
            <a:r>
              <a:rPr lang="en-GB" sz="1200" dirty="0"/>
              <a:t>Hidden layer l=1</a:t>
            </a:r>
          </a:p>
        </p:txBody>
      </p:sp>
      <p:graphicFrame>
        <p:nvGraphicFramePr>
          <p:cNvPr id="106" name="Object 105"/>
          <p:cNvGraphicFramePr>
            <a:graphicFrameLocks noChangeAspect="1"/>
          </p:cNvGraphicFramePr>
          <p:nvPr>
            <p:extLst>
              <p:ext uri="{D42A27DB-BD31-4B8C-83A1-F6EECF244321}">
                <p14:modId xmlns:p14="http://schemas.microsoft.com/office/powerpoint/2010/main" val="3719181468"/>
              </p:ext>
            </p:extLst>
          </p:nvPr>
        </p:nvGraphicFramePr>
        <p:xfrm>
          <a:off x="2427348" y="2067886"/>
          <a:ext cx="508000" cy="228600"/>
        </p:xfrm>
        <a:graphic>
          <a:graphicData uri="http://schemas.openxmlformats.org/presentationml/2006/ole">
            <mc:AlternateContent xmlns:mc="http://schemas.openxmlformats.org/markup-compatibility/2006">
              <mc:Choice xmlns:v="urn:schemas-microsoft-com:vml" Requires="v">
                <p:oleObj spid="_x0000_s574184" name="Equation" r:id="rId38" imgW="507960" imgH="228600" progId="Equation.DSMT4">
                  <p:embed/>
                </p:oleObj>
              </mc:Choice>
              <mc:Fallback>
                <p:oleObj name="Equation" r:id="rId38" imgW="507960" imgH="228600" progId="Equation.DSMT4">
                  <p:embed/>
                  <p:pic>
                    <p:nvPicPr>
                      <p:cNvPr id="0" name=""/>
                      <p:cNvPicPr/>
                      <p:nvPr/>
                    </p:nvPicPr>
                    <p:blipFill>
                      <a:blip r:embed="rId39"/>
                      <a:stretch>
                        <a:fillRect/>
                      </a:stretch>
                    </p:blipFill>
                    <p:spPr>
                      <a:xfrm>
                        <a:off x="2427348" y="2067886"/>
                        <a:ext cx="508000" cy="228600"/>
                      </a:xfrm>
                      <a:prstGeom prst="rect">
                        <a:avLst/>
                      </a:prstGeom>
                    </p:spPr>
                  </p:pic>
                </p:oleObj>
              </mc:Fallback>
            </mc:AlternateContent>
          </a:graphicData>
        </a:graphic>
      </p:graphicFrame>
      <p:sp>
        <p:nvSpPr>
          <p:cNvPr id="112" name="TextBox 111"/>
          <p:cNvSpPr txBox="1"/>
          <p:nvPr/>
        </p:nvSpPr>
        <p:spPr>
          <a:xfrm>
            <a:off x="3452181" y="1589309"/>
            <a:ext cx="1396498" cy="276999"/>
          </a:xfrm>
          <a:prstGeom prst="rect">
            <a:avLst/>
          </a:prstGeom>
          <a:noFill/>
        </p:spPr>
        <p:txBody>
          <a:bodyPr wrap="square" rtlCol="0">
            <a:spAutoFit/>
          </a:bodyPr>
          <a:lstStyle/>
          <a:p>
            <a:pPr algn="ctr"/>
            <a:r>
              <a:rPr lang="en-GB" sz="1200" dirty="0"/>
              <a:t>Hidden layer l=2</a:t>
            </a:r>
          </a:p>
        </p:txBody>
      </p:sp>
      <p:graphicFrame>
        <p:nvGraphicFramePr>
          <p:cNvPr id="113" name="Object 112"/>
          <p:cNvGraphicFramePr>
            <a:graphicFrameLocks noChangeAspect="1"/>
          </p:cNvGraphicFramePr>
          <p:nvPr>
            <p:extLst>
              <p:ext uri="{D42A27DB-BD31-4B8C-83A1-F6EECF244321}">
                <p14:modId xmlns:p14="http://schemas.microsoft.com/office/powerpoint/2010/main" val="1946389942"/>
              </p:ext>
            </p:extLst>
          </p:nvPr>
        </p:nvGraphicFramePr>
        <p:xfrm>
          <a:off x="3851033" y="2067886"/>
          <a:ext cx="520700" cy="228600"/>
        </p:xfrm>
        <a:graphic>
          <a:graphicData uri="http://schemas.openxmlformats.org/presentationml/2006/ole">
            <mc:AlternateContent xmlns:mc="http://schemas.openxmlformats.org/markup-compatibility/2006">
              <mc:Choice xmlns:v="urn:schemas-microsoft-com:vml" Requires="v">
                <p:oleObj spid="_x0000_s574185" name="Equation" r:id="rId40" imgW="520560" imgH="228600" progId="Equation.DSMT4">
                  <p:embed/>
                </p:oleObj>
              </mc:Choice>
              <mc:Fallback>
                <p:oleObj name="Equation" r:id="rId40" imgW="520560" imgH="228600" progId="Equation.DSMT4">
                  <p:embed/>
                  <p:pic>
                    <p:nvPicPr>
                      <p:cNvPr id="0" name=""/>
                      <p:cNvPicPr/>
                      <p:nvPr/>
                    </p:nvPicPr>
                    <p:blipFill>
                      <a:blip r:embed="rId41"/>
                      <a:stretch>
                        <a:fillRect/>
                      </a:stretch>
                    </p:blipFill>
                    <p:spPr>
                      <a:xfrm>
                        <a:off x="3851033" y="2067886"/>
                        <a:ext cx="520700" cy="228600"/>
                      </a:xfrm>
                      <a:prstGeom prst="rect">
                        <a:avLst/>
                      </a:prstGeom>
                    </p:spPr>
                  </p:pic>
                </p:oleObj>
              </mc:Fallback>
            </mc:AlternateContent>
          </a:graphicData>
        </a:graphic>
      </p:graphicFrame>
      <p:cxnSp>
        <p:nvCxnSpPr>
          <p:cNvPr id="114" name="Straight Arrow Connector 113"/>
          <p:cNvCxnSpPr/>
          <p:nvPr/>
        </p:nvCxnSpPr>
        <p:spPr>
          <a:xfrm>
            <a:off x="3268755" y="1939695"/>
            <a:ext cx="279901" cy="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1747952" y="1946962"/>
            <a:ext cx="279901" cy="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16" name="Object 115"/>
          <p:cNvGraphicFramePr>
            <a:graphicFrameLocks noChangeAspect="1"/>
          </p:cNvGraphicFramePr>
          <p:nvPr>
            <p:extLst>
              <p:ext uri="{D42A27DB-BD31-4B8C-83A1-F6EECF244321}">
                <p14:modId xmlns:p14="http://schemas.microsoft.com/office/powerpoint/2010/main" val="4099744024"/>
              </p:ext>
            </p:extLst>
          </p:nvPr>
        </p:nvGraphicFramePr>
        <p:xfrm>
          <a:off x="6941624" y="4106863"/>
          <a:ext cx="139700" cy="203200"/>
        </p:xfrm>
        <a:graphic>
          <a:graphicData uri="http://schemas.openxmlformats.org/presentationml/2006/ole">
            <mc:AlternateContent xmlns:mc="http://schemas.openxmlformats.org/markup-compatibility/2006">
              <mc:Choice xmlns:v="urn:schemas-microsoft-com:vml" Requires="v">
                <p:oleObj spid="_x0000_s574186" name="Equation" r:id="rId42" imgW="139680" imgH="203040" progId="Equation.DSMT4">
                  <p:embed/>
                </p:oleObj>
              </mc:Choice>
              <mc:Fallback>
                <p:oleObj name="Equation" r:id="rId42" imgW="139680" imgH="203040" progId="Equation.DSMT4">
                  <p:embed/>
                  <p:pic>
                    <p:nvPicPr>
                      <p:cNvPr id="0" name=""/>
                      <p:cNvPicPr/>
                      <p:nvPr/>
                    </p:nvPicPr>
                    <p:blipFill>
                      <a:blip r:embed="rId43"/>
                      <a:stretch>
                        <a:fillRect/>
                      </a:stretch>
                    </p:blipFill>
                    <p:spPr>
                      <a:xfrm>
                        <a:off x="6941624" y="4106863"/>
                        <a:ext cx="139700" cy="203200"/>
                      </a:xfrm>
                      <a:prstGeom prst="rect">
                        <a:avLst/>
                      </a:prstGeom>
                    </p:spPr>
                  </p:pic>
                </p:oleObj>
              </mc:Fallback>
            </mc:AlternateContent>
          </a:graphicData>
        </a:graphic>
      </p:graphicFrame>
      <p:cxnSp>
        <p:nvCxnSpPr>
          <p:cNvPr id="117" name="Straight Arrow Connector 116"/>
          <p:cNvCxnSpPr/>
          <p:nvPr/>
        </p:nvCxnSpPr>
        <p:spPr>
          <a:xfrm>
            <a:off x="1347700" y="6325173"/>
            <a:ext cx="5792194" cy="30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2807732" y="6078317"/>
            <a:ext cx="2645860" cy="276999"/>
          </a:xfrm>
          <a:prstGeom prst="rect">
            <a:avLst/>
          </a:prstGeom>
          <a:noFill/>
        </p:spPr>
        <p:txBody>
          <a:bodyPr wrap="square" rtlCol="0">
            <a:spAutoFit/>
          </a:bodyPr>
          <a:lstStyle/>
          <a:p>
            <a:pPr algn="ctr"/>
            <a:r>
              <a:rPr lang="en-GB" sz="1200" b="1" dirty="0">
                <a:solidFill>
                  <a:srgbClr val="FF0000"/>
                </a:solidFill>
              </a:rPr>
              <a:t>feed-forward equation</a:t>
            </a:r>
          </a:p>
        </p:txBody>
      </p:sp>
      <p:graphicFrame>
        <p:nvGraphicFramePr>
          <p:cNvPr id="120" name="Object 119"/>
          <p:cNvGraphicFramePr>
            <a:graphicFrameLocks noChangeAspect="1"/>
          </p:cNvGraphicFramePr>
          <p:nvPr>
            <p:extLst>
              <p:ext uri="{D42A27DB-BD31-4B8C-83A1-F6EECF244321}">
                <p14:modId xmlns:p14="http://schemas.microsoft.com/office/powerpoint/2010/main" val="1184947052"/>
              </p:ext>
            </p:extLst>
          </p:nvPr>
        </p:nvGraphicFramePr>
        <p:xfrm>
          <a:off x="3368662" y="6381438"/>
          <a:ext cx="1524000" cy="304800"/>
        </p:xfrm>
        <a:graphic>
          <a:graphicData uri="http://schemas.openxmlformats.org/presentationml/2006/ole">
            <mc:AlternateContent xmlns:mc="http://schemas.openxmlformats.org/markup-compatibility/2006">
              <mc:Choice xmlns:v="urn:schemas-microsoft-com:vml" Requires="v">
                <p:oleObj spid="_x0000_s574187" name="Equation" r:id="rId44" imgW="1523880" imgH="304560" progId="Equation.DSMT4">
                  <p:embed/>
                </p:oleObj>
              </mc:Choice>
              <mc:Fallback>
                <p:oleObj name="Equation" r:id="rId44" imgW="1523880" imgH="304560" progId="Equation.DSMT4">
                  <p:embed/>
                  <p:pic>
                    <p:nvPicPr>
                      <p:cNvPr id="0" name=""/>
                      <p:cNvPicPr/>
                      <p:nvPr/>
                    </p:nvPicPr>
                    <p:blipFill>
                      <a:blip r:embed="rId45"/>
                      <a:stretch>
                        <a:fillRect/>
                      </a:stretch>
                    </p:blipFill>
                    <p:spPr>
                      <a:xfrm>
                        <a:off x="3368662" y="6381438"/>
                        <a:ext cx="1524000" cy="304800"/>
                      </a:xfrm>
                      <a:prstGeom prst="rect">
                        <a:avLst/>
                      </a:prstGeom>
                    </p:spPr>
                  </p:pic>
                </p:oleObj>
              </mc:Fallback>
            </mc:AlternateContent>
          </a:graphicData>
        </a:graphic>
      </p:graphicFrame>
      <p:sp>
        <p:nvSpPr>
          <p:cNvPr id="121" name="Content Placeholder 3"/>
          <p:cNvSpPr>
            <a:spLocks noGrp="1"/>
          </p:cNvSpPr>
          <p:nvPr>
            <p:ph idx="1"/>
          </p:nvPr>
        </p:nvSpPr>
        <p:spPr>
          <a:xfrm>
            <a:off x="7662144" y="1597247"/>
            <a:ext cx="3861779" cy="4351338"/>
          </a:xfrm>
        </p:spPr>
        <p:txBody>
          <a:bodyPr>
            <a:noAutofit/>
          </a:bodyPr>
          <a:lstStyle/>
          <a:p>
            <a:r>
              <a:rPr lang="en-GB" sz="1400" dirty="0"/>
              <a:t>Prediction: feed-forward equations</a:t>
            </a:r>
          </a:p>
          <a:p>
            <a:endParaRPr lang="en-GB" sz="1400" dirty="0"/>
          </a:p>
          <a:p>
            <a:endParaRPr lang="en-GB" sz="1400" dirty="0"/>
          </a:p>
          <a:p>
            <a:r>
              <a:rPr lang="en-GB" sz="1400" dirty="0"/>
              <a:t>Parameters:</a:t>
            </a:r>
          </a:p>
          <a:p>
            <a:endParaRPr lang="en-GB" sz="1400" dirty="0"/>
          </a:p>
          <a:p>
            <a:r>
              <a:rPr lang="en-GB" sz="1400" dirty="0"/>
              <a:t>Number of parameters:</a:t>
            </a:r>
          </a:p>
          <a:p>
            <a:endParaRPr lang="en-GB" sz="1400" dirty="0"/>
          </a:p>
          <a:p>
            <a:r>
              <a:rPr lang="en-GB" sz="1400" dirty="0"/>
              <a:t>Complexity</a:t>
            </a:r>
          </a:p>
          <a:p>
            <a:endParaRPr lang="en-GB" sz="1400" dirty="0"/>
          </a:p>
          <a:p>
            <a:r>
              <a:rPr lang="en-GB" sz="1400" dirty="0"/>
              <a:t>Training: find all                     to minimise cost</a:t>
            </a:r>
          </a:p>
          <a:p>
            <a:endParaRPr lang="en-GB" sz="1400" dirty="0"/>
          </a:p>
          <a:p>
            <a:endParaRPr lang="en-GB" sz="1400" dirty="0"/>
          </a:p>
          <a:p>
            <a:r>
              <a:rPr lang="en-GB" sz="1400" dirty="0"/>
              <a:t>Use iterative algorithms</a:t>
            </a:r>
            <a:br>
              <a:rPr lang="en-GB" sz="1400" dirty="0"/>
            </a:br>
            <a:r>
              <a:rPr lang="en-GB" sz="1400" dirty="0"/>
              <a:t>compute all </a:t>
            </a:r>
            <a:r>
              <a:rPr lang="en-GB" sz="1400" i="1" dirty="0"/>
              <a:t>D</a:t>
            </a:r>
            <a:r>
              <a:rPr lang="en-GB" sz="1400" dirty="0"/>
              <a:t> differentials on each iteration</a:t>
            </a:r>
          </a:p>
          <a:p>
            <a:endParaRPr lang="en-GB" sz="1400" dirty="0"/>
          </a:p>
          <a:p>
            <a:r>
              <a:rPr lang="en-GB" sz="1400" dirty="0"/>
              <a:t>Key: quickly compute </a:t>
            </a:r>
            <a:br>
              <a:rPr lang="en-GB" sz="1400" dirty="0"/>
            </a:br>
            <a:r>
              <a:rPr lang="en-GB" sz="1400" dirty="0"/>
              <a:t>large number </a:t>
            </a:r>
            <a:r>
              <a:rPr lang="en-GB" sz="1400" i="1" dirty="0"/>
              <a:t>D </a:t>
            </a:r>
            <a:r>
              <a:rPr lang="en-GB" sz="1400" dirty="0"/>
              <a:t>of differentials</a:t>
            </a:r>
          </a:p>
        </p:txBody>
      </p:sp>
      <p:sp>
        <p:nvSpPr>
          <p:cNvPr id="107" name="Oval 106"/>
          <p:cNvSpPr/>
          <p:nvPr/>
        </p:nvSpPr>
        <p:spPr>
          <a:xfrm>
            <a:off x="4011721" y="4524237"/>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8" name="Oval 107"/>
          <p:cNvSpPr/>
          <p:nvPr/>
        </p:nvSpPr>
        <p:spPr>
          <a:xfrm>
            <a:off x="4011721" y="4955707"/>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6" name="Oval 125"/>
          <p:cNvSpPr/>
          <p:nvPr/>
        </p:nvSpPr>
        <p:spPr>
          <a:xfrm>
            <a:off x="4011721" y="3233780"/>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7" name="Oval 126"/>
          <p:cNvSpPr/>
          <p:nvPr/>
        </p:nvSpPr>
        <p:spPr>
          <a:xfrm>
            <a:off x="4011721" y="3665250"/>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8" name="Oval 127"/>
          <p:cNvSpPr/>
          <p:nvPr/>
        </p:nvSpPr>
        <p:spPr>
          <a:xfrm>
            <a:off x="4011721" y="4096720"/>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131" name="Object 130"/>
          <p:cNvGraphicFramePr>
            <a:graphicFrameLocks noChangeAspect="1"/>
          </p:cNvGraphicFramePr>
          <p:nvPr>
            <p:extLst>
              <p:ext uri="{D42A27DB-BD31-4B8C-83A1-F6EECF244321}">
                <p14:modId xmlns:p14="http://schemas.microsoft.com/office/powerpoint/2010/main" val="93040304"/>
              </p:ext>
            </p:extLst>
          </p:nvPr>
        </p:nvGraphicFramePr>
        <p:xfrm>
          <a:off x="3995983" y="3227406"/>
          <a:ext cx="266700" cy="254000"/>
        </p:xfrm>
        <a:graphic>
          <a:graphicData uri="http://schemas.openxmlformats.org/presentationml/2006/ole">
            <mc:AlternateContent xmlns:mc="http://schemas.openxmlformats.org/markup-compatibility/2006">
              <mc:Choice xmlns:v="urn:schemas-microsoft-com:vml" Requires="v">
                <p:oleObj spid="_x0000_s574188" name="Equation" r:id="rId46" imgW="266400" imgH="253800" progId="Equation.DSMT4">
                  <p:embed/>
                </p:oleObj>
              </mc:Choice>
              <mc:Fallback>
                <p:oleObj name="Equation" r:id="rId46" imgW="266400" imgH="253800" progId="Equation.DSMT4">
                  <p:embed/>
                  <p:pic>
                    <p:nvPicPr>
                      <p:cNvPr id="0" name=""/>
                      <p:cNvPicPr/>
                      <p:nvPr/>
                    </p:nvPicPr>
                    <p:blipFill>
                      <a:blip r:embed="rId47"/>
                      <a:stretch>
                        <a:fillRect/>
                      </a:stretch>
                    </p:blipFill>
                    <p:spPr>
                      <a:xfrm>
                        <a:off x="3995983" y="3227406"/>
                        <a:ext cx="266700" cy="254000"/>
                      </a:xfrm>
                      <a:prstGeom prst="rect">
                        <a:avLst/>
                      </a:prstGeom>
                    </p:spPr>
                  </p:pic>
                </p:oleObj>
              </mc:Fallback>
            </mc:AlternateContent>
          </a:graphicData>
        </a:graphic>
      </p:graphicFrame>
      <p:graphicFrame>
        <p:nvGraphicFramePr>
          <p:cNvPr id="133" name="Object 132"/>
          <p:cNvGraphicFramePr>
            <a:graphicFrameLocks noChangeAspect="1"/>
          </p:cNvGraphicFramePr>
          <p:nvPr>
            <p:extLst>
              <p:ext uri="{D42A27DB-BD31-4B8C-83A1-F6EECF244321}">
                <p14:modId xmlns:p14="http://schemas.microsoft.com/office/powerpoint/2010/main" val="4095361443"/>
              </p:ext>
            </p:extLst>
          </p:nvPr>
        </p:nvGraphicFramePr>
        <p:xfrm>
          <a:off x="3983038" y="3670300"/>
          <a:ext cx="279400" cy="254000"/>
        </p:xfrm>
        <a:graphic>
          <a:graphicData uri="http://schemas.openxmlformats.org/presentationml/2006/ole">
            <mc:AlternateContent xmlns:mc="http://schemas.openxmlformats.org/markup-compatibility/2006">
              <mc:Choice xmlns:v="urn:schemas-microsoft-com:vml" Requires="v">
                <p:oleObj spid="_x0000_s574189" name="Equation" r:id="rId48" imgW="279360" imgH="253800" progId="Equation.DSMT4">
                  <p:embed/>
                </p:oleObj>
              </mc:Choice>
              <mc:Fallback>
                <p:oleObj name="Equation" r:id="rId48" imgW="279360" imgH="253800" progId="Equation.DSMT4">
                  <p:embed/>
                  <p:pic>
                    <p:nvPicPr>
                      <p:cNvPr id="0" name=""/>
                      <p:cNvPicPr/>
                      <p:nvPr/>
                    </p:nvPicPr>
                    <p:blipFill>
                      <a:blip r:embed="rId49"/>
                      <a:stretch>
                        <a:fillRect/>
                      </a:stretch>
                    </p:blipFill>
                    <p:spPr>
                      <a:xfrm>
                        <a:off x="3983038" y="3670300"/>
                        <a:ext cx="279400" cy="254000"/>
                      </a:xfrm>
                      <a:prstGeom prst="rect">
                        <a:avLst/>
                      </a:prstGeom>
                    </p:spPr>
                  </p:pic>
                </p:oleObj>
              </mc:Fallback>
            </mc:AlternateContent>
          </a:graphicData>
        </a:graphic>
      </p:graphicFrame>
      <p:graphicFrame>
        <p:nvGraphicFramePr>
          <p:cNvPr id="134" name="Object 133"/>
          <p:cNvGraphicFramePr>
            <a:graphicFrameLocks noChangeAspect="1"/>
          </p:cNvGraphicFramePr>
          <p:nvPr>
            <p:extLst>
              <p:ext uri="{D42A27DB-BD31-4B8C-83A1-F6EECF244321}">
                <p14:modId xmlns:p14="http://schemas.microsoft.com/office/powerpoint/2010/main" val="3809630684"/>
              </p:ext>
            </p:extLst>
          </p:nvPr>
        </p:nvGraphicFramePr>
        <p:xfrm>
          <a:off x="3987800" y="4092575"/>
          <a:ext cx="279400" cy="254000"/>
        </p:xfrm>
        <a:graphic>
          <a:graphicData uri="http://schemas.openxmlformats.org/presentationml/2006/ole">
            <mc:AlternateContent xmlns:mc="http://schemas.openxmlformats.org/markup-compatibility/2006">
              <mc:Choice xmlns:v="urn:schemas-microsoft-com:vml" Requires="v">
                <p:oleObj spid="_x0000_s574190" name="Equation" r:id="rId50" imgW="279360" imgH="253800" progId="Equation.DSMT4">
                  <p:embed/>
                </p:oleObj>
              </mc:Choice>
              <mc:Fallback>
                <p:oleObj name="Equation" r:id="rId50" imgW="279360" imgH="253800" progId="Equation.DSMT4">
                  <p:embed/>
                  <p:pic>
                    <p:nvPicPr>
                      <p:cNvPr id="0" name=""/>
                      <p:cNvPicPr/>
                      <p:nvPr/>
                    </p:nvPicPr>
                    <p:blipFill>
                      <a:blip r:embed="rId51"/>
                      <a:stretch>
                        <a:fillRect/>
                      </a:stretch>
                    </p:blipFill>
                    <p:spPr>
                      <a:xfrm>
                        <a:off x="3987800" y="4092575"/>
                        <a:ext cx="279400" cy="254000"/>
                      </a:xfrm>
                      <a:prstGeom prst="rect">
                        <a:avLst/>
                      </a:prstGeom>
                    </p:spPr>
                  </p:pic>
                </p:oleObj>
              </mc:Fallback>
            </mc:AlternateContent>
          </a:graphicData>
        </a:graphic>
      </p:graphicFrame>
      <p:graphicFrame>
        <p:nvGraphicFramePr>
          <p:cNvPr id="135" name="Object 134"/>
          <p:cNvGraphicFramePr>
            <a:graphicFrameLocks noChangeAspect="1"/>
          </p:cNvGraphicFramePr>
          <p:nvPr>
            <p:extLst>
              <p:ext uri="{D42A27DB-BD31-4B8C-83A1-F6EECF244321}">
                <p14:modId xmlns:p14="http://schemas.microsoft.com/office/powerpoint/2010/main" val="3733781623"/>
              </p:ext>
            </p:extLst>
          </p:nvPr>
        </p:nvGraphicFramePr>
        <p:xfrm>
          <a:off x="3975100" y="4524375"/>
          <a:ext cx="279400" cy="254000"/>
        </p:xfrm>
        <a:graphic>
          <a:graphicData uri="http://schemas.openxmlformats.org/presentationml/2006/ole">
            <mc:AlternateContent xmlns:mc="http://schemas.openxmlformats.org/markup-compatibility/2006">
              <mc:Choice xmlns:v="urn:schemas-microsoft-com:vml" Requires="v">
                <p:oleObj spid="_x0000_s574191" name="Equation" r:id="rId52" imgW="279360" imgH="253800" progId="Equation.DSMT4">
                  <p:embed/>
                </p:oleObj>
              </mc:Choice>
              <mc:Fallback>
                <p:oleObj name="Equation" r:id="rId52" imgW="279360" imgH="253800" progId="Equation.DSMT4">
                  <p:embed/>
                  <p:pic>
                    <p:nvPicPr>
                      <p:cNvPr id="0" name=""/>
                      <p:cNvPicPr/>
                      <p:nvPr/>
                    </p:nvPicPr>
                    <p:blipFill>
                      <a:blip r:embed="rId53"/>
                      <a:stretch>
                        <a:fillRect/>
                      </a:stretch>
                    </p:blipFill>
                    <p:spPr>
                      <a:xfrm>
                        <a:off x="3975100" y="4524375"/>
                        <a:ext cx="279400" cy="254000"/>
                      </a:xfrm>
                      <a:prstGeom prst="rect">
                        <a:avLst/>
                      </a:prstGeom>
                    </p:spPr>
                  </p:pic>
                </p:oleObj>
              </mc:Fallback>
            </mc:AlternateContent>
          </a:graphicData>
        </a:graphic>
      </p:graphicFrame>
      <p:graphicFrame>
        <p:nvGraphicFramePr>
          <p:cNvPr id="136" name="Object 135"/>
          <p:cNvGraphicFramePr>
            <a:graphicFrameLocks noChangeAspect="1"/>
          </p:cNvGraphicFramePr>
          <p:nvPr>
            <p:extLst>
              <p:ext uri="{D42A27DB-BD31-4B8C-83A1-F6EECF244321}">
                <p14:modId xmlns:p14="http://schemas.microsoft.com/office/powerpoint/2010/main" val="1553430968"/>
              </p:ext>
            </p:extLst>
          </p:nvPr>
        </p:nvGraphicFramePr>
        <p:xfrm>
          <a:off x="3994150" y="4959350"/>
          <a:ext cx="279400" cy="254000"/>
        </p:xfrm>
        <a:graphic>
          <a:graphicData uri="http://schemas.openxmlformats.org/presentationml/2006/ole">
            <mc:AlternateContent xmlns:mc="http://schemas.openxmlformats.org/markup-compatibility/2006">
              <mc:Choice xmlns:v="urn:schemas-microsoft-com:vml" Requires="v">
                <p:oleObj spid="_x0000_s574192" name="Equation" r:id="rId54" imgW="279360" imgH="253800" progId="Equation.DSMT4">
                  <p:embed/>
                </p:oleObj>
              </mc:Choice>
              <mc:Fallback>
                <p:oleObj name="Equation" r:id="rId54" imgW="279360" imgH="253800" progId="Equation.DSMT4">
                  <p:embed/>
                  <p:pic>
                    <p:nvPicPr>
                      <p:cNvPr id="0" name=""/>
                      <p:cNvPicPr/>
                      <p:nvPr/>
                    </p:nvPicPr>
                    <p:blipFill>
                      <a:blip r:embed="rId55"/>
                      <a:stretch>
                        <a:fillRect/>
                      </a:stretch>
                    </p:blipFill>
                    <p:spPr>
                      <a:xfrm>
                        <a:off x="3994150" y="4959350"/>
                        <a:ext cx="279400" cy="254000"/>
                      </a:xfrm>
                      <a:prstGeom prst="rect">
                        <a:avLst/>
                      </a:prstGeom>
                    </p:spPr>
                  </p:pic>
                </p:oleObj>
              </mc:Fallback>
            </mc:AlternateContent>
          </a:graphicData>
        </a:graphic>
      </p:graphicFrame>
      <p:graphicFrame>
        <p:nvGraphicFramePr>
          <p:cNvPr id="139" name="Object 138"/>
          <p:cNvGraphicFramePr>
            <a:graphicFrameLocks noChangeAspect="1"/>
          </p:cNvGraphicFramePr>
          <p:nvPr>
            <p:extLst>
              <p:ext uri="{D42A27DB-BD31-4B8C-83A1-F6EECF244321}">
                <p14:modId xmlns:p14="http://schemas.microsoft.com/office/powerpoint/2010/main" val="2089493910"/>
              </p:ext>
            </p:extLst>
          </p:nvPr>
        </p:nvGraphicFramePr>
        <p:xfrm>
          <a:off x="6443663" y="1839913"/>
          <a:ext cx="1143000" cy="398462"/>
        </p:xfrm>
        <a:graphic>
          <a:graphicData uri="http://schemas.openxmlformats.org/presentationml/2006/ole">
            <mc:AlternateContent xmlns:mc="http://schemas.openxmlformats.org/markup-compatibility/2006">
              <mc:Choice xmlns:v="urn:schemas-microsoft-com:vml" Requires="v">
                <p:oleObj spid="_x0000_s574193" name="Equation" r:id="rId56" imgW="1523880" imgH="533160" progId="Equation.DSMT4">
                  <p:embed/>
                </p:oleObj>
              </mc:Choice>
              <mc:Fallback>
                <p:oleObj name="Equation" r:id="rId56" imgW="1523880" imgH="533160" progId="Equation.DSMT4">
                  <p:embed/>
                  <p:pic>
                    <p:nvPicPr>
                      <p:cNvPr id="0" name=""/>
                      <p:cNvPicPr/>
                      <p:nvPr/>
                    </p:nvPicPr>
                    <p:blipFill>
                      <a:blip r:embed="rId57"/>
                      <a:stretch>
                        <a:fillRect/>
                      </a:stretch>
                    </p:blipFill>
                    <p:spPr>
                      <a:xfrm>
                        <a:off x="6443663" y="1839913"/>
                        <a:ext cx="1143000" cy="398462"/>
                      </a:xfrm>
                      <a:prstGeom prst="rect">
                        <a:avLst/>
                      </a:prstGeom>
                    </p:spPr>
                  </p:pic>
                </p:oleObj>
              </mc:Fallback>
            </mc:AlternateContent>
          </a:graphicData>
        </a:graphic>
      </p:graphicFrame>
      <p:sp>
        <p:nvSpPr>
          <p:cNvPr id="140" name="TextBox 139"/>
          <p:cNvSpPr txBox="1"/>
          <p:nvPr/>
        </p:nvSpPr>
        <p:spPr>
          <a:xfrm>
            <a:off x="6314779" y="1573466"/>
            <a:ext cx="1396498" cy="276999"/>
          </a:xfrm>
          <a:prstGeom prst="rect">
            <a:avLst/>
          </a:prstGeom>
          <a:noFill/>
        </p:spPr>
        <p:txBody>
          <a:bodyPr wrap="square" rtlCol="0">
            <a:spAutoFit/>
          </a:bodyPr>
          <a:lstStyle/>
          <a:p>
            <a:pPr algn="ctr"/>
            <a:r>
              <a:rPr lang="en-GB" sz="1200" dirty="0"/>
              <a:t>Output layer l=4</a:t>
            </a:r>
          </a:p>
        </p:txBody>
      </p:sp>
      <p:graphicFrame>
        <p:nvGraphicFramePr>
          <p:cNvPr id="141" name="Object 140"/>
          <p:cNvGraphicFramePr>
            <a:graphicFrameLocks noChangeAspect="1"/>
          </p:cNvGraphicFramePr>
          <p:nvPr>
            <p:extLst>
              <p:ext uri="{D42A27DB-BD31-4B8C-83A1-F6EECF244321}">
                <p14:modId xmlns:p14="http://schemas.microsoft.com/office/powerpoint/2010/main" val="4261719494"/>
              </p:ext>
            </p:extLst>
          </p:nvPr>
        </p:nvGraphicFramePr>
        <p:xfrm>
          <a:off x="6740418" y="2263283"/>
          <a:ext cx="520700" cy="228600"/>
        </p:xfrm>
        <a:graphic>
          <a:graphicData uri="http://schemas.openxmlformats.org/presentationml/2006/ole">
            <mc:AlternateContent xmlns:mc="http://schemas.openxmlformats.org/markup-compatibility/2006">
              <mc:Choice xmlns:v="urn:schemas-microsoft-com:vml" Requires="v">
                <p:oleObj spid="_x0000_s574194" name="Equation" r:id="rId58" imgW="520560" imgH="228600" progId="Equation.DSMT4">
                  <p:embed/>
                </p:oleObj>
              </mc:Choice>
              <mc:Fallback>
                <p:oleObj name="Equation" r:id="rId58" imgW="520560" imgH="228600" progId="Equation.DSMT4">
                  <p:embed/>
                  <p:pic>
                    <p:nvPicPr>
                      <p:cNvPr id="0" name=""/>
                      <p:cNvPicPr/>
                      <p:nvPr/>
                    </p:nvPicPr>
                    <p:blipFill>
                      <a:blip r:embed="rId59"/>
                      <a:stretch>
                        <a:fillRect/>
                      </a:stretch>
                    </p:blipFill>
                    <p:spPr>
                      <a:xfrm>
                        <a:off x="6740418" y="2263283"/>
                        <a:ext cx="520700" cy="228600"/>
                      </a:xfrm>
                      <a:prstGeom prst="rect">
                        <a:avLst/>
                      </a:prstGeom>
                    </p:spPr>
                  </p:pic>
                </p:oleObj>
              </mc:Fallback>
            </mc:AlternateContent>
          </a:graphicData>
        </a:graphic>
      </p:graphicFrame>
      <p:cxnSp>
        <p:nvCxnSpPr>
          <p:cNvPr id="142" name="Straight Arrow Connector 141"/>
          <p:cNvCxnSpPr/>
          <p:nvPr/>
        </p:nvCxnSpPr>
        <p:spPr>
          <a:xfrm>
            <a:off x="6159281" y="1935995"/>
            <a:ext cx="279901" cy="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Oval 142"/>
          <p:cNvSpPr/>
          <p:nvPr/>
        </p:nvSpPr>
        <p:spPr>
          <a:xfrm>
            <a:off x="5454552" y="452782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4" name="Oval 143"/>
          <p:cNvSpPr/>
          <p:nvPr/>
        </p:nvSpPr>
        <p:spPr>
          <a:xfrm>
            <a:off x="5454552" y="4959298"/>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7" name="Oval 146"/>
          <p:cNvSpPr/>
          <p:nvPr/>
        </p:nvSpPr>
        <p:spPr>
          <a:xfrm>
            <a:off x="5454552" y="280590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8" name="Oval 147"/>
          <p:cNvSpPr/>
          <p:nvPr/>
        </p:nvSpPr>
        <p:spPr>
          <a:xfrm>
            <a:off x="5454552" y="323737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9" name="Oval 148"/>
          <p:cNvSpPr/>
          <p:nvPr/>
        </p:nvSpPr>
        <p:spPr>
          <a:xfrm>
            <a:off x="5454552" y="366884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50" name="Oval 149"/>
          <p:cNvSpPr/>
          <p:nvPr/>
        </p:nvSpPr>
        <p:spPr>
          <a:xfrm>
            <a:off x="5454552" y="4100311"/>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152" name="Object 151"/>
          <p:cNvGraphicFramePr>
            <a:graphicFrameLocks noChangeAspect="1"/>
          </p:cNvGraphicFramePr>
          <p:nvPr>
            <p:extLst>
              <p:ext uri="{D42A27DB-BD31-4B8C-83A1-F6EECF244321}">
                <p14:modId xmlns:p14="http://schemas.microsoft.com/office/powerpoint/2010/main" val="1059512355"/>
              </p:ext>
            </p:extLst>
          </p:nvPr>
        </p:nvGraphicFramePr>
        <p:xfrm>
          <a:off x="5438814" y="2805547"/>
          <a:ext cx="266700" cy="254000"/>
        </p:xfrm>
        <a:graphic>
          <a:graphicData uri="http://schemas.openxmlformats.org/presentationml/2006/ole">
            <mc:AlternateContent xmlns:mc="http://schemas.openxmlformats.org/markup-compatibility/2006">
              <mc:Choice xmlns:v="urn:schemas-microsoft-com:vml" Requires="v">
                <p:oleObj spid="_x0000_s574195" name="Equation" r:id="rId60" imgW="266400" imgH="253800" progId="Equation.DSMT4">
                  <p:embed/>
                </p:oleObj>
              </mc:Choice>
              <mc:Fallback>
                <p:oleObj name="Equation" r:id="rId60" imgW="266400" imgH="253800" progId="Equation.DSMT4">
                  <p:embed/>
                  <p:pic>
                    <p:nvPicPr>
                      <p:cNvPr id="0" name=""/>
                      <p:cNvPicPr/>
                      <p:nvPr/>
                    </p:nvPicPr>
                    <p:blipFill>
                      <a:blip r:embed="rId61"/>
                      <a:stretch>
                        <a:fillRect/>
                      </a:stretch>
                    </p:blipFill>
                    <p:spPr>
                      <a:xfrm>
                        <a:off x="5438814" y="2805547"/>
                        <a:ext cx="266700" cy="254000"/>
                      </a:xfrm>
                      <a:prstGeom prst="rect">
                        <a:avLst/>
                      </a:prstGeom>
                    </p:spPr>
                  </p:pic>
                </p:oleObj>
              </mc:Fallback>
            </mc:AlternateContent>
          </a:graphicData>
        </a:graphic>
      </p:graphicFrame>
      <p:graphicFrame>
        <p:nvGraphicFramePr>
          <p:cNvPr id="153" name="Object 152"/>
          <p:cNvGraphicFramePr>
            <a:graphicFrameLocks noChangeAspect="1"/>
          </p:cNvGraphicFramePr>
          <p:nvPr>
            <p:extLst>
              <p:ext uri="{D42A27DB-BD31-4B8C-83A1-F6EECF244321}">
                <p14:modId xmlns:p14="http://schemas.microsoft.com/office/powerpoint/2010/main" val="1471010844"/>
              </p:ext>
            </p:extLst>
          </p:nvPr>
        </p:nvGraphicFramePr>
        <p:xfrm>
          <a:off x="5432425" y="3230563"/>
          <a:ext cx="279400" cy="254000"/>
        </p:xfrm>
        <a:graphic>
          <a:graphicData uri="http://schemas.openxmlformats.org/presentationml/2006/ole">
            <mc:AlternateContent xmlns:mc="http://schemas.openxmlformats.org/markup-compatibility/2006">
              <mc:Choice xmlns:v="urn:schemas-microsoft-com:vml" Requires="v">
                <p:oleObj spid="_x0000_s574196" name="Equation" r:id="rId62" imgW="279360" imgH="253800" progId="Equation.DSMT4">
                  <p:embed/>
                </p:oleObj>
              </mc:Choice>
              <mc:Fallback>
                <p:oleObj name="Equation" r:id="rId62" imgW="279360" imgH="253800" progId="Equation.DSMT4">
                  <p:embed/>
                  <p:pic>
                    <p:nvPicPr>
                      <p:cNvPr id="0" name=""/>
                      <p:cNvPicPr/>
                      <p:nvPr/>
                    </p:nvPicPr>
                    <p:blipFill>
                      <a:blip r:embed="rId63"/>
                      <a:stretch>
                        <a:fillRect/>
                      </a:stretch>
                    </p:blipFill>
                    <p:spPr>
                      <a:xfrm>
                        <a:off x="5432425" y="3230563"/>
                        <a:ext cx="279400" cy="254000"/>
                      </a:xfrm>
                      <a:prstGeom prst="rect">
                        <a:avLst/>
                      </a:prstGeom>
                    </p:spPr>
                  </p:pic>
                </p:oleObj>
              </mc:Fallback>
            </mc:AlternateContent>
          </a:graphicData>
        </a:graphic>
      </p:graphicFrame>
      <p:graphicFrame>
        <p:nvGraphicFramePr>
          <p:cNvPr id="155" name="Object 154"/>
          <p:cNvGraphicFramePr>
            <a:graphicFrameLocks noChangeAspect="1"/>
          </p:cNvGraphicFramePr>
          <p:nvPr>
            <p:extLst>
              <p:ext uri="{D42A27DB-BD31-4B8C-83A1-F6EECF244321}">
                <p14:modId xmlns:p14="http://schemas.microsoft.com/office/powerpoint/2010/main" val="3659620927"/>
              </p:ext>
            </p:extLst>
          </p:nvPr>
        </p:nvGraphicFramePr>
        <p:xfrm>
          <a:off x="5426075" y="3673475"/>
          <a:ext cx="279400" cy="254000"/>
        </p:xfrm>
        <a:graphic>
          <a:graphicData uri="http://schemas.openxmlformats.org/presentationml/2006/ole">
            <mc:AlternateContent xmlns:mc="http://schemas.openxmlformats.org/markup-compatibility/2006">
              <mc:Choice xmlns:v="urn:schemas-microsoft-com:vml" Requires="v">
                <p:oleObj spid="_x0000_s574197" name="Equation" r:id="rId64" imgW="279360" imgH="253800" progId="Equation.DSMT4">
                  <p:embed/>
                </p:oleObj>
              </mc:Choice>
              <mc:Fallback>
                <p:oleObj name="Equation" r:id="rId64" imgW="279360" imgH="253800" progId="Equation.DSMT4">
                  <p:embed/>
                  <p:pic>
                    <p:nvPicPr>
                      <p:cNvPr id="0" name=""/>
                      <p:cNvPicPr/>
                      <p:nvPr/>
                    </p:nvPicPr>
                    <p:blipFill>
                      <a:blip r:embed="rId65"/>
                      <a:stretch>
                        <a:fillRect/>
                      </a:stretch>
                    </p:blipFill>
                    <p:spPr>
                      <a:xfrm>
                        <a:off x="5426075" y="3673475"/>
                        <a:ext cx="279400" cy="254000"/>
                      </a:xfrm>
                      <a:prstGeom prst="rect">
                        <a:avLst/>
                      </a:prstGeom>
                    </p:spPr>
                  </p:pic>
                </p:oleObj>
              </mc:Fallback>
            </mc:AlternateContent>
          </a:graphicData>
        </a:graphic>
      </p:graphicFrame>
      <p:graphicFrame>
        <p:nvGraphicFramePr>
          <p:cNvPr id="156" name="Object 155"/>
          <p:cNvGraphicFramePr>
            <a:graphicFrameLocks noChangeAspect="1"/>
          </p:cNvGraphicFramePr>
          <p:nvPr>
            <p:extLst>
              <p:ext uri="{D42A27DB-BD31-4B8C-83A1-F6EECF244321}">
                <p14:modId xmlns:p14="http://schemas.microsoft.com/office/powerpoint/2010/main" val="63955136"/>
              </p:ext>
            </p:extLst>
          </p:nvPr>
        </p:nvGraphicFramePr>
        <p:xfrm>
          <a:off x="5430838" y="4095750"/>
          <a:ext cx="279400" cy="254000"/>
        </p:xfrm>
        <a:graphic>
          <a:graphicData uri="http://schemas.openxmlformats.org/presentationml/2006/ole">
            <mc:AlternateContent xmlns:mc="http://schemas.openxmlformats.org/markup-compatibility/2006">
              <mc:Choice xmlns:v="urn:schemas-microsoft-com:vml" Requires="v">
                <p:oleObj spid="_x0000_s574198" name="Equation" r:id="rId66" imgW="279360" imgH="253800" progId="Equation.DSMT4">
                  <p:embed/>
                </p:oleObj>
              </mc:Choice>
              <mc:Fallback>
                <p:oleObj name="Equation" r:id="rId66" imgW="279360" imgH="253800" progId="Equation.DSMT4">
                  <p:embed/>
                  <p:pic>
                    <p:nvPicPr>
                      <p:cNvPr id="0" name=""/>
                      <p:cNvPicPr/>
                      <p:nvPr/>
                    </p:nvPicPr>
                    <p:blipFill>
                      <a:blip r:embed="rId67"/>
                      <a:stretch>
                        <a:fillRect/>
                      </a:stretch>
                    </p:blipFill>
                    <p:spPr>
                      <a:xfrm>
                        <a:off x="5430838" y="4095750"/>
                        <a:ext cx="279400" cy="254000"/>
                      </a:xfrm>
                      <a:prstGeom prst="rect">
                        <a:avLst/>
                      </a:prstGeom>
                    </p:spPr>
                  </p:pic>
                </p:oleObj>
              </mc:Fallback>
            </mc:AlternateContent>
          </a:graphicData>
        </a:graphic>
      </p:graphicFrame>
      <p:graphicFrame>
        <p:nvGraphicFramePr>
          <p:cNvPr id="157" name="Object 156"/>
          <p:cNvGraphicFramePr>
            <a:graphicFrameLocks noChangeAspect="1"/>
          </p:cNvGraphicFramePr>
          <p:nvPr>
            <p:extLst>
              <p:ext uri="{D42A27DB-BD31-4B8C-83A1-F6EECF244321}">
                <p14:modId xmlns:p14="http://schemas.microsoft.com/office/powerpoint/2010/main" val="2571844708"/>
              </p:ext>
            </p:extLst>
          </p:nvPr>
        </p:nvGraphicFramePr>
        <p:xfrm>
          <a:off x="5418138" y="4527550"/>
          <a:ext cx="279400" cy="254000"/>
        </p:xfrm>
        <a:graphic>
          <a:graphicData uri="http://schemas.openxmlformats.org/presentationml/2006/ole">
            <mc:AlternateContent xmlns:mc="http://schemas.openxmlformats.org/markup-compatibility/2006">
              <mc:Choice xmlns:v="urn:schemas-microsoft-com:vml" Requires="v">
                <p:oleObj spid="_x0000_s574199" name="Equation" r:id="rId68" imgW="279360" imgH="253800" progId="Equation.DSMT4">
                  <p:embed/>
                </p:oleObj>
              </mc:Choice>
              <mc:Fallback>
                <p:oleObj name="Equation" r:id="rId68" imgW="279360" imgH="253800" progId="Equation.DSMT4">
                  <p:embed/>
                  <p:pic>
                    <p:nvPicPr>
                      <p:cNvPr id="0" name=""/>
                      <p:cNvPicPr/>
                      <p:nvPr/>
                    </p:nvPicPr>
                    <p:blipFill>
                      <a:blip r:embed="rId69"/>
                      <a:stretch>
                        <a:fillRect/>
                      </a:stretch>
                    </p:blipFill>
                    <p:spPr>
                      <a:xfrm>
                        <a:off x="5418138" y="4527550"/>
                        <a:ext cx="279400" cy="254000"/>
                      </a:xfrm>
                      <a:prstGeom prst="rect">
                        <a:avLst/>
                      </a:prstGeom>
                    </p:spPr>
                  </p:pic>
                </p:oleObj>
              </mc:Fallback>
            </mc:AlternateContent>
          </a:graphicData>
        </a:graphic>
      </p:graphicFrame>
      <p:graphicFrame>
        <p:nvGraphicFramePr>
          <p:cNvPr id="158" name="Object 157"/>
          <p:cNvGraphicFramePr>
            <a:graphicFrameLocks noChangeAspect="1"/>
          </p:cNvGraphicFramePr>
          <p:nvPr>
            <p:extLst>
              <p:ext uri="{D42A27DB-BD31-4B8C-83A1-F6EECF244321}">
                <p14:modId xmlns:p14="http://schemas.microsoft.com/office/powerpoint/2010/main" val="2242851060"/>
              </p:ext>
            </p:extLst>
          </p:nvPr>
        </p:nvGraphicFramePr>
        <p:xfrm>
          <a:off x="5437188" y="4962525"/>
          <a:ext cx="279400" cy="254000"/>
        </p:xfrm>
        <a:graphic>
          <a:graphicData uri="http://schemas.openxmlformats.org/presentationml/2006/ole">
            <mc:AlternateContent xmlns:mc="http://schemas.openxmlformats.org/markup-compatibility/2006">
              <mc:Choice xmlns:v="urn:schemas-microsoft-com:vml" Requires="v">
                <p:oleObj spid="_x0000_s574200" name="Equation" r:id="rId70" imgW="279360" imgH="253800" progId="Equation.DSMT4">
                  <p:embed/>
                </p:oleObj>
              </mc:Choice>
              <mc:Fallback>
                <p:oleObj name="Equation" r:id="rId70" imgW="279360" imgH="253800" progId="Equation.DSMT4">
                  <p:embed/>
                  <p:pic>
                    <p:nvPicPr>
                      <p:cNvPr id="0" name=""/>
                      <p:cNvPicPr/>
                      <p:nvPr/>
                    </p:nvPicPr>
                    <p:blipFill>
                      <a:blip r:embed="rId71"/>
                      <a:stretch>
                        <a:fillRect/>
                      </a:stretch>
                    </p:blipFill>
                    <p:spPr>
                      <a:xfrm>
                        <a:off x="5437188" y="4962525"/>
                        <a:ext cx="279400" cy="254000"/>
                      </a:xfrm>
                      <a:prstGeom prst="rect">
                        <a:avLst/>
                      </a:prstGeom>
                    </p:spPr>
                  </p:pic>
                </p:oleObj>
              </mc:Fallback>
            </mc:AlternateContent>
          </a:graphicData>
        </a:graphic>
      </p:graphicFrame>
      <p:cxnSp>
        <p:nvCxnSpPr>
          <p:cNvPr id="6" name="Straight Arrow Connector 5"/>
          <p:cNvCxnSpPr>
            <a:stCxn id="46" idx="6"/>
            <a:endCxn id="131" idx="1"/>
          </p:cNvCxnSpPr>
          <p:nvPr/>
        </p:nvCxnSpPr>
        <p:spPr>
          <a:xfrm>
            <a:off x="2826169" y="2497512"/>
            <a:ext cx="1169814" cy="856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6" idx="6"/>
            <a:endCxn id="133" idx="1"/>
          </p:cNvCxnSpPr>
          <p:nvPr/>
        </p:nvCxnSpPr>
        <p:spPr>
          <a:xfrm>
            <a:off x="2826169" y="2497512"/>
            <a:ext cx="1162700" cy="129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6" idx="6"/>
            <a:endCxn id="128" idx="2"/>
          </p:cNvCxnSpPr>
          <p:nvPr/>
        </p:nvCxnSpPr>
        <p:spPr>
          <a:xfrm>
            <a:off x="2826169" y="2497512"/>
            <a:ext cx="1185552" cy="1723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6" idx="6"/>
            <a:endCxn id="135" idx="1"/>
          </p:cNvCxnSpPr>
          <p:nvPr/>
        </p:nvCxnSpPr>
        <p:spPr>
          <a:xfrm>
            <a:off x="2826169" y="2497512"/>
            <a:ext cx="1155526" cy="215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6" idx="6"/>
            <a:endCxn id="136" idx="1"/>
          </p:cNvCxnSpPr>
          <p:nvPr/>
        </p:nvCxnSpPr>
        <p:spPr>
          <a:xfrm>
            <a:off x="2826169" y="2497512"/>
            <a:ext cx="1173813" cy="258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7" idx="6"/>
            <a:endCxn id="131" idx="1"/>
          </p:cNvCxnSpPr>
          <p:nvPr/>
        </p:nvCxnSpPr>
        <p:spPr>
          <a:xfrm>
            <a:off x="2826169" y="2928982"/>
            <a:ext cx="1169814" cy="425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7" idx="6"/>
            <a:endCxn id="133" idx="1"/>
          </p:cNvCxnSpPr>
          <p:nvPr/>
        </p:nvCxnSpPr>
        <p:spPr>
          <a:xfrm>
            <a:off x="2826169" y="2928982"/>
            <a:ext cx="1162700" cy="86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7" idx="6"/>
            <a:endCxn id="134" idx="1"/>
          </p:cNvCxnSpPr>
          <p:nvPr/>
        </p:nvCxnSpPr>
        <p:spPr>
          <a:xfrm>
            <a:off x="2826169" y="2928982"/>
            <a:ext cx="1168226" cy="1290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7" idx="6"/>
            <a:endCxn id="135" idx="1"/>
          </p:cNvCxnSpPr>
          <p:nvPr/>
        </p:nvCxnSpPr>
        <p:spPr>
          <a:xfrm>
            <a:off x="2826169" y="2928982"/>
            <a:ext cx="1155526" cy="1722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7" idx="6"/>
            <a:endCxn id="136" idx="1"/>
          </p:cNvCxnSpPr>
          <p:nvPr/>
        </p:nvCxnSpPr>
        <p:spPr>
          <a:xfrm>
            <a:off x="2826169" y="2928982"/>
            <a:ext cx="1173813" cy="215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8" idx="6"/>
            <a:endCxn id="131" idx="1"/>
          </p:cNvCxnSpPr>
          <p:nvPr/>
        </p:nvCxnSpPr>
        <p:spPr>
          <a:xfrm flipV="1">
            <a:off x="2826169" y="3354406"/>
            <a:ext cx="1169814" cy="6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6"/>
            <a:endCxn id="133" idx="1"/>
          </p:cNvCxnSpPr>
          <p:nvPr/>
        </p:nvCxnSpPr>
        <p:spPr>
          <a:xfrm>
            <a:off x="2826169" y="3360452"/>
            <a:ext cx="1162700" cy="436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8" idx="6"/>
            <a:endCxn id="134" idx="1"/>
          </p:cNvCxnSpPr>
          <p:nvPr/>
        </p:nvCxnSpPr>
        <p:spPr>
          <a:xfrm>
            <a:off x="2826169" y="3360452"/>
            <a:ext cx="1168226" cy="85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48" idx="6"/>
            <a:endCxn id="135" idx="1"/>
          </p:cNvCxnSpPr>
          <p:nvPr/>
        </p:nvCxnSpPr>
        <p:spPr>
          <a:xfrm>
            <a:off x="2826169" y="3360452"/>
            <a:ext cx="1155526" cy="1290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48" idx="6"/>
            <a:endCxn id="136" idx="1"/>
          </p:cNvCxnSpPr>
          <p:nvPr/>
        </p:nvCxnSpPr>
        <p:spPr>
          <a:xfrm>
            <a:off x="2826169" y="3360452"/>
            <a:ext cx="1173813" cy="172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49" idx="6"/>
          </p:cNvCxnSpPr>
          <p:nvPr/>
        </p:nvCxnSpPr>
        <p:spPr>
          <a:xfrm flipV="1">
            <a:off x="2826169" y="3362062"/>
            <a:ext cx="1155526" cy="42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a:stCxn id="49" idx="6"/>
            <a:endCxn id="127" idx="2"/>
          </p:cNvCxnSpPr>
          <p:nvPr/>
        </p:nvCxnSpPr>
        <p:spPr>
          <a:xfrm flipV="1">
            <a:off x="2826169" y="3789941"/>
            <a:ext cx="1185552" cy="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49" idx="6"/>
            <a:endCxn id="134" idx="1"/>
          </p:cNvCxnSpPr>
          <p:nvPr/>
        </p:nvCxnSpPr>
        <p:spPr>
          <a:xfrm>
            <a:off x="2826169" y="3791922"/>
            <a:ext cx="1168226" cy="42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49" idx="6"/>
            <a:endCxn id="135" idx="1"/>
          </p:cNvCxnSpPr>
          <p:nvPr/>
        </p:nvCxnSpPr>
        <p:spPr>
          <a:xfrm>
            <a:off x="2826169" y="3791922"/>
            <a:ext cx="1155526" cy="85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49" idx="6"/>
            <a:endCxn id="136" idx="1"/>
          </p:cNvCxnSpPr>
          <p:nvPr/>
        </p:nvCxnSpPr>
        <p:spPr>
          <a:xfrm>
            <a:off x="2826169" y="3791922"/>
            <a:ext cx="1173813" cy="129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7" name="Group 236"/>
          <p:cNvGrpSpPr/>
          <p:nvPr/>
        </p:nvGrpSpPr>
        <p:grpSpPr>
          <a:xfrm flipV="1">
            <a:off x="2832539" y="3345100"/>
            <a:ext cx="1185552" cy="2588384"/>
            <a:chOff x="7606205" y="2798058"/>
            <a:chExt cx="1185552" cy="2588384"/>
          </a:xfrm>
        </p:grpSpPr>
        <p:cxnSp>
          <p:nvCxnSpPr>
            <p:cNvPr id="217" name="Straight Arrow Connector 216"/>
            <p:cNvCxnSpPr/>
            <p:nvPr/>
          </p:nvCxnSpPr>
          <p:spPr>
            <a:xfrm>
              <a:off x="7606205" y="2798058"/>
              <a:ext cx="1169814" cy="856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a:off x="7606205" y="2798058"/>
              <a:ext cx="1162700" cy="1299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a:off x="7606205" y="2798058"/>
              <a:ext cx="1185552" cy="1723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a:off x="7606205" y="2798058"/>
              <a:ext cx="1155526" cy="215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a:off x="7606205" y="2798058"/>
              <a:ext cx="1173813" cy="2588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a:off x="7606205" y="3229528"/>
              <a:ext cx="1169814" cy="425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7606205" y="3229528"/>
              <a:ext cx="1162700" cy="86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7606205" y="3229528"/>
              <a:ext cx="1168226" cy="1290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7606205" y="3229528"/>
              <a:ext cx="1155526" cy="1722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a:off x="7606205" y="3229528"/>
              <a:ext cx="1173813" cy="2156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flipV="1">
              <a:off x="7606205" y="3654952"/>
              <a:ext cx="1169814" cy="6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a:off x="7606205" y="3660998"/>
              <a:ext cx="1162700" cy="436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p:nvPr/>
          </p:nvCxnSpPr>
          <p:spPr>
            <a:xfrm>
              <a:off x="7606205" y="3660998"/>
              <a:ext cx="1168226" cy="85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7606205" y="3660998"/>
              <a:ext cx="1155526" cy="1290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7606205" y="3660998"/>
              <a:ext cx="1173813" cy="172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flipV="1">
              <a:off x="7606205" y="3662608"/>
              <a:ext cx="1155526" cy="42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flipV="1">
              <a:off x="7606205" y="4090487"/>
              <a:ext cx="1185552" cy="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7606205" y="4092468"/>
              <a:ext cx="1168226" cy="42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606205" y="4092468"/>
              <a:ext cx="1155526" cy="85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a:off x="7606205" y="4092468"/>
              <a:ext cx="1173813" cy="129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39" name="Straight Arrow Connector 238"/>
          <p:cNvCxnSpPr>
            <a:stCxn id="50" idx="6"/>
          </p:cNvCxnSpPr>
          <p:nvPr/>
        </p:nvCxnSpPr>
        <p:spPr>
          <a:xfrm flipV="1">
            <a:off x="2826169" y="3362062"/>
            <a:ext cx="1155526" cy="861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50" idx="6"/>
            <a:endCxn id="128" idx="2"/>
          </p:cNvCxnSpPr>
          <p:nvPr/>
        </p:nvCxnSpPr>
        <p:spPr>
          <a:xfrm flipV="1">
            <a:off x="2826169" y="4221411"/>
            <a:ext cx="1185552" cy="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a:stCxn id="50" idx="6"/>
            <a:endCxn id="127" idx="2"/>
          </p:cNvCxnSpPr>
          <p:nvPr/>
        </p:nvCxnSpPr>
        <p:spPr>
          <a:xfrm flipV="1">
            <a:off x="2826169" y="3789941"/>
            <a:ext cx="1185552" cy="433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50" idx="6"/>
            <a:endCxn id="107" idx="2"/>
          </p:cNvCxnSpPr>
          <p:nvPr/>
        </p:nvCxnSpPr>
        <p:spPr>
          <a:xfrm>
            <a:off x="2826169" y="4223392"/>
            <a:ext cx="1185552" cy="425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stCxn id="50" idx="6"/>
            <a:endCxn id="108" idx="2"/>
          </p:cNvCxnSpPr>
          <p:nvPr/>
        </p:nvCxnSpPr>
        <p:spPr>
          <a:xfrm>
            <a:off x="2826169" y="4223392"/>
            <a:ext cx="1185552" cy="857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V="1">
            <a:off x="4266682" y="3351971"/>
            <a:ext cx="1169814" cy="6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a:off x="4266682" y="3358017"/>
            <a:ext cx="1162700" cy="436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4266682" y="3358017"/>
            <a:ext cx="1168226" cy="85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p:nvPr/>
        </p:nvCxnSpPr>
        <p:spPr>
          <a:xfrm>
            <a:off x="4266682" y="3358017"/>
            <a:ext cx="1155526" cy="1290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p:nvPr/>
        </p:nvCxnSpPr>
        <p:spPr>
          <a:xfrm>
            <a:off x="4266682" y="3358017"/>
            <a:ext cx="1173813" cy="172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V="1">
            <a:off x="4266682" y="3359627"/>
            <a:ext cx="1155526" cy="42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V="1">
            <a:off x="4266682" y="3787506"/>
            <a:ext cx="1185552" cy="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a:off x="4266682" y="3789487"/>
            <a:ext cx="1168226" cy="42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a:off x="4266682" y="3789487"/>
            <a:ext cx="1155526" cy="85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a:off x="4266682" y="3789487"/>
            <a:ext cx="1173813" cy="129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p:cNvCxnSpPr/>
          <p:nvPr/>
        </p:nvCxnSpPr>
        <p:spPr>
          <a:xfrm>
            <a:off x="4273052" y="5068109"/>
            <a:ext cx="1169814" cy="6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flipV="1">
            <a:off x="4273052" y="4631715"/>
            <a:ext cx="1162700" cy="436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V="1">
            <a:off x="4273052" y="4208967"/>
            <a:ext cx="1168226" cy="85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4273052" y="3777167"/>
            <a:ext cx="1155526" cy="1290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V="1">
            <a:off x="4273052" y="3342665"/>
            <a:ext cx="1173813" cy="172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a:off x="4273052" y="4636639"/>
            <a:ext cx="1155526" cy="429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a:off x="4273052" y="4636639"/>
            <a:ext cx="1185552" cy="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flipV="1">
            <a:off x="4273052" y="4208967"/>
            <a:ext cx="1168226" cy="427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flipV="1">
            <a:off x="4273052" y="3777167"/>
            <a:ext cx="1155526" cy="85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p:nvPr/>
        </p:nvCxnSpPr>
        <p:spPr>
          <a:xfrm flipV="1">
            <a:off x="4273052" y="3342665"/>
            <a:ext cx="1173813" cy="1293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p:nvPr/>
        </p:nvCxnSpPr>
        <p:spPr>
          <a:xfrm flipV="1">
            <a:off x="4266682" y="3359627"/>
            <a:ext cx="1155526" cy="861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p:nvPr/>
        </p:nvCxnSpPr>
        <p:spPr>
          <a:xfrm flipV="1">
            <a:off x="4266682" y="4218976"/>
            <a:ext cx="1185552" cy="1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p:nvPr/>
        </p:nvCxnSpPr>
        <p:spPr>
          <a:xfrm flipV="1">
            <a:off x="4266682" y="3787506"/>
            <a:ext cx="1185552" cy="433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p:cNvCxnSpPr/>
          <p:nvPr/>
        </p:nvCxnSpPr>
        <p:spPr>
          <a:xfrm>
            <a:off x="4266682" y="4220957"/>
            <a:ext cx="1185552" cy="425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p:nvPr/>
        </p:nvCxnSpPr>
        <p:spPr>
          <a:xfrm>
            <a:off x="4266682" y="4220957"/>
            <a:ext cx="1185552" cy="857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4" name="Oval 293"/>
          <p:cNvSpPr/>
          <p:nvPr/>
        </p:nvSpPr>
        <p:spPr>
          <a:xfrm>
            <a:off x="5452929" y="5390960"/>
            <a:ext cx="255319" cy="249382"/>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aphicFrame>
        <p:nvGraphicFramePr>
          <p:cNvPr id="295" name="Object 294"/>
          <p:cNvGraphicFramePr>
            <a:graphicFrameLocks noChangeAspect="1"/>
          </p:cNvGraphicFramePr>
          <p:nvPr>
            <p:extLst>
              <p:ext uri="{D42A27DB-BD31-4B8C-83A1-F6EECF244321}">
                <p14:modId xmlns:p14="http://schemas.microsoft.com/office/powerpoint/2010/main" val="19003788"/>
              </p:ext>
            </p:extLst>
          </p:nvPr>
        </p:nvGraphicFramePr>
        <p:xfrm>
          <a:off x="5435600" y="5394325"/>
          <a:ext cx="279400" cy="254000"/>
        </p:xfrm>
        <a:graphic>
          <a:graphicData uri="http://schemas.openxmlformats.org/presentationml/2006/ole">
            <mc:AlternateContent xmlns:mc="http://schemas.openxmlformats.org/markup-compatibility/2006">
              <mc:Choice xmlns:v="urn:schemas-microsoft-com:vml" Requires="v">
                <p:oleObj spid="_x0000_s574201" name="Equation" r:id="rId72" imgW="279360" imgH="253800" progId="Equation.DSMT4">
                  <p:embed/>
                </p:oleObj>
              </mc:Choice>
              <mc:Fallback>
                <p:oleObj name="Equation" r:id="rId72" imgW="279360" imgH="253800" progId="Equation.DSMT4">
                  <p:embed/>
                  <p:pic>
                    <p:nvPicPr>
                      <p:cNvPr id="0" name=""/>
                      <p:cNvPicPr/>
                      <p:nvPr/>
                    </p:nvPicPr>
                    <p:blipFill>
                      <a:blip r:embed="rId73"/>
                      <a:stretch>
                        <a:fillRect/>
                      </a:stretch>
                    </p:blipFill>
                    <p:spPr>
                      <a:xfrm>
                        <a:off x="5435600" y="5394325"/>
                        <a:ext cx="279400" cy="254000"/>
                      </a:xfrm>
                      <a:prstGeom prst="rect">
                        <a:avLst/>
                      </a:prstGeom>
                    </p:spPr>
                  </p:pic>
                </p:oleObj>
              </mc:Fallback>
            </mc:AlternateContent>
          </a:graphicData>
        </a:graphic>
      </p:graphicFrame>
      <p:cxnSp>
        <p:nvCxnSpPr>
          <p:cNvPr id="297" name="Straight Arrow Connector 296"/>
          <p:cNvCxnSpPr>
            <a:stCxn id="294" idx="6"/>
            <a:endCxn id="57" idx="2"/>
          </p:cNvCxnSpPr>
          <p:nvPr/>
        </p:nvCxnSpPr>
        <p:spPr>
          <a:xfrm flipV="1">
            <a:off x="5708248" y="4221127"/>
            <a:ext cx="1176327" cy="129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stCxn id="126" idx="6"/>
            <a:endCxn id="152" idx="1"/>
          </p:cNvCxnSpPr>
          <p:nvPr/>
        </p:nvCxnSpPr>
        <p:spPr>
          <a:xfrm flipV="1">
            <a:off x="4267040" y="2932547"/>
            <a:ext cx="1171774" cy="425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a:stCxn id="127" idx="6"/>
            <a:endCxn id="152" idx="1"/>
          </p:cNvCxnSpPr>
          <p:nvPr/>
        </p:nvCxnSpPr>
        <p:spPr>
          <a:xfrm flipV="1">
            <a:off x="4267040" y="2932547"/>
            <a:ext cx="1171774" cy="857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p:cNvCxnSpPr>
            <a:stCxn id="128" idx="6"/>
            <a:endCxn id="152" idx="1"/>
          </p:cNvCxnSpPr>
          <p:nvPr/>
        </p:nvCxnSpPr>
        <p:spPr>
          <a:xfrm flipV="1">
            <a:off x="4267040" y="2932547"/>
            <a:ext cx="1171774" cy="128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a:stCxn id="107" idx="6"/>
            <a:endCxn id="152" idx="1"/>
          </p:cNvCxnSpPr>
          <p:nvPr/>
        </p:nvCxnSpPr>
        <p:spPr>
          <a:xfrm flipV="1">
            <a:off x="4267040" y="2932547"/>
            <a:ext cx="1171774" cy="1716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p:cNvCxnSpPr>
            <a:stCxn id="108" idx="6"/>
            <a:endCxn id="147" idx="2"/>
          </p:cNvCxnSpPr>
          <p:nvPr/>
        </p:nvCxnSpPr>
        <p:spPr>
          <a:xfrm flipV="1">
            <a:off x="4267040" y="2930592"/>
            <a:ext cx="1187512" cy="2149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p:cNvCxnSpPr>
            <a:stCxn id="108" idx="6"/>
            <a:endCxn id="295" idx="1"/>
          </p:cNvCxnSpPr>
          <p:nvPr/>
        </p:nvCxnSpPr>
        <p:spPr>
          <a:xfrm>
            <a:off x="4267040" y="5080398"/>
            <a:ext cx="1174150" cy="440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p:cNvCxnSpPr>
            <a:stCxn id="126" idx="6"/>
            <a:endCxn id="295" idx="1"/>
          </p:cNvCxnSpPr>
          <p:nvPr/>
        </p:nvCxnSpPr>
        <p:spPr>
          <a:xfrm>
            <a:off x="4267040" y="3358471"/>
            <a:ext cx="1174150" cy="2162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stCxn id="127" idx="6"/>
            <a:endCxn id="295" idx="1"/>
          </p:cNvCxnSpPr>
          <p:nvPr/>
        </p:nvCxnSpPr>
        <p:spPr>
          <a:xfrm>
            <a:off x="4267040" y="3789941"/>
            <a:ext cx="1174150" cy="1731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p:cNvCxnSpPr>
            <a:stCxn id="128" idx="6"/>
            <a:endCxn id="295" idx="1"/>
          </p:cNvCxnSpPr>
          <p:nvPr/>
        </p:nvCxnSpPr>
        <p:spPr>
          <a:xfrm>
            <a:off x="4267040" y="4221411"/>
            <a:ext cx="1174150" cy="1299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a:stCxn id="107" idx="6"/>
            <a:endCxn id="295" idx="1"/>
          </p:cNvCxnSpPr>
          <p:nvPr/>
        </p:nvCxnSpPr>
        <p:spPr>
          <a:xfrm>
            <a:off x="4267040" y="4648928"/>
            <a:ext cx="1174150" cy="872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1" name="Object 320"/>
          <p:cNvGraphicFramePr>
            <a:graphicFrameLocks noChangeAspect="1"/>
          </p:cNvGraphicFramePr>
          <p:nvPr>
            <p:extLst>
              <p:ext uri="{D42A27DB-BD31-4B8C-83A1-F6EECF244321}">
                <p14:modId xmlns:p14="http://schemas.microsoft.com/office/powerpoint/2010/main" val="3490309300"/>
              </p:ext>
            </p:extLst>
          </p:nvPr>
        </p:nvGraphicFramePr>
        <p:xfrm>
          <a:off x="5010150" y="1828800"/>
          <a:ext cx="1123950" cy="228600"/>
        </p:xfrm>
        <a:graphic>
          <a:graphicData uri="http://schemas.openxmlformats.org/presentationml/2006/ole">
            <mc:AlternateContent xmlns:mc="http://schemas.openxmlformats.org/markup-compatibility/2006">
              <mc:Choice xmlns:v="urn:schemas-microsoft-com:vml" Requires="v">
                <p:oleObj spid="_x0000_s574202" name="Equation" r:id="rId74" imgW="1498320" imgH="304560" progId="Equation.DSMT4">
                  <p:embed/>
                </p:oleObj>
              </mc:Choice>
              <mc:Fallback>
                <p:oleObj name="Equation" r:id="rId74" imgW="1498320" imgH="304560" progId="Equation.DSMT4">
                  <p:embed/>
                  <p:pic>
                    <p:nvPicPr>
                      <p:cNvPr id="0" name=""/>
                      <p:cNvPicPr/>
                      <p:nvPr/>
                    </p:nvPicPr>
                    <p:blipFill>
                      <a:blip r:embed="rId75"/>
                      <a:stretch>
                        <a:fillRect/>
                      </a:stretch>
                    </p:blipFill>
                    <p:spPr>
                      <a:xfrm>
                        <a:off x="5010150" y="1828800"/>
                        <a:ext cx="1123950" cy="228600"/>
                      </a:xfrm>
                      <a:prstGeom prst="rect">
                        <a:avLst/>
                      </a:prstGeom>
                    </p:spPr>
                  </p:pic>
                </p:oleObj>
              </mc:Fallback>
            </mc:AlternateContent>
          </a:graphicData>
        </a:graphic>
      </p:graphicFrame>
      <p:sp>
        <p:nvSpPr>
          <p:cNvPr id="322" name="TextBox 321"/>
          <p:cNvSpPr txBox="1"/>
          <p:nvPr/>
        </p:nvSpPr>
        <p:spPr>
          <a:xfrm>
            <a:off x="4878987" y="1575478"/>
            <a:ext cx="1396498" cy="276999"/>
          </a:xfrm>
          <a:prstGeom prst="rect">
            <a:avLst/>
          </a:prstGeom>
          <a:noFill/>
        </p:spPr>
        <p:txBody>
          <a:bodyPr wrap="square" rtlCol="0">
            <a:spAutoFit/>
          </a:bodyPr>
          <a:lstStyle/>
          <a:p>
            <a:pPr algn="ctr"/>
            <a:r>
              <a:rPr lang="en-GB" sz="1200" dirty="0"/>
              <a:t>Hidden layer l=3</a:t>
            </a:r>
          </a:p>
        </p:txBody>
      </p:sp>
      <p:graphicFrame>
        <p:nvGraphicFramePr>
          <p:cNvPr id="323" name="Object 322"/>
          <p:cNvGraphicFramePr>
            <a:graphicFrameLocks noChangeAspect="1"/>
          </p:cNvGraphicFramePr>
          <p:nvPr>
            <p:extLst>
              <p:ext uri="{D42A27DB-BD31-4B8C-83A1-F6EECF244321}">
                <p14:modId xmlns:p14="http://schemas.microsoft.com/office/powerpoint/2010/main" val="2722345933"/>
              </p:ext>
            </p:extLst>
          </p:nvPr>
        </p:nvGraphicFramePr>
        <p:xfrm>
          <a:off x="5311814" y="2058785"/>
          <a:ext cx="520700" cy="228600"/>
        </p:xfrm>
        <a:graphic>
          <a:graphicData uri="http://schemas.openxmlformats.org/presentationml/2006/ole">
            <mc:AlternateContent xmlns:mc="http://schemas.openxmlformats.org/markup-compatibility/2006">
              <mc:Choice xmlns:v="urn:schemas-microsoft-com:vml" Requires="v">
                <p:oleObj spid="_x0000_s574203" name="Equation" r:id="rId76" imgW="520560" imgH="228600" progId="Equation.DSMT4">
                  <p:embed/>
                </p:oleObj>
              </mc:Choice>
              <mc:Fallback>
                <p:oleObj name="Equation" r:id="rId76" imgW="520560" imgH="228600" progId="Equation.DSMT4">
                  <p:embed/>
                  <p:pic>
                    <p:nvPicPr>
                      <p:cNvPr id="0" name=""/>
                      <p:cNvPicPr/>
                      <p:nvPr/>
                    </p:nvPicPr>
                    <p:blipFill>
                      <a:blip r:embed="rId77"/>
                      <a:stretch>
                        <a:fillRect/>
                      </a:stretch>
                    </p:blipFill>
                    <p:spPr>
                      <a:xfrm>
                        <a:off x="5311814" y="2058785"/>
                        <a:ext cx="520700" cy="228600"/>
                      </a:xfrm>
                      <a:prstGeom prst="rect">
                        <a:avLst/>
                      </a:prstGeom>
                    </p:spPr>
                  </p:pic>
                </p:oleObj>
              </mc:Fallback>
            </mc:AlternateContent>
          </a:graphicData>
        </a:graphic>
      </p:graphicFrame>
      <p:cxnSp>
        <p:nvCxnSpPr>
          <p:cNvPr id="324" name="Straight Arrow Connector 323"/>
          <p:cNvCxnSpPr/>
          <p:nvPr/>
        </p:nvCxnSpPr>
        <p:spPr>
          <a:xfrm>
            <a:off x="4719606" y="1924869"/>
            <a:ext cx="279901" cy="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8" name="Object 327"/>
          <p:cNvGraphicFramePr>
            <a:graphicFrameLocks noChangeAspect="1"/>
          </p:cNvGraphicFramePr>
          <p:nvPr>
            <p:extLst>
              <p:ext uri="{D42A27DB-BD31-4B8C-83A1-F6EECF244321}">
                <p14:modId xmlns:p14="http://schemas.microsoft.com/office/powerpoint/2010/main" val="3571729474"/>
              </p:ext>
            </p:extLst>
          </p:nvPr>
        </p:nvGraphicFramePr>
        <p:xfrm>
          <a:off x="8118475" y="1971675"/>
          <a:ext cx="2692400" cy="304800"/>
        </p:xfrm>
        <a:graphic>
          <a:graphicData uri="http://schemas.openxmlformats.org/presentationml/2006/ole">
            <mc:AlternateContent xmlns:mc="http://schemas.openxmlformats.org/markup-compatibility/2006">
              <mc:Choice xmlns:v="urn:schemas-microsoft-com:vml" Requires="v">
                <p:oleObj spid="_x0000_s574204" name="Equation" r:id="rId78" imgW="2692080" imgH="304560" progId="Equation.DSMT4">
                  <p:embed/>
                </p:oleObj>
              </mc:Choice>
              <mc:Fallback>
                <p:oleObj name="Equation" r:id="rId78" imgW="2692080" imgH="304560" progId="Equation.DSMT4">
                  <p:embed/>
                  <p:pic>
                    <p:nvPicPr>
                      <p:cNvPr id="0" name=""/>
                      <p:cNvPicPr/>
                      <p:nvPr/>
                    </p:nvPicPr>
                    <p:blipFill>
                      <a:blip r:embed="rId79"/>
                      <a:stretch>
                        <a:fillRect/>
                      </a:stretch>
                    </p:blipFill>
                    <p:spPr>
                      <a:xfrm>
                        <a:off x="8118475" y="1971675"/>
                        <a:ext cx="2692400" cy="304800"/>
                      </a:xfrm>
                      <a:prstGeom prst="rect">
                        <a:avLst/>
                      </a:prstGeom>
                    </p:spPr>
                  </p:pic>
                </p:oleObj>
              </mc:Fallback>
            </mc:AlternateContent>
          </a:graphicData>
        </a:graphic>
      </p:graphicFrame>
      <p:graphicFrame>
        <p:nvGraphicFramePr>
          <p:cNvPr id="329" name="Object 328"/>
          <p:cNvGraphicFramePr>
            <a:graphicFrameLocks noChangeAspect="1"/>
          </p:cNvGraphicFramePr>
          <p:nvPr>
            <p:extLst>
              <p:ext uri="{D42A27DB-BD31-4B8C-83A1-F6EECF244321}">
                <p14:modId xmlns:p14="http://schemas.microsoft.com/office/powerpoint/2010/main" val="699776056"/>
              </p:ext>
            </p:extLst>
          </p:nvPr>
        </p:nvGraphicFramePr>
        <p:xfrm>
          <a:off x="8890000" y="2567751"/>
          <a:ext cx="2260600" cy="266700"/>
        </p:xfrm>
        <a:graphic>
          <a:graphicData uri="http://schemas.openxmlformats.org/presentationml/2006/ole">
            <mc:AlternateContent xmlns:mc="http://schemas.openxmlformats.org/markup-compatibility/2006">
              <mc:Choice xmlns:v="urn:schemas-microsoft-com:vml" Requires="v">
                <p:oleObj spid="_x0000_s574205" name="Equation" r:id="rId80" imgW="2260440" imgH="266400" progId="Equation.DSMT4">
                  <p:embed/>
                </p:oleObj>
              </mc:Choice>
              <mc:Fallback>
                <p:oleObj name="Equation" r:id="rId80" imgW="2260440" imgH="266400" progId="Equation.DSMT4">
                  <p:embed/>
                  <p:pic>
                    <p:nvPicPr>
                      <p:cNvPr id="0" name=""/>
                      <p:cNvPicPr/>
                      <p:nvPr/>
                    </p:nvPicPr>
                    <p:blipFill>
                      <a:blip r:embed="rId81"/>
                      <a:stretch>
                        <a:fillRect/>
                      </a:stretch>
                    </p:blipFill>
                    <p:spPr>
                      <a:xfrm>
                        <a:off x="8890000" y="2567751"/>
                        <a:ext cx="2260600" cy="266700"/>
                      </a:xfrm>
                      <a:prstGeom prst="rect">
                        <a:avLst/>
                      </a:prstGeom>
                    </p:spPr>
                  </p:pic>
                </p:oleObj>
              </mc:Fallback>
            </mc:AlternateContent>
          </a:graphicData>
        </a:graphic>
      </p:graphicFrame>
      <p:graphicFrame>
        <p:nvGraphicFramePr>
          <p:cNvPr id="330" name="Object 329"/>
          <p:cNvGraphicFramePr>
            <a:graphicFrameLocks noChangeAspect="1"/>
          </p:cNvGraphicFramePr>
          <p:nvPr>
            <p:extLst>
              <p:ext uri="{D42A27DB-BD31-4B8C-83A1-F6EECF244321}">
                <p14:modId xmlns:p14="http://schemas.microsoft.com/office/powerpoint/2010/main" val="3846727399"/>
              </p:ext>
            </p:extLst>
          </p:nvPr>
        </p:nvGraphicFramePr>
        <p:xfrm>
          <a:off x="9719027" y="3128663"/>
          <a:ext cx="1143000" cy="431800"/>
        </p:xfrm>
        <a:graphic>
          <a:graphicData uri="http://schemas.openxmlformats.org/presentationml/2006/ole">
            <mc:AlternateContent xmlns:mc="http://schemas.openxmlformats.org/markup-compatibility/2006">
              <mc:Choice xmlns:v="urn:schemas-microsoft-com:vml" Requires="v">
                <p:oleObj spid="_x0000_s574206" name="Equation" r:id="rId82" imgW="1143000" imgH="431640" progId="Equation.DSMT4">
                  <p:embed/>
                </p:oleObj>
              </mc:Choice>
              <mc:Fallback>
                <p:oleObj name="Equation" r:id="rId82" imgW="1143000" imgH="431640" progId="Equation.DSMT4">
                  <p:embed/>
                  <p:pic>
                    <p:nvPicPr>
                      <p:cNvPr id="0" name=""/>
                      <p:cNvPicPr/>
                      <p:nvPr/>
                    </p:nvPicPr>
                    <p:blipFill>
                      <a:blip r:embed="rId83"/>
                      <a:stretch>
                        <a:fillRect/>
                      </a:stretch>
                    </p:blipFill>
                    <p:spPr>
                      <a:xfrm>
                        <a:off x="9719027" y="3128663"/>
                        <a:ext cx="1143000" cy="431800"/>
                      </a:xfrm>
                      <a:prstGeom prst="rect">
                        <a:avLst/>
                      </a:prstGeom>
                    </p:spPr>
                  </p:pic>
                </p:oleObj>
              </mc:Fallback>
            </mc:AlternateContent>
          </a:graphicData>
        </a:graphic>
      </p:graphicFrame>
      <p:graphicFrame>
        <p:nvGraphicFramePr>
          <p:cNvPr id="331" name="Object 330"/>
          <p:cNvGraphicFramePr>
            <a:graphicFrameLocks noChangeAspect="1"/>
          </p:cNvGraphicFramePr>
          <p:nvPr>
            <p:extLst>
              <p:ext uri="{D42A27DB-BD31-4B8C-83A1-F6EECF244321}">
                <p14:modId xmlns:p14="http://schemas.microsoft.com/office/powerpoint/2010/main" val="2470636428"/>
              </p:ext>
            </p:extLst>
          </p:nvPr>
        </p:nvGraphicFramePr>
        <p:xfrm>
          <a:off x="8890000" y="3772916"/>
          <a:ext cx="1447800" cy="431800"/>
        </p:xfrm>
        <a:graphic>
          <a:graphicData uri="http://schemas.openxmlformats.org/presentationml/2006/ole">
            <mc:AlternateContent xmlns:mc="http://schemas.openxmlformats.org/markup-compatibility/2006">
              <mc:Choice xmlns:v="urn:schemas-microsoft-com:vml" Requires="v">
                <p:oleObj spid="_x0000_s574207" name="Equation" r:id="rId84" imgW="1447560" imgH="431640" progId="Equation.DSMT4">
                  <p:embed/>
                </p:oleObj>
              </mc:Choice>
              <mc:Fallback>
                <p:oleObj name="Equation" r:id="rId84" imgW="1447560" imgH="431640" progId="Equation.DSMT4">
                  <p:embed/>
                  <p:pic>
                    <p:nvPicPr>
                      <p:cNvPr id="0" name=""/>
                      <p:cNvPicPr/>
                      <p:nvPr/>
                    </p:nvPicPr>
                    <p:blipFill>
                      <a:blip r:embed="rId85"/>
                      <a:stretch>
                        <a:fillRect/>
                      </a:stretch>
                    </p:blipFill>
                    <p:spPr>
                      <a:xfrm>
                        <a:off x="8890000" y="3772916"/>
                        <a:ext cx="1447800" cy="431800"/>
                      </a:xfrm>
                      <a:prstGeom prst="rect">
                        <a:avLst/>
                      </a:prstGeom>
                    </p:spPr>
                  </p:pic>
                </p:oleObj>
              </mc:Fallback>
            </mc:AlternateContent>
          </a:graphicData>
        </a:graphic>
      </p:graphicFrame>
      <p:graphicFrame>
        <p:nvGraphicFramePr>
          <p:cNvPr id="332" name="Object 331"/>
          <p:cNvGraphicFramePr>
            <a:graphicFrameLocks noChangeAspect="1"/>
          </p:cNvGraphicFramePr>
          <p:nvPr>
            <p:extLst>
              <p:ext uri="{D42A27DB-BD31-4B8C-83A1-F6EECF244321}">
                <p14:modId xmlns:p14="http://schemas.microsoft.com/office/powerpoint/2010/main" val="3669763868"/>
              </p:ext>
            </p:extLst>
          </p:nvPr>
        </p:nvGraphicFramePr>
        <p:xfrm>
          <a:off x="9167813" y="4483651"/>
          <a:ext cx="774700" cy="215900"/>
        </p:xfrm>
        <a:graphic>
          <a:graphicData uri="http://schemas.openxmlformats.org/presentationml/2006/ole">
            <mc:AlternateContent xmlns:mc="http://schemas.openxmlformats.org/markup-compatibility/2006">
              <mc:Choice xmlns:v="urn:schemas-microsoft-com:vml" Requires="v">
                <p:oleObj spid="_x0000_s574208" name="Equation" r:id="rId86" imgW="774360" imgH="215640" progId="Equation.DSMT4">
                  <p:embed/>
                </p:oleObj>
              </mc:Choice>
              <mc:Fallback>
                <p:oleObj name="Equation" r:id="rId86" imgW="774360" imgH="215640" progId="Equation.DSMT4">
                  <p:embed/>
                  <p:pic>
                    <p:nvPicPr>
                      <p:cNvPr id="0" name=""/>
                      <p:cNvPicPr/>
                      <p:nvPr/>
                    </p:nvPicPr>
                    <p:blipFill>
                      <a:blip r:embed="rId87"/>
                      <a:stretch>
                        <a:fillRect/>
                      </a:stretch>
                    </p:blipFill>
                    <p:spPr>
                      <a:xfrm>
                        <a:off x="9167813" y="4483651"/>
                        <a:ext cx="774700" cy="215900"/>
                      </a:xfrm>
                      <a:prstGeom prst="rect">
                        <a:avLst/>
                      </a:prstGeom>
                    </p:spPr>
                  </p:pic>
                </p:oleObj>
              </mc:Fallback>
            </mc:AlternateContent>
          </a:graphicData>
        </a:graphic>
      </p:graphicFrame>
      <p:graphicFrame>
        <p:nvGraphicFramePr>
          <p:cNvPr id="333" name="Object 332"/>
          <p:cNvGraphicFramePr>
            <a:graphicFrameLocks noChangeAspect="1"/>
          </p:cNvGraphicFramePr>
          <p:nvPr>
            <p:extLst>
              <p:ext uri="{D42A27DB-BD31-4B8C-83A1-F6EECF244321}">
                <p14:modId xmlns:p14="http://schemas.microsoft.com/office/powerpoint/2010/main" val="1306387634"/>
              </p:ext>
            </p:extLst>
          </p:nvPr>
        </p:nvGraphicFramePr>
        <p:xfrm>
          <a:off x="8520113" y="4715021"/>
          <a:ext cx="1676400" cy="431800"/>
        </p:xfrm>
        <a:graphic>
          <a:graphicData uri="http://schemas.openxmlformats.org/presentationml/2006/ole">
            <mc:AlternateContent xmlns:mc="http://schemas.openxmlformats.org/markup-compatibility/2006">
              <mc:Choice xmlns:v="urn:schemas-microsoft-com:vml" Requires="v">
                <p:oleObj spid="_x0000_s574209" name="Equation" r:id="rId88" imgW="1676160" imgH="431640" progId="Equation.DSMT4">
                  <p:embed/>
                </p:oleObj>
              </mc:Choice>
              <mc:Fallback>
                <p:oleObj name="Equation" r:id="rId88" imgW="1676160" imgH="431640" progId="Equation.DSMT4">
                  <p:embed/>
                  <p:pic>
                    <p:nvPicPr>
                      <p:cNvPr id="0" name=""/>
                      <p:cNvPicPr/>
                      <p:nvPr/>
                    </p:nvPicPr>
                    <p:blipFill>
                      <a:blip r:embed="rId89"/>
                      <a:stretch>
                        <a:fillRect/>
                      </a:stretch>
                    </p:blipFill>
                    <p:spPr>
                      <a:xfrm>
                        <a:off x="8520113" y="4715021"/>
                        <a:ext cx="1676400" cy="4318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46</a:t>
            </a:fld>
            <a:endParaRPr lang="en-GB"/>
          </a:p>
        </p:txBody>
      </p:sp>
    </p:spTree>
    <p:extLst>
      <p:ext uri="{BB962C8B-B14F-4D97-AF65-F5344CB8AC3E}">
        <p14:creationId xmlns:p14="http://schemas.microsoft.com/office/powerpoint/2010/main" val="2558521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Deep learning: rationale</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600" dirty="0" smtClean="0"/>
              <a:t>Universal Representation Theorem states that all functions are attainable with a single hidden layer</a:t>
            </a:r>
          </a:p>
          <a:p>
            <a:r>
              <a:rPr lang="en-GB" sz="1600" dirty="0" smtClean="0"/>
              <a:t>This is an asymptotic result, as the number of units in the hidden layer increases to infinity</a:t>
            </a:r>
            <a:endParaRPr lang="en-GB" sz="1400" dirty="0" smtClean="0"/>
          </a:p>
          <a:p>
            <a:r>
              <a:rPr lang="en-GB" sz="1600" dirty="0" smtClean="0"/>
              <a:t>In practice, we have a limited “computational budget” so we have only so many units</a:t>
            </a:r>
            <a:endParaRPr lang="en-GB" sz="1600" i="1" dirty="0" smtClean="0"/>
          </a:p>
          <a:p>
            <a:endParaRPr lang="en-GB" sz="1600" dirty="0" smtClean="0"/>
          </a:p>
          <a:p>
            <a:r>
              <a:rPr lang="en-GB" sz="1600" dirty="0" smtClean="0"/>
              <a:t>It has been </a:t>
            </a:r>
            <a:r>
              <a:rPr lang="en-GB" sz="1600" i="1" dirty="0" smtClean="0"/>
              <a:t>empirically </a:t>
            </a:r>
            <a:r>
              <a:rPr lang="en-GB" sz="1600" dirty="0" smtClean="0"/>
              <a:t>observed, repeatedly, that:</a:t>
            </a:r>
            <a:endParaRPr lang="en-GB" sz="1600" dirty="0"/>
          </a:p>
          <a:p>
            <a:pPr lvl="1"/>
            <a:r>
              <a:rPr lang="en-GB" sz="1400" dirty="0" smtClean="0"/>
              <a:t>Given a fixed computational budget</a:t>
            </a:r>
          </a:p>
          <a:p>
            <a:pPr lvl="1"/>
            <a:r>
              <a:rPr lang="en-GB" sz="1400" dirty="0" smtClean="0"/>
              <a:t>Networks with multiple layers (of fewer units)</a:t>
            </a:r>
          </a:p>
          <a:p>
            <a:pPr lvl="1"/>
            <a:r>
              <a:rPr lang="en-GB" sz="1400" dirty="0" smtClean="0"/>
              <a:t>Perform (exponentially) better than those with one layer (with more units)</a:t>
            </a:r>
          </a:p>
          <a:p>
            <a:pPr lvl="1"/>
            <a:r>
              <a:rPr lang="en-GB" sz="1400" dirty="0" smtClean="0"/>
              <a:t>This is the basis of modern Deep Learning</a:t>
            </a:r>
          </a:p>
          <a:p>
            <a:endParaRPr lang="en-GB" sz="1800" dirty="0"/>
          </a:p>
          <a:p>
            <a:r>
              <a:rPr lang="en-GB" sz="1600" dirty="0" smtClean="0"/>
              <a:t>This is not (yet?) formally demonstrated</a:t>
            </a:r>
          </a:p>
          <a:p>
            <a:r>
              <a:rPr lang="en-GB" sz="1600" dirty="0" smtClean="0"/>
              <a:t>It is even unclear how to formalize what it is exactly we want to demonstrate?</a:t>
            </a:r>
          </a:p>
          <a:p>
            <a:r>
              <a:rPr lang="en-GB" sz="1600" dirty="0" smtClean="0"/>
              <a:t>But deep learning was repeatedly validated by its empirical success</a:t>
            </a:r>
          </a:p>
          <a:p>
            <a:r>
              <a:rPr lang="en-GB" sz="1600" dirty="0" smtClean="0"/>
              <a:t>And we can try to explain why with heuristics and intuition if not with formal maths</a:t>
            </a:r>
            <a:endParaRPr lang="en-GB" sz="1600" dirty="0" smtClean="0"/>
          </a:p>
          <a:p>
            <a:endParaRPr lang="en-GB" sz="1800" dirty="0"/>
          </a:p>
          <a:p>
            <a:pPr lvl="1"/>
            <a:endParaRPr lang="en-GB" sz="10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47</a:t>
            </a:fld>
            <a:endParaRPr lang="en-GB"/>
          </a:p>
        </p:txBody>
      </p:sp>
    </p:spTree>
    <p:extLst>
      <p:ext uri="{BB962C8B-B14F-4D97-AF65-F5344CB8AC3E}">
        <p14:creationId xmlns:p14="http://schemas.microsoft.com/office/powerpoint/2010/main" val="317226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Learning by composition</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600" dirty="0" smtClean="0"/>
              <a:t>The </a:t>
            </a:r>
            <a:r>
              <a:rPr lang="en-GB" sz="1600" i="1" dirty="0" smtClean="0"/>
              <a:t>heuristic</a:t>
            </a:r>
            <a:r>
              <a:rPr lang="en-GB" sz="1600" dirty="0" smtClean="0"/>
              <a:t> rationale is:</a:t>
            </a:r>
            <a:br>
              <a:rPr lang="en-GB" sz="1600" dirty="0" smtClean="0"/>
            </a:br>
            <a:endParaRPr lang="en-GB" sz="1600" dirty="0" smtClean="0"/>
          </a:p>
          <a:p>
            <a:pPr marL="0" indent="0" algn="ctr">
              <a:buNone/>
            </a:pPr>
            <a:r>
              <a:rPr lang="en-GB" sz="1400" i="1" dirty="0" smtClean="0"/>
              <a:t>Deep Learning introduces function composition, allowing nets to represent a larger space of functions with a limited number of units</a:t>
            </a:r>
          </a:p>
          <a:p>
            <a:endParaRPr lang="en-GB" sz="1600" dirty="0"/>
          </a:p>
          <a:p>
            <a:r>
              <a:rPr lang="en-GB" sz="1600" dirty="0" smtClean="0"/>
              <a:t>With one hidden layer:</a:t>
            </a:r>
          </a:p>
          <a:p>
            <a:pPr lvl="1"/>
            <a:r>
              <a:rPr lang="en-GB" sz="1400" dirty="0" smtClean="0"/>
              <a:t>Each basis function is an activated combination of the input units</a:t>
            </a:r>
          </a:p>
          <a:p>
            <a:pPr lvl="1"/>
            <a:r>
              <a:rPr lang="en-GB" sz="1400" dirty="0" smtClean="0"/>
              <a:t>So additional hidden units allow the network to learn a larger number of basis functions of the same shape</a:t>
            </a:r>
            <a:endParaRPr lang="en-GB" sz="1600" dirty="0" smtClean="0"/>
          </a:p>
          <a:p>
            <a:r>
              <a:rPr lang="en-GB" sz="1600" dirty="0" smtClean="0"/>
              <a:t>With multiple layers:</a:t>
            </a:r>
          </a:p>
          <a:p>
            <a:pPr lvl="1"/>
            <a:r>
              <a:rPr lang="en-GB" sz="1400" dirty="0" smtClean="0"/>
              <a:t>Each unit in a layer is a function of all the units in the previous layer</a:t>
            </a:r>
          </a:p>
          <a:p>
            <a:pPr lvl="1"/>
            <a:r>
              <a:rPr lang="en-GB" sz="1400" i="1" dirty="0" smtClean="0"/>
              <a:t>a1</a:t>
            </a:r>
            <a:r>
              <a:rPr lang="en-GB" sz="1400" dirty="0" smtClean="0"/>
              <a:t> is a function of </a:t>
            </a:r>
            <a:r>
              <a:rPr lang="en-GB" sz="1400" i="1" dirty="0" smtClean="0"/>
              <a:t>a0=x</a:t>
            </a:r>
            <a:r>
              <a:rPr lang="en-GB" sz="1400" dirty="0" smtClean="0"/>
              <a:t>, </a:t>
            </a:r>
            <a:r>
              <a:rPr lang="en-GB" sz="1400" i="1" dirty="0" smtClean="0"/>
              <a:t>a2 </a:t>
            </a:r>
            <a:r>
              <a:rPr lang="en-GB" sz="1400" dirty="0" smtClean="0"/>
              <a:t>is a function of </a:t>
            </a:r>
            <a:r>
              <a:rPr lang="en-GB" sz="1400" i="1" dirty="0" smtClean="0"/>
              <a:t>a1</a:t>
            </a:r>
            <a:r>
              <a:rPr lang="en-GB" sz="1400" dirty="0" smtClean="0"/>
              <a:t>, etc.</a:t>
            </a:r>
          </a:p>
          <a:p>
            <a:pPr lvl="1"/>
            <a:r>
              <a:rPr lang="en-GB" sz="1400" dirty="0" smtClean="0"/>
              <a:t>In the end, we regress linearly on the penultimate layer          which we call the “basis layer”</a:t>
            </a:r>
          </a:p>
          <a:p>
            <a:pPr lvl="1"/>
            <a:r>
              <a:rPr lang="en-GB" sz="1400" dirty="0" smtClean="0"/>
              <a:t>Whose units are basis functions of basis functions of basis functions ... of the inputs</a:t>
            </a:r>
          </a:p>
          <a:p>
            <a:pPr lvl="1"/>
            <a:r>
              <a:rPr lang="en-GB" sz="1400" dirty="0" smtClean="0"/>
              <a:t>So, instead of simply increasing the number of possible combinations of the inputs</a:t>
            </a:r>
          </a:p>
          <a:p>
            <a:pPr lvl="1"/>
            <a:r>
              <a:rPr lang="en-GB" sz="1400" dirty="0" smtClean="0"/>
              <a:t>Deep nets learn to </a:t>
            </a:r>
            <a:r>
              <a:rPr lang="en-GB" sz="1400" i="1" dirty="0" smtClean="0"/>
              <a:t>compose </a:t>
            </a:r>
            <a:r>
              <a:rPr lang="en-GB" sz="1400" dirty="0" smtClean="0"/>
              <a:t>functions to find optimal basis functions for regression</a:t>
            </a:r>
          </a:p>
          <a:p>
            <a:pPr lvl="1"/>
            <a:r>
              <a:rPr lang="en-GB" sz="1400" dirty="0" smtClean="0"/>
              <a:t>Composition allows them to attain a larger, richer space of functions with a limited overall number of units</a:t>
            </a:r>
          </a:p>
          <a:p>
            <a:pPr lvl="1"/>
            <a:r>
              <a:rPr lang="en-GB" sz="1400" dirty="0" smtClean="0"/>
              <a:t>Hence, giving nets a higher representational power for a fixed computational budget</a:t>
            </a:r>
            <a:endParaRPr lang="en-GB" sz="1200" dirty="0" smtClean="0"/>
          </a:p>
          <a:p>
            <a:endParaRPr lang="en-GB" sz="1800" dirty="0"/>
          </a:p>
          <a:p>
            <a:pPr lvl="1"/>
            <a:endParaRPr lang="en-GB" sz="10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48</a:t>
            </a:fld>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3001906594"/>
              </p:ext>
            </p:extLst>
          </p:nvPr>
        </p:nvGraphicFramePr>
        <p:xfrm>
          <a:off x="5688197" y="4723619"/>
          <a:ext cx="266700" cy="228600"/>
        </p:xfrm>
        <a:graphic>
          <a:graphicData uri="http://schemas.openxmlformats.org/presentationml/2006/ole">
            <mc:AlternateContent xmlns:mc="http://schemas.openxmlformats.org/markup-compatibility/2006">
              <mc:Choice xmlns:v="urn:schemas-microsoft-com:vml" Requires="v">
                <p:oleObj spid="_x0000_s557094" name="Equation" r:id="rId4" imgW="266400" imgH="228600" progId="Equation.DSMT4">
                  <p:embed/>
                </p:oleObj>
              </mc:Choice>
              <mc:Fallback>
                <p:oleObj name="Equation" r:id="rId4" imgW="266400" imgH="228600" progId="Equation.DSMT4">
                  <p:embed/>
                  <p:pic>
                    <p:nvPicPr>
                      <p:cNvPr id="0" name=""/>
                      <p:cNvPicPr/>
                      <p:nvPr/>
                    </p:nvPicPr>
                    <p:blipFill>
                      <a:blip r:embed="rId5"/>
                      <a:stretch>
                        <a:fillRect/>
                      </a:stretch>
                    </p:blipFill>
                    <p:spPr>
                      <a:xfrm>
                        <a:off x="5688197" y="4723619"/>
                        <a:ext cx="266700" cy="228600"/>
                      </a:xfrm>
                      <a:prstGeom prst="rect">
                        <a:avLst/>
                      </a:prstGeom>
                    </p:spPr>
                  </p:pic>
                </p:oleObj>
              </mc:Fallback>
            </mc:AlternateContent>
          </a:graphicData>
        </a:graphic>
      </p:graphicFrame>
    </p:spTree>
    <p:extLst>
      <p:ext uri="{BB962C8B-B14F-4D97-AF65-F5344CB8AC3E}">
        <p14:creationId xmlns:p14="http://schemas.microsoft.com/office/powerpoint/2010/main" val="365837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Example: image recognition by deep learning</a:t>
            </a:r>
            <a:endParaRPr lang="en-GB" dirty="0">
              <a:solidFill>
                <a:schemeClr val="bg1"/>
              </a:solidFill>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49</a:t>
            </a:fld>
            <a:endParaRPr lang="en-GB"/>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823488"/>
            <a:ext cx="5896798" cy="3448531"/>
          </a:xfrm>
          <a:prstGeom prst="rect">
            <a:avLst/>
          </a:prstGeom>
        </p:spPr>
      </p:pic>
      <p:sp>
        <p:nvSpPr>
          <p:cNvPr id="8" name="Content Placeholder 3"/>
          <p:cNvSpPr>
            <a:spLocks noGrp="1"/>
          </p:cNvSpPr>
          <p:nvPr>
            <p:ph idx="1"/>
          </p:nvPr>
        </p:nvSpPr>
        <p:spPr>
          <a:xfrm>
            <a:off x="6792686" y="1983179"/>
            <a:ext cx="4561114" cy="4193784"/>
          </a:xfrm>
        </p:spPr>
        <p:txBody>
          <a:bodyPr>
            <a:noAutofit/>
          </a:bodyPr>
          <a:lstStyle/>
          <a:p>
            <a:r>
              <a:rPr lang="en-GB" sz="1600" dirty="0" smtClean="0"/>
              <a:t>Early layers detect low level features:</a:t>
            </a:r>
            <a:br>
              <a:rPr lang="en-GB" sz="1600" dirty="0" smtClean="0"/>
            </a:br>
            <a:r>
              <a:rPr lang="en-GB" sz="1600" dirty="0" smtClean="0"/>
              <a:t>mainly, edges, horizontal, vertical, diagonal...</a:t>
            </a:r>
          </a:p>
          <a:p>
            <a:endParaRPr lang="en-GB" sz="1600" dirty="0" smtClean="0"/>
          </a:p>
          <a:p>
            <a:r>
              <a:rPr lang="en-GB" sz="1600" dirty="0" smtClean="0"/>
              <a:t>Subsequent layers combine them </a:t>
            </a:r>
            <a:br>
              <a:rPr lang="en-GB" sz="1600" dirty="0" smtClean="0"/>
            </a:br>
            <a:r>
              <a:rPr lang="en-GB" sz="1600" dirty="0" smtClean="0"/>
              <a:t>into more complex features:</a:t>
            </a:r>
            <a:br>
              <a:rPr lang="en-GB" sz="1600" dirty="0" smtClean="0"/>
            </a:br>
            <a:r>
              <a:rPr lang="en-GB" sz="1600" dirty="0" smtClean="0"/>
              <a:t>wheels, windshields, etc.</a:t>
            </a:r>
          </a:p>
          <a:p>
            <a:endParaRPr lang="en-GB" sz="1600" dirty="0"/>
          </a:p>
          <a:p>
            <a:r>
              <a:rPr lang="en-GB" sz="1600" dirty="0" smtClean="0"/>
              <a:t>Late layers combine these into cars</a:t>
            </a:r>
            <a:br>
              <a:rPr lang="en-GB" sz="1600" dirty="0" smtClean="0"/>
            </a:br>
            <a:r>
              <a:rPr lang="en-GB" sz="1600" dirty="0" smtClean="0"/>
              <a:t>The degree of activation of different cars </a:t>
            </a:r>
            <a:br>
              <a:rPr lang="en-GB" sz="1600" dirty="0" smtClean="0"/>
            </a:br>
            <a:r>
              <a:rPr lang="en-GB" sz="1600" dirty="0" smtClean="0"/>
              <a:t>in the output layer </a:t>
            </a:r>
            <a:br>
              <a:rPr lang="en-GB" sz="1600" dirty="0" smtClean="0"/>
            </a:br>
            <a:r>
              <a:rPr lang="en-GB" sz="1600" dirty="0" smtClean="0"/>
              <a:t>gives the probability of identification</a:t>
            </a:r>
          </a:p>
          <a:p>
            <a:pPr marL="0" indent="0">
              <a:buNone/>
            </a:pPr>
            <a:endParaRPr lang="en-GB" sz="1800" dirty="0"/>
          </a:p>
          <a:p>
            <a:pPr lvl="1"/>
            <a:endParaRPr lang="en-GB" sz="1000" dirty="0"/>
          </a:p>
          <a:p>
            <a:endParaRPr lang="en-GB" sz="1400" dirty="0"/>
          </a:p>
          <a:p>
            <a:endParaRPr lang="en-GB" sz="1400" dirty="0"/>
          </a:p>
        </p:txBody>
      </p:sp>
    </p:spTree>
    <p:extLst>
      <p:ext uri="{BB962C8B-B14F-4D97-AF65-F5344CB8AC3E}">
        <p14:creationId xmlns:p14="http://schemas.microsoft.com/office/powerpoint/2010/main" val="3490947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509529331"/>
              </p:ext>
            </p:extLst>
          </p:nvPr>
        </p:nvGraphicFramePr>
        <p:xfrm>
          <a:off x="838195" y="1672434"/>
          <a:ext cx="10515604" cy="4781805"/>
        </p:xfrm>
        <a:graphic>
          <a:graphicData uri="http://schemas.openxmlformats.org/drawingml/2006/table">
            <a:tbl>
              <a:tblPr firstRow="1" bandRow="1">
                <a:tableStyleId>{5C22544A-7EE6-4342-B048-85BDC9FD1C3A}</a:tableStyleId>
              </a:tblPr>
              <a:tblGrid>
                <a:gridCol w="5257802"/>
                <a:gridCol w="5257802"/>
              </a:tblGrid>
              <a:tr h="417709">
                <a:tc>
                  <a:txBody>
                    <a:bodyPr/>
                    <a:lstStyle/>
                    <a:p>
                      <a:pPr algn="ctr"/>
                      <a:r>
                        <a:rPr lang="en-GB" sz="1400" dirty="0" smtClean="0"/>
                        <a:t>idealized world</a:t>
                      </a:r>
                      <a:endParaRPr lang="en-GB" sz="1400" dirty="0"/>
                    </a:p>
                  </a:txBody>
                  <a:tcPr/>
                </a:tc>
                <a:tc>
                  <a:txBody>
                    <a:bodyPr/>
                    <a:lstStyle/>
                    <a:p>
                      <a:pPr algn="ctr"/>
                      <a:r>
                        <a:rPr lang="en-GB" sz="1400" dirty="0" smtClean="0"/>
                        <a:t>real</a:t>
                      </a:r>
                      <a:r>
                        <a:rPr lang="en-GB" sz="1400" baseline="0" dirty="0" smtClean="0"/>
                        <a:t> world</a:t>
                      </a:r>
                      <a:endParaRPr lang="en-GB" sz="1400" dirty="0"/>
                    </a:p>
                  </a:txBody>
                  <a:tcPr/>
                </a:tc>
              </a:tr>
              <a:tr h="915502">
                <a:tc>
                  <a:txBody>
                    <a:bodyPr/>
                    <a:lstStyle/>
                    <a:p>
                      <a:r>
                        <a:rPr lang="en-GB" sz="1400" dirty="0" smtClean="0"/>
                        <a:t>Transaction: European call option</a:t>
                      </a:r>
                    </a:p>
                    <a:p>
                      <a:endParaRPr lang="en-GB" sz="1400" dirty="0" smtClean="0"/>
                    </a:p>
                    <a:p>
                      <a:endParaRPr lang="en-GB" sz="1400" dirty="0" smtClean="0"/>
                    </a:p>
                    <a:p>
                      <a:endParaRPr lang="en-GB" sz="1400" dirty="0" smtClean="0"/>
                    </a:p>
                  </a:txBody>
                  <a:tcPr/>
                </a:tc>
                <a:tc>
                  <a:txBody>
                    <a:bodyPr/>
                    <a:lstStyle/>
                    <a:p>
                      <a:r>
                        <a:rPr lang="en-GB" sz="1400" dirty="0" smtClean="0"/>
                        <a:t>Transactions:</a:t>
                      </a:r>
                      <a:r>
                        <a:rPr lang="en-GB" sz="1400" baseline="0" dirty="0" smtClean="0"/>
                        <a:t> </a:t>
                      </a:r>
                    </a:p>
                    <a:p>
                      <a:r>
                        <a:rPr lang="en-GB" sz="1200" baseline="0" dirty="0" smtClean="0"/>
                        <a:t>European calls and puts, basket/worst-of options, caps and </a:t>
                      </a:r>
                      <a:r>
                        <a:rPr lang="en-GB" sz="1200" baseline="0" dirty="0" err="1" smtClean="0"/>
                        <a:t>swaptions</a:t>
                      </a:r>
                      <a:r>
                        <a:rPr lang="en-GB" sz="1200" baseline="0" dirty="0" smtClean="0"/>
                        <a:t>, Bermudan (early callable) transactions, barrier and other path-dependent options, hybrids (dependent on many assets of different classes), volatility swaps, </a:t>
                      </a:r>
                      <a:r>
                        <a:rPr lang="en-GB" sz="1200" baseline="0" dirty="0" err="1" smtClean="0"/>
                        <a:t>autocallables</a:t>
                      </a:r>
                      <a:r>
                        <a:rPr lang="en-GB" sz="1200" baseline="0" dirty="0" smtClean="0"/>
                        <a:t>…</a:t>
                      </a:r>
                    </a:p>
                  </a:txBody>
                  <a:tcPr/>
                </a:tc>
              </a:tr>
              <a:tr h="724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t>Model:</a:t>
                      </a:r>
                      <a:r>
                        <a:rPr lang="en-GB" sz="1400" baseline="0" dirty="0" smtClean="0"/>
                        <a:t> Black &amp; Scholes</a:t>
                      </a:r>
                    </a:p>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smtClean="0"/>
                        <a:t>Sophisticated models match complex risks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aseline="0" dirty="0" smtClean="0"/>
                        <a:t>Local and stochastic volatility (Dupire)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aseline="0" dirty="0" smtClean="0"/>
                        <a:t>Yield curve models (Heath-Jarrow-Morton)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aseline="0" dirty="0" smtClean="0"/>
                        <a:t>Many more, all the way up to </a:t>
                      </a:r>
                      <a:r>
                        <a:rPr lang="en-GB" sz="1200" baseline="0" dirty="0" err="1" smtClean="0"/>
                        <a:t>Gatheral’s</a:t>
                      </a:r>
                      <a:r>
                        <a:rPr lang="en-GB" sz="1200" baseline="0" dirty="0" smtClean="0"/>
                        <a:t> “rough volatility” models</a:t>
                      </a:r>
                    </a:p>
                  </a:txBody>
                  <a:tcPr/>
                </a:tc>
              </a:tr>
              <a:tr h="6650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t>Parameters: Spot and Volatility</a:t>
                      </a:r>
                    </a:p>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smtClean="0"/>
                        <a:t>Many parameters reflect complex markets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aseline="0" dirty="0" smtClean="0"/>
                        <a:t>Interest rate curves (by maturity)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aseline="0" dirty="0" smtClean="0"/>
                        <a:t>Volatility surfaces (by expiry and strike)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aseline="0" dirty="0" smtClean="0"/>
                        <a:t>Correlations, volatility of volatility and more</a:t>
                      </a:r>
                    </a:p>
                  </a:txBody>
                  <a:tcPr/>
                </a:tc>
              </a:tr>
              <a:tr h="11087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t>Pricing and differences all </a:t>
                      </a:r>
                      <a:r>
                        <a:rPr lang="en-GB" sz="1400" baseline="0" dirty="0" smtClean="0"/>
                        <a:t>analytic</a:t>
                      </a:r>
                    </a:p>
                    <a:p>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smtClean="0"/>
                        <a:t>Due to complexity and dimensionality: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200" baseline="0" dirty="0" smtClean="0"/>
                        <a:t>Analytics almost never feasible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200" baseline="0" dirty="0" smtClean="0"/>
                        <a:t>FDM (finite difference methods) almost always impractical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GB" sz="1200" baseline="0" dirty="0" smtClean="0"/>
                        <a:t>Slower, less accurate Monte-Carlo the only practical solution</a:t>
                      </a:r>
                    </a:p>
                  </a:txBody>
                  <a:tcPr/>
                </a:tc>
              </a:tr>
              <a:tr h="6035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t>Pricing</a:t>
                      </a:r>
                      <a:r>
                        <a:rPr lang="en-GB" sz="1400" baseline="0" dirty="0" smtClean="0"/>
                        <a:t> and risk takes a few calls to analytic functions</a:t>
                      </a:r>
                      <a:endParaRPr lang="en-GB" sz="1400"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aseline="0" dirty="0" smtClean="0"/>
                        <a:t>Pricing and risk takes thousands of differentials of prices of thousands of transactions, estimated with thousands of Monte-Carlo simulations</a:t>
                      </a:r>
                    </a:p>
                  </a:txBody>
                  <a:tcPr/>
                </a:tc>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Need for Speed: derivatives books</a:t>
            </a:r>
            <a:endParaRPr lang="en-GB" dirty="0">
              <a:solidFill>
                <a:schemeClr val="bg1"/>
              </a:solidFill>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5</a:t>
            </a:fld>
            <a:endParaRPr lang="en-GB"/>
          </a:p>
        </p:txBody>
      </p:sp>
      <p:graphicFrame>
        <p:nvGraphicFramePr>
          <p:cNvPr id="12" name="Object 11"/>
          <p:cNvGraphicFramePr>
            <a:graphicFrameLocks noChangeAspect="1"/>
          </p:cNvGraphicFramePr>
          <p:nvPr>
            <p:extLst>
              <p:ext uri="{D42A27DB-BD31-4B8C-83A1-F6EECF244321}">
                <p14:modId xmlns:p14="http://schemas.microsoft.com/office/powerpoint/2010/main" val="2539488480"/>
              </p:ext>
            </p:extLst>
          </p:nvPr>
        </p:nvGraphicFramePr>
        <p:xfrm>
          <a:off x="892175" y="4970463"/>
          <a:ext cx="5181600" cy="622300"/>
        </p:xfrm>
        <a:graphic>
          <a:graphicData uri="http://schemas.openxmlformats.org/presentationml/2006/ole">
            <mc:AlternateContent xmlns:mc="http://schemas.openxmlformats.org/markup-compatibility/2006">
              <mc:Choice xmlns:v="urn:schemas-microsoft-com:vml" Requires="v">
                <p:oleObj spid="_x0000_s464028" name="Equation" r:id="rId4" imgW="5181480" imgH="622080" progId="Equation.DSMT4">
                  <p:embed/>
                </p:oleObj>
              </mc:Choice>
              <mc:Fallback>
                <p:oleObj name="Equation" r:id="rId4" imgW="5181480" imgH="622080" progId="Equation.DSMT4">
                  <p:embed/>
                  <p:pic>
                    <p:nvPicPr>
                      <p:cNvPr id="0" name=""/>
                      <p:cNvPicPr/>
                      <p:nvPr/>
                    </p:nvPicPr>
                    <p:blipFill>
                      <a:blip r:embed="rId5"/>
                      <a:stretch>
                        <a:fillRect/>
                      </a:stretch>
                    </p:blipFill>
                    <p:spPr>
                      <a:xfrm>
                        <a:off x="892175" y="4970463"/>
                        <a:ext cx="5181600" cy="622300"/>
                      </a:xfrm>
                      <a:prstGeom prst="rect">
                        <a:avLst/>
                      </a:prstGeom>
                    </p:spPr>
                  </p:pic>
                </p:oleObj>
              </mc:Fallback>
            </mc:AlternateContent>
          </a:graphicData>
        </a:graphic>
      </p:graphicFrame>
    </p:spTree>
    <p:extLst>
      <p:ext uri="{BB962C8B-B14F-4D97-AF65-F5344CB8AC3E}">
        <p14:creationId xmlns:p14="http://schemas.microsoft.com/office/powerpoint/2010/main" val="1814116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Deep learning: rules of thumb</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600" dirty="0" smtClean="0"/>
              <a:t>Again, formalism of performance in deep nets is a very active, very challenging topic of current research</a:t>
            </a:r>
            <a:br>
              <a:rPr lang="en-GB" sz="1600" dirty="0" smtClean="0"/>
            </a:br>
            <a:r>
              <a:rPr lang="en-GB" sz="1600" dirty="0" smtClean="0"/>
              <a:t>With no convincing answer at present</a:t>
            </a:r>
            <a:br>
              <a:rPr lang="en-GB" sz="1600" dirty="0" smtClean="0"/>
            </a:br>
            <a:endParaRPr lang="en-GB" sz="1600" dirty="0" smtClean="0"/>
          </a:p>
          <a:p>
            <a:r>
              <a:rPr lang="en-GB" sz="1600" dirty="0" smtClean="0"/>
              <a:t>But, empirically, deep nets have shown spectacular performance in many fields, including:</a:t>
            </a:r>
          </a:p>
          <a:p>
            <a:pPr lvl="1"/>
            <a:r>
              <a:rPr lang="en-GB" sz="1400" dirty="0" smtClean="0"/>
              <a:t>Image recognition (with deep “convolutional” nets)</a:t>
            </a:r>
          </a:p>
          <a:p>
            <a:pPr lvl="1"/>
            <a:r>
              <a:rPr lang="en-GB" sz="1400" dirty="0" smtClean="0"/>
              <a:t>Time series prediction (with deep “recurrent” nets)</a:t>
            </a:r>
          </a:p>
          <a:p>
            <a:pPr lvl="1"/>
            <a:r>
              <a:rPr lang="en-GB" sz="1400" dirty="0" smtClean="0"/>
              <a:t>Natural Language Processing</a:t>
            </a:r>
          </a:p>
          <a:p>
            <a:pPr lvl="1"/>
            <a:r>
              <a:rPr lang="en-GB" sz="1400" dirty="0" smtClean="0"/>
              <a:t>And much more</a:t>
            </a:r>
          </a:p>
          <a:p>
            <a:pPr lvl="1"/>
            <a:r>
              <a:rPr lang="en-GB" sz="1400" dirty="0" smtClean="0"/>
              <a:t>Out of scope in this lecture, </a:t>
            </a:r>
            <a:r>
              <a:rPr lang="en-GB" sz="1400" dirty="0"/>
              <a:t>see Andrew </a:t>
            </a:r>
            <a:r>
              <a:rPr lang="en-GB" sz="1400" dirty="0" smtClean="0"/>
              <a:t>Ng’s highly recommended </a:t>
            </a:r>
            <a:r>
              <a:rPr lang="en-GB" sz="1400" u="sng" dirty="0"/>
              <a:t>Deep Learning Specialization</a:t>
            </a:r>
            <a:r>
              <a:rPr lang="en-GB" sz="1400" dirty="0"/>
              <a:t> on Coursera</a:t>
            </a:r>
          </a:p>
          <a:p>
            <a:pPr lvl="1"/>
            <a:endParaRPr lang="en-GB" sz="1600" dirty="0" smtClean="0"/>
          </a:p>
          <a:p>
            <a:r>
              <a:rPr lang="en-GB" sz="1600" dirty="0" smtClean="0"/>
              <a:t>Some rules of thumb were identified:</a:t>
            </a:r>
          </a:p>
          <a:p>
            <a:pPr lvl="1"/>
            <a:r>
              <a:rPr lang="en-GB" sz="1400" dirty="0" smtClean="0"/>
              <a:t>For regression problems like we have in finance, performance sharply improves from 1 to 3-5 layers, stabilizes thereafter</a:t>
            </a:r>
          </a:p>
          <a:p>
            <a:pPr lvl="1"/>
            <a:r>
              <a:rPr lang="en-GB" sz="1400" dirty="0" smtClean="0"/>
              <a:t>On the contrary, deep convolutional nets in computer vision typically include hundreds of layers</a:t>
            </a:r>
          </a:p>
          <a:p>
            <a:pPr lvl="1"/>
            <a:r>
              <a:rPr lang="en-GB" sz="1400" dirty="0" smtClean="0"/>
              <a:t>Network architecture and other “hyper-parameters” (fixed, non-learnable settings like activation functions)</a:t>
            </a:r>
            <a:br>
              <a:rPr lang="en-GB" sz="1400" dirty="0" smtClean="0"/>
            </a:br>
            <a:r>
              <a:rPr lang="en-GB" sz="1400" dirty="0" smtClean="0"/>
              <a:t>are set by trial and error, from experience or costly “cross-validation” tests</a:t>
            </a:r>
            <a:br>
              <a:rPr lang="en-GB" sz="1400" dirty="0" smtClean="0"/>
            </a:br>
            <a:r>
              <a:rPr lang="en-GB" sz="1400" dirty="0" smtClean="0"/>
              <a:t>(means test performance of trained net on a set of examples not in the training set, and pick best hyper-parameters)</a:t>
            </a:r>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50</a:t>
            </a:fld>
            <a:endParaRPr lang="en-GB"/>
          </a:p>
        </p:txBody>
      </p:sp>
    </p:spTree>
    <p:extLst>
      <p:ext uri="{BB962C8B-B14F-4D97-AF65-F5344CB8AC3E}">
        <p14:creationId xmlns:p14="http://schemas.microsoft.com/office/powerpoint/2010/main" val="2807459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0134" y="2975915"/>
            <a:ext cx="8151732" cy="597408"/>
          </a:xfrm>
          <a:prstGeom prst="rect">
            <a:avLst/>
          </a:prstGeom>
        </p:spPr>
      </p:pic>
      <p:sp>
        <p:nvSpPr>
          <p:cNvPr id="2" name="Title 1"/>
          <p:cNvSpPr>
            <a:spLocks noGrp="1"/>
          </p:cNvSpPr>
          <p:nvPr>
            <p:ph type="title"/>
          </p:nvPr>
        </p:nvSpPr>
        <p:spPr>
          <a:xfrm>
            <a:off x="838200" y="2597696"/>
            <a:ext cx="10515600" cy="1325563"/>
          </a:xfrm>
        </p:spPr>
        <p:txBody>
          <a:bodyPr/>
          <a:lstStyle/>
          <a:p>
            <a:pPr algn="ctr"/>
            <a:r>
              <a:rPr lang="en-GB" dirty="0" smtClean="0">
                <a:solidFill>
                  <a:schemeClr val="bg1"/>
                </a:solidFill>
              </a:rPr>
              <a:t>Back-Propagation</a:t>
            </a:r>
            <a:endParaRPr lang="en-GB" dirty="0">
              <a:solidFill>
                <a:schemeClr val="bg1"/>
              </a:solidFill>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51</a:t>
            </a:fld>
            <a:endParaRPr lang="en-GB"/>
          </a:p>
        </p:txBody>
      </p:sp>
    </p:spTree>
    <p:extLst>
      <p:ext uri="{BB962C8B-B14F-4D97-AF65-F5344CB8AC3E}">
        <p14:creationId xmlns:p14="http://schemas.microsoft.com/office/powerpoint/2010/main" val="4091037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Elements of multivariate calculus</a:t>
            </a:r>
          </a:p>
        </p:txBody>
      </p:sp>
      <p:sp>
        <p:nvSpPr>
          <p:cNvPr id="4" name="Content Placeholder 3"/>
          <p:cNvSpPr>
            <a:spLocks noGrp="1"/>
          </p:cNvSpPr>
          <p:nvPr>
            <p:ph idx="1"/>
          </p:nvPr>
        </p:nvSpPr>
        <p:spPr/>
        <p:txBody>
          <a:bodyPr>
            <a:noAutofit/>
          </a:bodyPr>
          <a:lstStyle/>
          <a:p>
            <a:r>
              <a:rPr lang="en-GB" sz="1400" dirty="0"/>
              <a:t>We will derive the differentials of cost functions </a:t>
            </a:r>
            <a:r>
              <a:rPr lang="en-GB" sz="1400" dirty="0" smtClean="0"/>
              <a:t>in neural nets</a:t>
            </a:r>
            <a:r>
              <a:rPr lang="en-GB" sz="1400" dirty="0" smtClean="0"/>
              <a:t>, a</a:t>
            </a:r>
            <a:r>
              <a:rPr lang="en-GB" sz="1400" dirty="0" smtClean="0"/>
              <a:t>nd learn an </a:t>
            </a:r>
            <a:r>
              <a:rPr lang="en-GB" sz="1400" dirty="0"/>
              <a:t>algorithm to compute them extremely </a:t>
            </a:r>
            <a:r>
              <a:rPr lang="en-GB" sz="1400" dirty="0" smtClean="0"/>
              <a:t>quickly</a:t>
            </a:r>
          </a:p>
          <a:p>
            <a:r>
              <a:rPr lang="en-GB" sz="1400" dirty="0" smtClean="0"/>
              <a:t>This algorithm, called “back-propagation”, or often “back-prop”, is what enables deep net training in reasonable time </a:t>
            </a:r>
          </a:p>
          <a:p>
            <a:r>
              <a:rPr lang="en-GB" sz="1400" dirty="0" smtClean="0"/>
              <a:t>Deep learning would not be feasible without it</a:t>
            </a:r>
          </a:p>
          <a:p>
            <a:endParaRPr lang="en-GB" sz="1400" dirty="0" smtClean="0"/>
          </a:p>
          <a:p>
            <a:r>
              <a:rPr lang="en-GB" sz="1400" dirty="0" smtClean="0"/>
              <a:t>Further, we will see that back-prop is a only a particular case of a more general algorithm, </a:t>
            </a:r>
            <a:br>
              <a:rPr lang="en-GB" sz="1400" dirty="0" smtClean="0"/>
            </a:br>
            <a:r>
              <a:rPr lang="en-GB" sz="1400" dirty="0" smtClean="0"/>
              <a:t>applicable to </a:t>
            </a:r>
            <a:r>
              <a:rPr lang="en-GB" sz="1400" i="1" dirty="0" smtClean="0"/>
              <a:t>any </a:t>
            </a:r>
            <a:r>
              <a:rPr lang="en-GB" sz="1400" dirty="0" smtClean="0"/>
              <a:t>calculation that computes a scalar result from a (large) vector of inputs and/or parameters</a:t>
            </a:r>
            <a:br>
              <a:rPr lang="en-GB" sz="1400" dirty="0" smtClean="0"/>
            </a:br>
            <a:r>
              <a:rPr lang="en-GB" sz="1400" dirty="0"/>
              <a:t>c</a:t>
            </a:r>
            <a:r>
              <a:rPr lang="en-GB" sz="1400" dirty="0" smtClean="0"/>
              <a:t>alled “</a:t>
            </a:r>
            <a:r>
              <a:rPr lang="en-GB" sz="1400" dirty="0" err="1" smtClean="0"/>
              <a:t>adjoint</a:t>
            </a:r>
            <a:r>
              <a:rPr lang="en-GB" sz="1400" dirty="0" smtClean="0"/>
              <a:t> differentiation” (AD)</a:t>
            </a:r>
          </a:p>
          <a:p>
            <a:r>
              <a:rPr lang="en-GB" sz="1400" dirty="0" smtClean="0"/>
              <a:t>Modern frameworks apply back-prop and AD automatically, behind the scenes</a:t>
            </a:r>
          </a:p>
          <a:p>
            <a:r>
              <a:rPr lang="en-GB" sz="1400" dirty="0" smtClean="0"/>
              <a:t>In its most general form, this is called AAD: the first A stands for Automatic</a:t>
            </a:r>
          </a:p>
          <a:p>
            <a:endParaRPr lang="en-GB" sz="1400" dirty="0"/>
          </a:p>
          <a:p>
            <a:r>
              <a:rPr lang="en-GB" sz="1400" dirty="0"/>
              <a:t>Since </a:t>
            </a:r>
            <a:r>
              <a:rPr lang="en-GB" sz="1400" dirty="0" smtClean="0"/>
              <a:t>practical neural nets are </a:t>
            </a:r>
            <a:r>
              <a:rPr lang="en-GB" sz="1400" dirty="0"/>
              <a:t>sequences of matrix operations: </a:t>
            </a:r>
            <a:r>
              <a:rPr lang="en-GB" sz="1400" dirty="0" smtClean="0"/>
              <a:t>matrix product</a:t>
            </a:r>
            <a:r>
              <a:rPr lang="en-GB" sz="1400" dirty="0"/>
              <a:t> </a:t>
            </a:r>
            <a:r>
              <a:rPr lang="en-GB" sz="1400" dirty="0" smtClean="0"/>
              <a:t>and</a:t>
            </a:r>
            <a:r>
              <a:rPr lang="en-GB" sz="1400" dirty="0" smtClean="0"/>
              <a:t> </a:t>
            </a:r>
            <a:r>
              <a:rPr lang="en-GB" sz="1400" dirty="0"/>
              <a:t>element-wise </a:t>
            </a:r>
            <a:r>
              <a:rPr lang="en-GB" sz="1400" dirty="0" smtClean="0"/>
              <a:t>activation</a:t>
            </a:r>
            <a:endParaRPr lang="en-GB" sz="1400" dirty="0"/>
          </a:p>
          <a:p>
            <a:r>
              <a:rPr lang="en-GB" sz="1400" dirty="0"/>
              <a:t>We </a:t>
            </a:r>
            <a:r>
              <a:rPr lang="en-GB" sz="1400" dirty="0" smtClean="0"/>
              <a:t>have to </a:t>
            </a:r>
            <a:r>
              <a:rPr lang="en-GB" sz="1400" dirty="0" smtClean="0"/>
              <a:t>apply </a:t>
            </a:r>
            <a:r>
              <a:rPr lang="en-GB" sz="1400" dirty="0"/>
              <a:t>matrix differential calculus</a:t>
            </a:r>
          </a:p>
          <a:p>
            <a:endParaRPr lang="en-GB" sz="1400" dirty="0"/>
          </a:p>
          <a:p>
            <a:r>
              <a:rPr lang="en-GB" sz="1400" dirty="0" smtClean="0"/>
              <a:t>Hence, we (briefly) </a:t>
            </a:r>
            <a:r>
              <a:rPr lang="en-GB" sz="1400" dirty="0"/>
              <a:t>introduce a few </a:t>
            </a:r>
            <a:r>
              <a:rPr lang="en-GB" sz="1400" dirty="0" smtClean="0"/>
              <a:t>results we need to derive basic back-prop, </a:t>
            </a:r>
            <a:r>
              <a:rPr lang="en-GB" sz="1400" dirty="0"/>
              <a:t>for a </a:t>
            </a:r>
            <a:r>
              <a:rPr lang="en-GB" sz="1400" dirty="0" smtClean="0"/>
              <a:t>more complete reference, see</a:t>
            </a:r>
            <a:r>
              <a:rPr lang="en-GB" sz="1400" dirty="0"/>
              <a:t>:</a:t>
            </a:r>
          </a:p>
          <a:p>
            <a:pPr marL="457200" lvl="1" indent="0" algn="ctr">
              <a:buNone/>
            </a:pPr>
            <a:endParaRPr lang="en-GB" sz="1400" u="sng" dirty="0" smtClean="0"/>
          </a:p>
          <a:p>
            <a:pPr marL="457200" lvl="1" indent="0" algn="ctr">
              <a:buNone/>
            </a:pPr>
            <a:r>
              <a:rPr lang="en-GB" sz="1400" u="sng" dirty="0" smtClean="0"/>
              <a:t>Mathematics for Machine Learning by Imperial College</a:t>
            </a:r>
            <a:r>
              <a:rPr lang="en-GB" sz="1400" dirty="0" smtClean="0"/>
              <a:t> on Coursera</a:t>
            </a:r>
          </a:p>
          <a:p>
            <a:pPr marL="457200" lvl="1" indent="0">
              <a:buNone/>
            </a:pPr>
            <a:endParaRPr lang="en-GB" sz="1400" dirty="0"/>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52</a:t>
            </a:fld>
            <a:endParaRPr lang="en-GB"/>
          </a:p>
        </p:txBody>
      </p:sp>
    </p:spTree>
    <p:extLst>
      <p:ext uri="{BB962C8B-B14F-4D97-AF65-F5344CB8AC3E}">
        <p14:creationId xmlns:p14="http://schemas.microsoft.com/office/powerpoint/2010/main" val="2900109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r>
              <a:rPr lang="en-GB" sz="1600" dirty="0"/>
              <a:t>Consider a scalar function of a vector:</a:t>
            </a:r>
          </a:p>
          <a:p>
            <a:r>
              <a:rPr lang="en-GB" sz="1600" dirty="0"/>
              <a:t>We call </a:t>
            </a:r>
            <a:r>
              <a:rPr lang="en-GB" sz="1600" i="1" dirty="0"/>
              <a:t>gradient of f on x </a:t>
            </a:r>
            <a:r>
              <a:rPr lang="en-GB" sz="1600" dirty="0"/>
              <a:t>and denote           </a:t>
            </a:r>
            <a:r>
              <a:rPr lang="en-GB" sz="1600" dirty="0" smtClean="0"/>
              <a:t> the </a:t>
            </a:r>
            <a:r>
              <a:rPr lang="en-GB" sz="1600" i="1" dirty="0"/>
              <a:t>column</a:t>
            </a:r>
            <a:r>
              <a:rPr lang="en-GB" sz="1600" dirty="0"/>
              <a:t> vector of its derivatives:</a:t>
            </a:r>
          </a:p>
          <a:p>
            <a:endParaRPr lang="en-GB" sz="1600" dirty="0"/>
          </a:p>
          <a:p>
            <a:r>
              <a:rPr lang="en-GB" sz="1600" dirty="0"/>
              <a:t>Key property </a:t>
            </a:r>
            <a:r>
              <a:rPr lang="en-GB" sz="1600" dirty="0" smtClean="0"/>
              <a:t>of the gradient is:</a:t>
            </a:r>
            <a:r>
              <a:rPr lang="en-GB" sz="1600" dirty="0"/>
              <a:t/>
            </a:r>
            <a:br>
              <a:rPr lang="en-GB" sz="1600" dirty="0"/>
            </a:br>
            <a:r>
              <a:rPr lang="en-GB" sz="1600" i="1" dirty="0" smtClean="0"/>
              <a:t>the </a:t>
            </a:r>
            <a:r>
              <a:rPr lang="en-GB" sz="1600" i="1" dirty="0"/>
              <a:t>gradient vector gives the direction where the slope of f is steepest</a:t>
            </a:r>
          </a:p>
          <a:p>
            <a:endParaRPr lang="en-GB" sz="1600" i="1" dirty="0"/>
          </a:p>
          <a:p>
            <a:r>
              <a:rPr lang="en-GB" sz="1600" dirty="0"/>
              <a:t>Demonstration: to the 1</a:t>
            </a:r>
            <a:r>
              <a:rPr lang="en-GB" sz="1600" baseline="30000" dirty="0"/>
              <a:t>st</a:t>
            </a:r>
            <a:r>
              <a:rPr lang="en-GB" sz="1600" dirty="0"/>
              <a:t> order</a:t>
            </a:r>
            <a:r>
              <a:rPr lang="en-GB" sz="1800" dirty="0"/>
              <a:t/>
            </a:r>
            <a:br>
              <a:rPr lang="en-GB" sz="1800" dirty="0"/>
            </a:br>
            <a:r>
              <a:rPr lang="en-GB" sz="1800" dirty="0"/>
              <a:t/>
            </a:r>
            <a:br>
              <a:rPr lang="en-GB" sz="1800" dirty="0"/>
            </a:br>
            <a:r>
              <a:rPr lang="en-GB" sz="1800" dirty="0"/>
              <a:t/>
            </a:r>
            <a:br>
              <a:rPr lang="en-GB" sz="1800" dirty="0"/>
            </a:br>
            <a:r>
              <a:rPr lang="en-GB" sz="1400" dirty="0"/>
              <a:t>Hence, for a fixed step size </a:t>
            </a:r>
            <a:br>
              <a:rPr lang="en-GB" sz="1400" dirty="0"/>
            </a:br>
            <a:r>
              <a:rPr lang="en-GB" sz="1400" dirty="0"/>
              <a:t>- steepest ascent is in the direction of            	</a:t>
            </a:r>
            <a:r>
              <a:rPr lang="en-GB" sz="1400" i="1" dirty="0"/>
              <a:t>cos=1</a:t>
            </a:r>
            <a:r>
              <a:rPr lang="en-GB" sz="1400" dirty="0"/>
              <a:t/>
            </a:r>
            <a:br>
              <a:rPr lang="en-GB" sz="1400" dirty="0"/>
            </a:br>
            <a:r>
              <a:rPr lang="en-GB" sz="1400" dirty="0"/>
              <a:t>- steepest descent is in the direction of             	</a:t>
            </a:r>
            <a:r>
              <a:rPr lang="en-GB" sz="1400" i="1" dirty="0"/>
              <a:t>cos=-1</a:t>
            </a:r>
            <a:br>
              <a:rPr lang="en-GB" sz="1400" i="1" dirty="0"/>
            </a:br>
            <a:r>
              <a:rPr lang="en-GB" sz="1400" dirty="0"/>
              <a:t>- </a:t>
            </a:r>
            <a:r>
              <a:rPr lang="en-GB" sz="1400" i="1" dirty="0"/>
              <a:t>f </a:t>
            </a:r>
            <a:r>
              <a:rPr lang="en-GB" sz="1400" dirty="0"/>
              <a:t>is unchanged moving orthogonally to	</a:t>
            </a:r>
            <a:r>
              <a:rPr lang="en-GB" sz="1400" i="1" dirty="0"/>
              <a:t>cos=0</a:t>
            </a:r>
          </a:p>
          <a:p>
            <a:endParaRPr lang="en-GB" sz="1600" dirty="0" smtClean="0"/>
          </a:p>
          <a:p>
            <a:r>
              <a:rPr lang="en-GB" sz="1600" dirty="0" smtClean="0"/>
              <a:t>This </a:t>
            </a:r>
            <a:r>
              <a:rPr lang="en-GB" sz="1600" dirty="0"/>
              <a:t>key property is the basis of </a:t>
            </a:r>
            <a:r>
              <a:rPr lang="en-GB" sz="1600" dirty="0" smtClean="0"/>
              <a:t>most optimization algorithms</a:t>
            </a:r>
            <a:endParaRPr lang="en-GB" sz="1600" dirty="0"/>
          </a:p>
          <a:p>
            <a:pPr lvl="1"/>
            <a:endParaRPr lang="en-GB" sz="1000" dirty="0"/>
          </a:p>
          <a:p>
            <a:endParaRPr lang="en-GB" sz="1400" dirty="0"/>
          </a:p>
          <a:p>
            <a:endParaRPr lang="en-GB" sz="1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Gradients</a:t>
            </a:r>
          </a:p>
        </p:txBody>
      </p:sp>
      <p:sp>
        <p:nvSpPr>
          <p:cNvPr id="3" name="Slide Number Placeholder 2"/>
          <p:cNvSpPr>
            <a:spLocks noGrp="1"/>
          </p:cNvSpPr>
          <p:nvPr>
            <p:ph type="sldNum" sz="quarter" idx="12"/>
          </p:nvPr>
        </p:nvSpPr>
        <p:spPr/>
        <p:txBody>
          <a:bodyPr/>
          <a:lstStyle/>
          <a:p>
            <a:fld id="{20222C57-82CF-4D8A-8DC1-229C0B8895A7}" type="slidenum">
              <a:rPr lang="en-GB" smtClean="0"/>
              <a:t>53</a:t>
            </a:fld>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3340035526"/>
              </p:ext>
            </p:extLst>
          </p:nvPr>
        </p:nvGraphicFramePr>
        <p:xfrm>
          <a:off x="4382265" y="1859432"/>
          <a:ext cx="749300" cy="228600"/>
        </p:xfrm>
        <a:graphic>
          <a:graphicData uri="http://schemas.openxmlformats.org/presentationml/2006/ole">
            <mc:AlternateContent xmlns:mc="http://schemas.openxmlformats.org/markup-compatibility/2006">
              <mc:Choice xmlns:v="urn:schemas-microsoft-com:vml" Requires="v">
                <p:oleObj spid="_x0000_s560382" name="Equation" r:id="rId4" imgW="749160" imgH="228600" progId="Equation.DSMT4">
                  <p:embed/>
                </p:oleObj>
              </mc:Choice>
              <mc:Fallback>
                <p:oleObj name="Equation" r:id="rId4" imgW="749160" imgH="228600" progId="Equation.DSMT4">
                  <p:embed/>
                  <p:pic>
                    <p:nvPicPr>
                      <p:cNvPr id="0" name=""/>
                      <p:cNvPicPr/>
                      <p:nvPr/>
                    </p:nvPicPr>
                    <p:blipFill>
                      <a:blip r:embed="rId5"/>
                      <a:stretch>
                        <a:fillRect/>
                      </a:stretch>
                    </p:blipFill>
                    <p:spPr>
                      <a:xfrm>
                        <a:off x="4382265" y="1859432"/>
                        <a:ext cx="749300" cy="2286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14979150"/>
              </p:ext>
            </p:extLst>
          </p:nvPr>
        </p:nvGraphicFramePr>
        <p:xfrm>
          <a:off x="4255181" y="2217256"/>
          <a:ext cx="444500" cy="254000"/>
        </p:xfrm>
        <a:graphic>
          <a:graphicData uri="http://schemas.openxmlformats.org/presentationml/2006/ole">
            <mc:AlternateContent xmlns:mc="http://schemas.openxmlformats.org/markup-compatibility/2006">
              <mc:Choice xmlns:v="urn:schemas-microsoft-com:vml" Requires="v">
                <p:oleObj spid="_x0000_s560383" name="Equation" r:id="rId6" imgW="444240" imgH="253800" progId="Equation.DSMT4">
                  <p:embed/>
                </p:oleObj>
              </mc:Choice>
              <mc:Fallback>
                <p:oleObj name="Equation" r:id="rId6" imgW="444240" imgH="253800" progId="Equation.DSMT4">
                  <p:embed/>
                  <p:pic>
                    <p:nvPicPr>
                      <p:cNvPr id="0" name=""/>
                      <p:cNvPicPr/>
                      <p:nvPr/>
                    </p:nvPicPr>
                    <p:blipFill>
                      <a:blip r:embed="rId7"/>
                      <a:stretch>
                        <a:fillRect/>
                      </a:stretch>
                    </p:blipFill>
                    <p:spPr>
                      <a:xfrm>
                        <a:off x="4255181" y="2217256"/>
                        <a:ext cx="444500" cy="2540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27406903"/>
              </p:ext>
            </p:extLst>
          </p:nvPr>
        </p:nvGraphicFramePr>
        <p:xfrm>
          <a:off x="7913840" y="1541641"/>
          <a:ext cx="1168400" cy="1574800"/>
        </p:xfrm>
        <a:graphic>
          <a:graphicData uri="http://schemas.openxmlformats.org/presentationml/2006/ole">
            <mc:AlternateContent xmlns:mc="http://schemas.openxmlformats.org/markup-compatibility/2006">
              <mc:Choice xmlns:v="urn:schemas-microsoft-com:vml" Requires="v">
                <p:oleObj spid="_x0000_s560384" name="Equation" r:id="rId8" imgW="1168200" imgH="1574640" progId="Equation.DSMT4">
                  <p:embed/>
                </p:oleObj>
              </mc:Choice>
              <mc:Fallback>
                <p:oleObj name="Equation" r:id="rId8" imgW="1168200" imgH="1574640" progId="Equation.DSMT4">
                  <p:embed/>
                  <p:pic>
                    <p:nvPicPr>
                      <p:cNvPr id="0" name=""/>
                      <p:cNvPicPr/>
                      <p:nvPr/>
                    </p:nvPicPr>
                    <p:blipFill>
                      <a:blip r:embed="rId9"/>
                      <a:stretch>
                        <a:fillRect/>
                      </a:stretch>
                    </p:blipFill>
                    <p:spPr>
                      <a:xfrm>
                        <a:off x="7913840" y="1541641"/>
                        <a:ext cx="1168400" cy="1574800"/>
                      </a:xfrm>
                      <a:prstGeom prst="rect">
                        <a:avLst/>
                      </a:prstGeom>
                    </p:spPr>
                  </p:pic>
                </p:oleObj>
              </mc:Fallback>
            </mc:AlternateContent>
          </a:graphicData>
        </a:graphic>
      </p:graphicFrame>
      <p:cxnSp>
        <p:nvCxnSpPr>
          <p:cNvPr id="10" name="Straight Arrow Connector 9"/>
          <p:cNvCxnSpPr/>
          <p:nvPr/>
        </p:nvCxnSpPr>
        <p:spPr>
          <a:xfrm flipH="1" flipV="1">
            <a:off x="9082240" y="1766248"/>
            <a:ext cx="397129" cy="538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9082240" y="2304880"/>
            <a:ext cx="410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9082240" y="2304880"/>
            <a:ext cx="397129" cy="59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409566" y="2177880"/>
            <a:ext cx="1328216" cy="246221"/>
          </a:xfrm>
          <a:prstGeom prst="rect">
            <a:avLst/>
          </a:prstGeom>
          <a:noFill/>
        </p:spPr>
        <p:txBody>
          <a:bodyPr wrap="square" rtlCol="0">
            <a:spAutoFit/>
          </a:bodyPr>
          <a:lstStyle/>
          <a:p>
            <a:r>
              <a:rPr lang="en-GB" sz="1000" dirty="0"/>
              <a:t>derivatives in rows</a:t>
            </a:r>
          </a:p>
        </p:txBody>
      </p:sp>
      <p:cxnSp>
        <p:nvCxnSpPr>
          <p:cNvPr id="17" name="Straight Arrow Connector 16"/>
          <p:cNvCxnSpPr/>
          <p:nvPr/>
        </p:nvCxnSpPr>
        <p:spPr>
          <a:xfrm flipV="1">
            <a:off x="8818599" y="3116443"/>
            <a:ext cx="0" cy="274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64502" y="3422027"/>
            <a:ext cx="1328216" cy="246221"/>
          </a:xfrm>
          <a:prstGeom prst="rect">
            <a:avLst/>
          </a:prstGeom>
          <a:noFill/>
        </p:spPr>
        <p:txBody>
          <a:bodyPr wrap="square" rtlCol="0">
            <a:spAutoFit/>
          </a:bodyPr>
          <a:lstStyle/>
          <a:p>
            <a:pPr algn="ctr"/>
            <a:r>
              <a:rPr lang="en-GB" sz="1000" dirty="0"/>
              <a:t>function in column</a:t>
            </a:r>
          </a:p>
        </p:txBody>
      </p:sp>
      <p:graphicFrame>
        <p:nvGraphicFramePr>
          <p:cNvPr id="22" name="Object 21"/>
          <p:cNvGraphicFramePr>
            <a:graphicFrameLocks noChangeAspect="1"/>
          </p:cNvGraphicFramePr>
          <p:nvPr>
            <p:extLst>
              <p:ext uri="{D42A27DB-BD31-4B8C-83A1-F6EECF244321}">
                <p14:modId xmlns:p14="http://schemas.microsoft.com/office/powerpoint/2010/main" val="3373684577"/>
              </p:ext>
            </p:extLst>
          </p:nvPr>
        </p:nvGraphicFramePr>
        <p:xfrm>
          <a:off x="1058863" y="4051030"/>
          <a:ext cx="5473700" cy="444500"/>
        </p:xfrm>
        <a:graphic>
          <a:graphicData uri="http://schemas.openxmlformats.org/presentationml/2006/ole">
            <mc:AlternateContent xmlns:mc="http://schemas.openxmlformats.org/markup-compatibility/2006">
              <mc:Choice xmlns:v="urn:schemas-microsoft-com:vml" Requires="v">
                <p:oleObj spid="_x0000_s560385" name="Equation" r:id="rId10" imgW="5473440" imgH="444240" progId="Equation.DSMT4">
                  <p:embed/>
                </p:oleObj>
              </mc:Choice>
              <mc:Fallback>
                <p:oleObj name="Equation" r:id="rId10" imgW="5473440" imgH="444240" progId="Equation.DSMT4">
                  <p:embed/>
                  <p:pic>
                    <p:nvPicPr>
                      <p:cNvPr id="0" name=""/>
                      <p:cNvPicPr/>
                      <p:nvPr/>
                    </p:nvPicPr>
                    <p:blipFill>
                      <a:blip r:embed="rId11"/>
                      <a:stretch>
                        <a:fillRect/>
                      </a:stretch>
                    </p:blipFill>
                    <p:spPr>
                      <a:xfrm>
                        <a:off x="1058863" y="4051030"/>
                        <a:ext cx="5473700" cy="4445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961767026"/>
              </p:ext>
            </p:extLst>
          </p:nvPr>
        </p:nvGraphicFramePr>
        <p:xfrm>
          <a:off x="3109568" y="4500161"/>
          <a:ext cx="304800" cy="254000"/>
        </p:xfrm>
        <a:graphic>
          <a:graphicData uri="http://schemas.openxmlformats.org/presentationml/2006/ole">
            <mc:AlternateContent xmlns:mc="http://schemas.openxmlformats.org/markup-compatibility/2006">
              <mc:Choice xmlns:v="urn:schemas-microsoft-com:vml" Requires="v">
                <p:oleObj spid="_x0000_s560386" name="Equation" r:id="rId12" imgW="304560" imgH="253800" progId="Equation.DSMT4">
                  <p:embed/>
                </p:oleObj>
              </mc:Choice>
              <mc:Fallback>
                <p:oleObj name="Equation" r:id="rId12" imgW="304560" imgH="253800" progId="Equation.DSMT4">
                  <p:embed/>
                  <p:pic>
                    <p:nvPicPr>
                      <p:cNvPr id="0" name=""/>
                      <p:cNvPicPr/>
                      <p:nvPr/>
                    </p:nvPicPr>
                    <p:blipFill>
                      <a:blip r:embed="rId13"/>
                      <a:stretch>
                        <a:fillRect/>
                      </a:stretch>
                    </p:blipFill>
                    <p:spPr>
                      <a:xfrm>
                        <a:off x="3109568" y="4500161"/>
                        <a:ext cx="304800" cy="2540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023263204"/>
              </p:ext>
            </p:extLst>
          </p:nvPr>
        </p:nvGraphicFramePr>
        <p:xfrm>
          <a:off x="3988481" y="4697846"/>
          <a:ext cx="444500" cy="254000"/>
        </p:xfrm>
        <a:graphic>
          <a:graphicData uri="http://schemas.openxmlformats.org/presentationml/2006/ole">
            <mc:AlternateContent xmlns:mc="http://schemas.openxmlformats.org/markup-compatibility/2006">
              <mc:Choice xmlns:v="urn:schemas-microsoft-com:vml" Requires="v">
                <p:oleObj spid="_x0000_s560387" name="Equation" r:id="rId14" imgW="444240" imgH="253800" progId="Equation.DSMT4">
                  <p:embed/>
                </p:oleObj>
              </mc:Choice>
              <mc:Fallback>
                <p:oleObj name="Equation" r:id="rId14" imgW="444240" imgH="253800" progId="Equation.DSMT4">
                  <p:embed/>
                  <p:pic>
                    <p:nvPicPr>
                      <p:cNvPr id="0" name=""/>
                      <p:cNvPicPr/>
                      <p:nvPr/>
                    </p:nvPicPr>
                    <p:blipFill>
                      <a:blip r:embed="rId15"/>
                      <a:stretch>
                        <a:fillRect/>
                      </a:stretch>
                    </p:blipFill>
                    <p:spPr>
                      <a:xfrm>
                        <a:off x="3988481" y="4697846"/>
                        <a:ext cx="444500" cy="2540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435234442"/>
              </p:ext>
            </p:extLst>
          </p:nvPr>
        </p:nvGraphicFramePr>
        <p:xfrm>
          <a:off x="4010544" y="4904719"/>
          <a:ext cx="533400" cy="254000"/>
        </p:xfrm>
        <a:graphic>
          <a:graphicData uri="http://schemas.openxmlformats.org/presentationml/2006/ole">
            <mc:AlternateContent xmlns:mc="http://schemas.openxmlformats.org/markup-compatibility/2006">
              <mc:Choice xmlns:v="urn:schemas-microsoft-com:vml" Requires="v">
                <p:oleObj spid="_x0000_s560388" name="Equation" r:id="rId16" imgW="533160" imgH="253800" progId="Equation.DSMT4">
                  <p:embed/>
                </p:oleObj>
              </mc:Choice>
              <mc:Fallback>
                <p:oleObj name="Equation" r:id="rId16" imgW="533160" imgH="253800" progId="Equation.DSMT4">
                  <p:embed/>
                  <p:pic>
                    <p:nvPicPr>
                      <p:cNvPr id="0" name=""/>
                      <p:cNvPicPr/>
                      <p:nvPr/>
                    </p:nvPicPr>
                    <p:blipFill>
                      <a:blip r:embed="rId17"/>
                      <a:stretch>
                        <a:fillRect/>
                      </a:stretch>
                    </p:blipFill>
                    <p:spPr>
                      <a:xfrm>
                        <a:off x="4010544" y="4904719"/>
                        <a:ext cx="533400" cy="2540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661784276"/>
              </p:ext>
            </p:extLst>
          </p:nvPr>
        </p:nvGraphicFramePr>
        <p:xfrm>
          <a:off x="4065945" y="5079968"/>
          <a:ext cx="444500" cy="254000"/>
        </p:xfrm>
        <a:graphic>
          <a:graphicData uri="http://schemas.openxmlformats.org/presentationml/2006/ole">
            <mc:AlternateContent xmlns:mc="http://schemas.openxmlformats.org/markup-compatibility/2006">
              <mc:Choice xmlns:v="urn:schemas-microsoft-com:vml" Requires="v">
                <p:oleObj spid="_x0000_s560389" name="Equation" r:id="rId18" imgW="444240" imgH="253800" progId="Equation.DSMT4">
                  <p:embed/>
                </p:oleObj>
              </mc:Choice>
              <mc:Fallback>
                <p:oleObj name="Equation" r:id="rId18" imgW="444240" imgH="253800" progId="Equation.DSMT4">
                  <p:embed/>
                  <p:pic>
                    <p:nvPicPr>
                      <p:cNvPr id="0" name=""/>
                      <p:cNvPicPr/>
                      <p:nvPr/>
                    </p:nvPicPr>
                    <p:blipFill>
                      <a:blip r:embed="rId19"/>
                      <a:stretch>
                        <a:fillRect/>
                      </a:stretch>
                    </p:blipFill>
                    <p:spPr>
                      <a:xfrm>
                        <a:off x="4065945" y="5079968"/>
                        <a:ext cx="444500" cy="254000"/>
                      </a:xfrm>
                      <a:prstGeom prst="rect">
                        <a:avLst/>
                      </a:prstGeom>
                    </p:spPr>
                  </p:pic>
                </p:oleObj>
              </mc:Fallback>
            </mc:AlternateContent>
          </a:graphicData>
        </a:graphic>
      </p:graphicFrame>
      <p:cxnSp>
        <p:nvCxnSpPr>
          <p:cNvPr id="32" name="Straight Arrow Connector 31"/>
          <p:cNvCxnSpPr/>
          <p:nvPr/>
        </p:nvCxnSpPr>
        <p:spPr>
          <a:xfrm>
            <a:off x="6657424" y="6203157"/>
            <a:ext cx="4632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654884" y="3837099"/>
            <a:ext cx="0" cy="2372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Freeform: Shape 8">
            <a:extLst>
              <a:ext uri="{FF2B5EF4-FFF2-40B4-BE49-F238E27FC236}">
                <a16:creationId xmlns="" xmlns:a16="http://schemas.microsoft.com/office/drawing/2014/main" id="{CB0F57E1-84CA-4CC6-8176-67AFFB2D00F7}"/>
              </a:ext>
            </a:extLst>
          </p:cNvPr>
          <p:cNvSpPr/>
          <p:nvPr/>
        </p:nvSpPr>
        <p:spPr>
          <a:xfrm>
            <a:off x="6991349" y="3856967"/>
            <a:ext cx="4181475" cy="2200775"/>
          </a:xfrm>
          <a:custGeom>
            <a:avLst/>
            <a:gdLst>
              <a:gd name="connsiteX0" fmla="*/ 3074848 w 7599470"/>
              <a:gd name="connsiteY0" fmla="*/ 118446 h 5533778"/>
              <a:gd name="connsiteX1" fmla="*/ 2937451 w 7599470"/>
              <a:gd name="connsiteY1" fmla="*/ 80543 h 5533778"/>
              <a:gd name="connsiteX2" fmla="*/ 2890073 w 7599470"/>
              <a:gd name="connsiteY2" fmla="*/ 66330 h 5533778"/>
              <a:gd name="connsiteX3" fmla="*/ 2856908 w 7599470"/>
              <a:gd name="connsiteY3" fmla="*/ 61592 h 5533778"/>
              <a:gd name="connsiteX4" fmla="*/ 2837957 w 7599470"/>
              <a:gd name="connsiteY4" fmla="*/ 56854 h 5533778"/>
              <a:gd name="connsiteX5" fmla="*/ 2790578 w 7599470"/>
              <a:gd name="connsiteY5" fmla="*/ 47378 h 5533778"/>
              <a:gd name="connsiteX6" fmla="*/ 2743200 w 7599470"/>
              <a:gd name="connsiteY6" fmla="*/ 37903 h 5533778"/>
              <a:gd name="connsiteX7" fmla="*/ 2700560 w 7599470"/>
              <a:gd name="connsiteY7" fmla="*/ 23689 h 5533778"/>
              <a:gd name="connsiteX8" fmla="*/ 2634230 w 7599470"/>
              <a:gd name="connsiteY8" fmla="*/ 14214 h 5533778"/>
              <a:gd name="connsiteX9" fmla="*/ 2563163 w 7599470"/>
              <a:gd name="connsiteY9" fmla="*/ 4738 h 5533778"/>
              <a:gd name="connsiteX10" fmla="*/ 2458931 w 7599470"/>
              <a:gd name="connsiteY10" fmla="*/ 0 h 5533778"/>
              <a:gd name="connsiteX11" fmla="*/ 2392601 w 7599470"/>
              <a:gd name="connsiteY11" fmla="*/ 9476 h 5533778"/>
              <a:gd name="connsiteX12" fmla="*/ 2364174 w 7599470"/>
              <a:gd name="connsiteY12" fmla="*/ 18951 h 5533778"/>
              <a:gd name="connsiteX13" fmla="*/ 2316796 w 7599470"/>
              <a:gd name="connsiteY13" fmla="*/ 28427 h 5533778"/>
              <a:gd name="connsiteX14" fmla="*/ 2278893 w 7599470"/>
              <a:gd name="connsiteY14" fmla="*/ 37903 h 5533778"/>
              <a:gd name="connsiteX15" fmla="*/ 2250466 w 7599470"/>
              <a:gd name="connsiteY15" fmla="*/ 52116 h 5533778"/>
              <a:gd name="connsiteX16" fmla="*/ 2231515 w 7599470"/>
              <a:gd name="connsiteY16" fmla="*/ 61592 h 5533778"/>
              <a:gd name="connsiteX17" fmla="*/ 2212564 w 7599470"/>
              <a:gd name="connsiteY17" fmla="*/ 66330 h 5533778"/>
              <a:gd name="connsiteX18" fmla="*/ 2179399 w 7599470"/>
              <a:gd name="connsiteY18" fmla="*/ 85281 h 5533778"/>
              <a:gd name="connsiteX19" fmla="*/ 2160448 w 7599470"/>
              <a:gd name="connsiteY19" fmla="*/ 94757 h 5533778"/>
              <a:gd name="connsiteX20" fmla="*/ 2117807 w 7599470"/>
              <a:gd name="connsiteY20" fmla="*/ 108970 h 5533778"/>
              <a:gd name="connsiteX21" fmla="*/ 2056216 w 7599470"/>
              <a:gd name="connsiteY21" fmla="*/ 146873 h 5533778"/>
              <a:gd name="connsiteX22" fmla="*/ 2018313 w 7599470"/>
              <a:gd name="connsiteY22" fmla="*/ 184775 h 5533778"/>
              <a:gd name="connsiteX23" fmla="*/ 1999362 w 7599470"/>
              <a:gd name="connsiteY23" fmla="*/ 203727 h 5533778"/>
              <a:gd name="connsiteX24" fmla="*/ 1985148 w 7599470"/>
              <a:gd name="connsiteY24" fmla="*/ 213202 h 5533778"/>
              <a:gd name="connsiteX25" fmla="*/ 1975673 w 7599470"/>
              <a:gd name="connsiteY25" fmla="*/ 227416 h 5533778"/>
              <a:gd name="connsiteX26" fmla="*/ 1914081 w 7599470"/>
              <a:gd name="connsiteY26" fmla="*/ 279532 h 5533778"/>
              <a:gd name="connsiteX27" fmla="*/ 1899867 w 7599470"/>
              <a:gd name="connsiteY27" fmla="*/ 289007 h 5533778"/>
              <a:gd name="connsiteX28" fmla="*/ 1866703 w 7599470"/>
              <a:gd name="connsiteY28" fmla="*/ 322172 h 5533778"/>
              <a:gd name="connsiteX29" fmla="*/ 1852489 w 7599470"/>
              <a:gd name="connsiteY29" fmla="*/ 336386 h 5533778"/>
              <a:gd name="connsiteX30" fmla="*/ 1809849 w 7599470"/>
              <a:gd name="connsiteY30" fmla="*/ 393240 h 5533778"/>
              <a:gd name="connsiteX31" fmla="*/ 1795635 w 7599470"/>
              <a:gd name="connsiteY31" fmla="*/ 407453 h 5533778"/>
              <a:gd name="connsiteX32" fmla="*/ 1767208 w 7599470"/>
              <a:gd name="connsiteY32" fmla="*/ 445356 h 5533778"/>
              <a:gd name="connsiteX33" fmla="*/ 1752995 w 7599470"/>
              <a:gd name="connsiteY33" fmla="*/ 459569 h 5533778"/>
              <a:gd name="connsiteX34" fmla="*/ 1734044 w 7599470"/>
              <a:gd name="connsiteY34" fmla="*/ 492734 h 5533778"/>
              <a:gd name="connsiteX35" fmla="*/ 1719830 w 7599470"/>
              <a:gd name="connsiteY35" fmla="*/ 506947 h 5533778"/>
              <a:gd name="connsiteX36" fmla="*/ 1700879 w 7599470"/>
              <a:gd name="connsiteY36" fmla="*/ 530636 h 5533778"/>
              <a:gd name="connsiteX37" fmla="*/ 1681928 w 7599470"/>
              <a:gd name="connsiteY37" fmla="*/ 549588 h 5533778"/>
              <a:gd name="connsiteX38" fmla="*/ 1672452 w 7599470"/>
              <a:gd name="connsiteY38" fmla="*/ 568539 h 5533778"/>
              <a:gd name="connsiteX39" fmla="*/ 1644025 w 7599470"/>
              <a:gd name="connsiteY39" fmla="*/ 606442 h 5533778"/>
              <a:gd name="connsiteX40" fmla="*/ 1634549 w 7599470"/>
              <a:gd name="connsiteY40" fmla="*/ 620655 h 5533778"/>
              <a:gd name="connsiteX41" fmla="*/ 1620336 w 7599470"/>
              <a:gd name="connsiteY41" fmla="*/ 639606 h 5533778"/>
              <a:gd name="connsiteX42" fmla="*/ 1610860 w 7599470"/>
              <a:gd name="connsiteY42" fmla="*/ 658558 h 5533778"/>
              <a:gd name="connsiteX43" fmla="*/ 1587171 w 7599470"/>
              <a:gd name="connsiteY43" fmla="*/ 691722 h 5533778"/>
              <a:gd name="connsiteX44" fmla="*/ 1577695 w 7599470"/>
              <a:gd name="connsiteY44" fmla="*/ 710674 h 5533778"/>
              <a:gd name="connsiteX45" fmla="*/ 1558744 w 7599470"/>
              <a:gd name="connsiteY45" fmla="*/ 739101 h 5533778"/>
              <a:gd name="connsiteX46" fmla="*/ 1549268 w 7599470"/>
              <a:gd name="connsiteY46" fmla="*/ 758052 h 5533778"/>
              <a:gd name="connsiteX47" fmla="*/ 1535055 w 7599470"/>
              <a:gd name="connsiteY47" fmla="*/ 772265 h 5533778"/>
              <a:gd name="connsiteX48" fmla="*/ 1497152 w 7599470"/>
              <a:gd name="connsiteY48" fmla="*/ 824382 h 5533778"/>
              <a:gd name="connsiteX49" fmla="*/ 1468725 w 7599470"/>
              <a:gd name="connsiteY49" fmla="*/ 862284 h 5533778"/>
              <a:gd name="connsiteX50" fmla="*/ 1449774 w 7599470"/>
              <a:gd name="connsiteY50" fmla="*/ 885973 h 5533778"/>
              <a:gd name="connsiteX51" fmla="*/ 1426085 w 7599470"/>
              <a:gd name="connsiteY51" fmla="*/ 914400 h 5533778"/>
              <a:gd name="connsiteX52" fmla="*/ 1383445 w 7599470"/>
              <a:gd name="connsiteY52" fmla="*/ 971254 h 5533778"/>
              <a:gd name="connsiteX53" fmla="*/ 1359756 w 7599470"/>
              <a:gd name="connsiteY53" fmla="*/ 1009157 h 5533778"/>
              <a:gd name="connsiteX54" fmla="*/ 1340804 w 7599470"/>
              <a:gd name="connsiteY54" fmla="*/ 1028108 h 5533778"/>
              <a:gd name="connsiteX55" fmla="*/ 1288688 w 7599470"/>
              <a:gd name="connsiteY55" fmla="*/ 1084962 h 5533778"/>
              <a:gd name="connsiteX56" fmla="*/ 1274475 w 7599470"/>
              <a:gd name="connsiteY56" fmla="*/ 1094438 h 5533778"/>
              <a:gd name="connsiteX57" fmla="*/ 1246048 w 7599470"/>
              <a:gd name="connsiteY57" fmla="*/ 1127602 h 5533778"/>
              <a:gd name="connsiteX58" fmla="*/ 1189194 w 7599470"/>
              <a:gd name="connsiteY58" fmla="*/ 1184456 h 5533778"/>
              <a:gd name="connsiteX59" fmla="*/ 1170243 w 7599470"/>
              <a:gd name="connsiteY59" fmla="*/ 1203407 h 5533778"/>
              <a:gd name="connsiteX60" fmla="*/ 1146553 w 7599470"/>
              <a:gd name="connsiteY60" fmla="*/ 1222359 h 5533778"/>
              <a:gd name="connsiteX61" fmla="*/ 1132340 w 7599470"/>
              <a:gd name="connsiteY61" fmla="*/ 1241310 h 5533778"/>
              <a:gd name="connsiteX62" fmla="*/ 1118127 w 7599470"/>
              <a:gd name="connsiteY62" fmla="*/ 1250786 h 5533778"/>
              <a:gd name="connsiteX63" fmla="*/ 1080224 w 7599470"/>
              <a:gd name="connsiteY63" fmla="*/ 1288688 h 5533778"/>
              <a:gd name="connsiteX64" fmla="*/ 1009157 w 7599470"/>
              <a:gd name="connsiteY64" fmla="*/ 1355018 h 5533778"/>
              <a:gd name="connsiteX65" fmla="*/ 938089 w 7599470"/>
              <a:gd name="connsiteY65" fmla="*/ 1416610 h 5533778"/>
              <a:gd name="connsiteX66" fmla="*/ 895449 w 7599470"/>
              <a:gd name="connsiteY66" fmla="*/ 1449774 h 5533778"/>
              <a:gd name="connsiteX67" fmla="*/ 862284 w 7599470"/>
              <a:gd name="connsiteY67" fmla="*/ 1468726 h 5533778"/>
              <a:gd name="connsiteX68" fmla="*/ 814906 w 7599470"/>
              <a:gd name="connsiteY68" fmla="*/ 1506628 h 5533778"/>
              <a:gd name="connsiteX69" fmla="*/ 762790 w 7599470"/>
              <a:gd name="connsiteY69" fmla="*/ 1539793 h 5533778"/>
              <a:gd name="connsiteX70" fmla="*/ 701198 w 7599470"/>
              <a:gd name="connsiteY70" fmla="*/ 1577696 h 5533778"/>
              <a:gd name="connsiteX71" fmla="*/ 668033 w 7599470"/>
              <a:gd name="connsiteY71" fmla="*/ 1601385 h 5533778"/>
              <a:gd name="connsiteX72" fmla="*/ 639606 w 7599470"/>
              <a:gd name="connsiteY72" fmla="*/ 1625074 h 5533778"/>
              <a:gd name="connsiteX73" fmla="*/ 596966 w 7599470"/>
              <a:gd name="connsiteY73" fmla="*/ 1653501 h 5533778"/>
              <a:gd name="connsiteX74" fmla="*/ 559063 w 7599470"/>
              <a:gd name="connsiteY74" fmla="*/ 1681928 h 5533778"/>
              <a:gd name="connsiteX75" fmla="*/ 492734 w 7599470"/>
              <a:gd name="connsiteY75" fmla="*/ 1719830 h 5533778"/>
              <a:gd name="connsiteX76" fmla="*/ 473782 w 7599470"/>
              <a:gd name="connsiteY76" fmla="*/ 1734044 h 5533778"/>
              <a:gd name="connsiteX77" fmla="*/ 426404 w 7599470"/>
              <a:gd name="connsiteY77" fmla="*/ 1767208 h 5533778"/>
              <a:gd name="connsiteX78" fmla="*/ 383764 w 7599470"/>
              <a:gd name="connsiteY78" fmla="*/ 1805111 h 5533778"/>
              <a:gd name="connsiteX79" fmla="*/ 341123 w 7599470"/>
              <a:gd name="connsiteY79" fmla="*/ 1847751 h 5533778"/>
              <a:gd name="connsiteX80" fmla="*/ 293745 w 7599470"/>
              <a:gd name="connsiteY80" fmla="*/ 1885654 h 5533778"/>
              <a:gd name="connsiteX81" fmla="*/ 274794 w 7599470"/>
              <a:gd name="connsiteY81" fmla="*/ 1909343 h 5533778"/>
              <a:gd name="connsiteX82" fmla="*/ 227416 w 7599470"/>
              <a:gd name="connsiteY82" fmla="*/ 1951984 h 5533778"/>
              <a:gd name="connsiteX83" fmla="*/ 189513 w 7599470"/>
              <a:gd name="connsiteY83" fmla="*/ 2004100 h 5533778"/>
              <a:gd name="connsiteX84" fmla="*/ 170562 w 7599470"/>
              <a:gd name="connsiteY84" fmla="*/ 2027789 h 5533778"/>
              <a:gd name="connsiteX85" fmla="*/ 113708 w 7599470"/>
              <a:gd name="connsiteY85" fmla="*/ 2113070 h 5533778"/>
              <a:gd name="connsiteX86" fmla="*/ 108970 w 7599470"/>
              <a:gd name="connsiteY86" fmla="*/ 2127283 h 5533778"/>
              <a:gd name="connsiteX87" fmla="*/ 75805 w 7599470"/>
              <a:gd name="connsiteY87" fmla="*/ 2174661 h 5533778"/>
              <a:gd name="connsiteX88" fmla="*/ 47378 w 7599470"/>
              <a:gd name="connsiteY88" fmla="*/ 2250467 h 5533778"/>
              <a:gd name="connsiteX89" fmla="*/ 37903 w 7599470"/>
              <a:gd name="connsiteY89" fmla="*/ 2274156 h 5533778"/>
              <a:gd name="connsiteX90" fmla="*/ 18951 w 7599470"/>
              <a:gd name="connsiteY90" fmla="*/ 2326272 h 5533778"/>
              <a:gd name="connsiteX91" fmla="*/ 9476 w 7599470"/>
              <a:gd name="connsiteY91" fmla="*/ 2387863 h 5533778"/>
              <a:gd name="connsiteX92" fmla="*/ 0 w 7599470"/>
              <a:gd name="connsiteY92" fmla="*/ 2468406 h 5533778"/>
              <a:gd name="connsiteX93" fmla="*/ 4738 w 7599470"/>
              <a:gd name="connsiteY93" fmla="*/ 2586852 h 5533778"/>
              <a:gd name="connsiteX94" fmla="*/ 14214 w 7599470"/>
              <a:gd name="connsiteY94" fmla="*/ 2672133 h 5533778"/>
              <a:gd name="connsiteX95" fmla="*/ 37903 w 7599470"/>
              <a:gd name="connsiteY95" fmla="*/ 2809530 h 5533778"/>
              <a:gd name="connsiteX96" fmla="*/ 42640 w 7599470"/>
              <a:gd name="connsiteY96" fmla="*/ 2823743 h 5533778"/>
              <a:gd name="connsiteX97" fmla="*/ 61592 w 7599470"/>
              <a:gd name="connsiteY97" fmla="*/ 2904286 h 5533778"/>
              <a:gd name="connsiteX98" fmla="*/ 75805 w 7599470"/>
              <a:gd name="connsiteY98" fmla="*/ 2942189 h 5533778"/>
              <a:gd name="connsiteX99" fmla="*/ 80543 w 7599470"/>
              <a:gd name="connsiteY99" fmla="*/ 2956402 h 5533778"/>
              <a:gd name="connsiteX100" fmla="*/ 118446 w 7599470"/>
              <a:gd name="connsiteY100" fmla="*/ 3046421 h 5533778"/>
              <a:gd name="connsiteX101" fmla="*/ 146873 w 7599470"/>
              <a:gd name="connsiteY101" fmla="*/ 3112750 h 5533778"/>
              <a:gd name="connsiteX102" fmla="*/ 165824 w 7599470"/>
              <a:gd name="connsiteY102" fmla="*/ 3141177 h 5533778"/>
              <a:gd name="connsiteX103" fmla="*/ 180037 w 7599470"/>
              <a:gd name="connsiteY103" fmla="*/ 3174342 h 5533778"/>
              <a:gd name="connsiteX104" fmla="*/ 217940 w 7599470"/>
              <a:gd name="connsiteY104" fmla="*/ 3231196 h 5533778"/>
              <a:gd name="connsiteX105" fmla="*/ 227416 w 7599470"/>
              <a:gd name="connsiteY105" fmla="*/ 3245410 h 5533778"/>
              <a:gd name="connsiteX106" fmla="*/ 241629 w 7599470"/>
              <a:gd name="connsiteY106" fmla="*/ 3259623 h 5533778"/>
              <a:gd name="connsiteX107" fmla="*/ 251105 w 7599470"/>
              <a:gd name="connsiteY107" fmla="*/ 3273836 h 5533778"/>
              <a:gd name="connsiteX108" fmla="*/ 326910 w 7599470"/>
              <a:gd name="connsiteY108" fmla="*/ 3344904 h 5533778"/>
              <a:gd name="connsiteX109" fmla="*/ 336386 w 7599470"/>
              <a:gd name="connsiteY109" fmla="*/ 3359117 h 5533778"/>
              <a:gd name="connsiteX110" fmla="*/ 388502 w 7599470"/>
              <a:gd name="connsiteY110" fmla="*/ 3397020 h 5533778"/>
              <a:gd name="connsiteX111" fmla="*/ 402715 w 7599470"/>
              <a:gd name="connsiteY111" fmla="*/ 3411233 h 5533778"/>
              <a:gd name="connsiteX112" fmla="*/ 445356 w 7599470"/>
              <a:gd name="connsiteY112" fmla="*/ 3434922 h 5533778"/>
              <a:gd name="connsiteX113" fmla="*/ 502209 w 7599470"/>
              <a:gd name="connsiteY113" fmla="*/ 3468087 h 5533778"/>
              <a:gd name="connsiteX114" fmla="*/ 535374 w 7599470"/>
              <a:gd name="connsiteY114" fmla="*/ 3477563 h 5533778"/>
              <a:gd name="connsiteX115" fmla="*/ 559063 w 7599470"/>
              <a:gd name="connsiteY115" fmla="*/ 3496514 h 5533778"/>
              <a:gd name="connsiteX116" fmla="*/ 606442 w 7599470"/>
              <a:gd name="connsiteY116" fmla="*/ 3510728 h 5533778"/>
              <a:gd name="connsiteX117" fmla="*/ 620655 w 7599470"/>
              <a:gd name="connsiteY117" fmla="*/ 3520203 h 5533778"/>
              <a:gd name="connsiteX118" fmla="*/ 682247 w 7599470"/>
              <a:gd name="connsiteY118" fmla="*/ 3543892 h 5533778"/>
              <a:gd name="connsiteX119" fmla="*/ 715411 w 7599470"/>
              <a:gd name="connsiteY119" fmla="*/ 3558106 h 5533778"/>
              <a:gd name="connsiteX120" fmla="*/ 805430 w 7599470"/>
              <a:gd name="connsiteY120" fmla="*/ 3586533 h 5533778"/>
              <a:gd name="connsiteX121" fmla="*/ 819644 w 7599470"/>
              <a:gd name="connsiteY121" fmla="*/ 3591271 h 5533778"/>
              <a:gd name="connsiteX122" fmla="*/ 867022 w 7599470"/>
              <a:gd name="connsiteY122" fmla="*/ 3610222 h 5533778"/>
              <a:gd name="connsiteX123" fmla="*/ 900187 w 7599470"/>
              <a:gd name="connsiteY123" fmla="*/ 3619698 h 5533778"/>
              <a:gd name="connsiteX124" fmla="*/ 957040 w 7599470"/>
              <a:gd name="connsiteY124" fmla="*/ 3638649 h 5533778"/>
              <a:gd name="connsiteX125" fmla="*/ 990205 w 7599470"/>
              <a:gd name="connsiteY125" fmla="*/ 3648125 h 5533778"/>
              <a:gd name="connsiteX126" fmla="*/ 1051797 w 7599470"/>
              <a:gd name="connsiteY126" fmla="*/ 3667076 h 5533778"/>
              <a:gd name="connsiteX127" fmla="*/ 1113389 w 7599470"/>
              <a:gd name="connsiteY127" fmla="*/ 3690765 h 5533778"/>
              <a:gd name="connsiteX128" fmla="*/ 1174980 w 7599470"/>
              <a:gd name="connsiteY128" fmla="*/ 3709716 h 5533778"/>
              <a:gd name="connsiteX129" fmla="*/ 1217621 w 7599470"/>
              <a:gd name="connsiteY129" fmla="*/ 3728668 h 5533778"/>
              <a:gd name="connsiteX130" fmla="*/ 1269737 w 7599470"/>
              <a:gd name="connsiteY130" fmla="*/ 3752357 h 5533778"/>
              <a:gd name="connsiteX131" fmla="*/ 1336066 w 7599470"/>
              <a:gd name="connsiteY131" fmla="*/ 3776046 h 5533778"/>
              <a:gd name="connsiteX132" fmla="*/ 1364493 w 7599470"/>
              <a:gd name="connsiteY132" fmla="*/ 3794997 h 5533778"/>
              <a:gd name="connsiteX133" fmla="*/ 1378707 w 7599470"/>
              <a:gd name="connsiteY133" fmla="*/ 3799735 h 5533778"/>
              <a:gd name="connsiteX134" fmla="*/ 1421347 w 7599470"/>
              <a:gd name="connsiteY134" fmla="*/ 3828162 h 5533778"/>
              <a:gd name="connsiteX135" fmla="*/ 1478201 w 7599470"/>
              <a:gd name="connsiteY135" fmla="*/ 3861327 h 5533778"/>
              <a:gd name="connsiteX136" fmla="*/ 1492415 w 7599470"/>
              <a:gd name="connsiteY136" fmla="*/ 3870802 h 5533778"/>
              <a:gd name="connsiteX137" fmla="*/ 1549268 w 7599470"/>
              <a:gd name="connsiteY137" fmla="*/ 3922918 h 5533778"/>
              <a:gd name="connsiteX138" fmla="*/ 1577695 w 7599470"/>
              <a:gd name="connsiteY138" fmla="*/ 3941870 h 5533778"/>
              <a:gd name="connsiteX139" fmla="*/ 1601385 w 7599470"/>
              <a:gd name="connsiteY139" fmla="*/ 3965559 h 5533778"/>
              <a:gd name="connsiteX140" fmla="*/ 1625074 w 7599470"/>
              <a:gd name="connsiteY140" fmla="*/ 3984510 h 5533778"/>
              <a:gd name="connsiteX141" fmla="*/ 1634549 w 7599470"/>
              <a:gd name="connsiteY141" fmla="*/ 3998724 h 5533778"/>
              <a:gd name="connsiteX142" fmla="*/ 1658238 w 7599470"/>
              <a:gd name="connsiteY142" fmla="*/ 4022413 h 5533778"/>
              <a:gd name="connsiteX143" fmla="*/ 1672452 w 7599470"/>
              <a:gd name="connsiteY143" fmla="*/ 4031888 h 5533778"/>
              <a:gd name="connsiteX144" fmla="*/ 1738781 w 7599470"/>
              <a:gd name="connsiteY144" fmla="*/ 4102956 h 5533778"/>
              <a:gd name="connsiteX145" fmla="*/ 1757733 w 7599470"/>
              <a:gd name="connsiteY145" fmla="*/ 4131383 h 5533778"/>
              <a:gd name="connsiteX146" fmla="*/ 1795635 w 7599470"/>
              <a:gd name="connsiteY146" fmla="*/ 4178761 h 5533778"/>
              <a:gd name="connsiteX147" fmla="*/ 1814587 w 7599470"/>
              <a:gd name="connsiteY147" fmla="*/ 4207188 h 5533778"/>
              <a:gd name="connsiteX148" fmla="*/ 1861965 w 7599470"/>
              <a:gd name="connsiteY148" fmla="*/ 4264042 h 5533778"/>
              <a:gd name="connsiteX149" fmla="*/ 1885654 w 7599470"/>
              <a:gd name="connsiteY149" fmla="*/ 4301944 h 5533778"/>
              <a:gd name="connsiteX150" fmla="*/ 1923557 w 7599470"/>
              <a:gd name="connsiteY150" fmla="*/ 4358798 h 5533778"/>
              <a:gd name="connsiteX151" fmla="*/ 1966197 w 7599470"/>
              <a:gd name="connsiteY151" fmla="*/ 4439341 h 5533778"/>
              <a:gd name="connsiteX152" fmla="*/ 1985148 w 7599470"/>
              <a:gd name="connsiteY152" fmla="*/ 4463030 h 5533778"/>
              <a:gd name="connsiteX153" fmla="*/ 1999362 w 7599470"/>
              <a:gd name="connsiteY153" fmla="*/ 4491457 h 5533778"/>
              <a:gd name="connsiteX154" fmla="*/ 2032527 w 7599470"/>
              <a:gd name="connsiteY154" fmla="*/ 4543573 h 5533778"/>
              <a:gd name="connsiteX155" fmla="*/ 2046740 w 7599470"/>
              <a:gd name="connsiteY155" fmla="*/ 4572000 h 5533778"/>
              <a:gd name="connsiteX156" fmla="*/ 2079905 w 7599470"/>
              <a:gd name="connsiteY156" fmla="*/ 4624116 h 5533778"/>
              <a:gd name="connsiteX157" fmla="*/ 2094118 w 7599470"/>
              <a:gd name="connsiteY157" fmla="*/ 4647805 h 5533778"/>
              <a:gd name="connsiteX158" fmla="*/ 2113070 w 7599470"/>
              <a:gd name="connsiteY158" fmla="*/ 4676232 h 5533778"/>
              <a:gd name="connsiteX159" fmla="*/ 2127283 w 7599470"/>
              <a:gd name="connsiteY159" fmla="*/ 4704659 h 5533778"/>
              <a:gd name="connsiteX160" fmla="*/ 2141496 w 7599470"/>
              <a:gd name="connsiteY160" fmla="*/ 4728348 h 5533778"/>
              <a:gd name="connsiteX161" fmla="*/ 2169923 w 7599470"/>
              <a:gd name="connsiteY161" fmla="*/ 4780464 h 5533778"/>
              <a:gd name="connsiteX162" fmla="*/ 2188875 w 7599470"/>
              <a:gd name="connsiteY162" fmla="*/ 4804154 h 5533778"/>
              <a:gd name="connsiteX163" fmla="*/ 2198350 w 7599470"/>
              <a:gd name="connsiteY163" fmla="*/ 4818367 h 5533778"/>
              <a:gd name="connsiteX164" fmla="*/ 2226777 w 7599470"/>
              <a:gd name="connsiteY164" fmla="*/ 4856270 h 5533778"/>
              <a:gd name="connsiteX165" fmla="*/ 2259942 w 7599470"/>
              <a:gd name="connsiteY165" fmla="*/ 4908386 h 5533778"/>
              <a:gd name="connsiteX166" fmla="*/ 2269418 w 7599470"/>
              <a:gd name="connsiteY166" fmla="*/ 4922599 h 5533778"/>
              <a:gd name="connsiteX167" fmla="*/ 2316796 w 7599470"/>
              <a:gd name="connsiteY167" fmla="*/ 4984191 h 5533778"/>
              <a:gd name="connsiteX168" fmla="*/ 2335747 w 7599470"/>
              <a:gd name="connsiteY168" fmla="*/ 5012618 h 5533778"/>
              <a:gd name="connsiteX169" fmla="*/ 2373650 w 7599470"/>
              <a:gd name="connsiteY169" fmla="*/ 5059996 h 5533778"/>
              <a:gd name="connsiteX170" fmla="*/ 2397339 w 7599470"/>
              <a:gd name="connsiteY170" fmla="*/ 5093161 h 5533778"/>
              <a:gd name="connsiteX171" fmla="*/ 2444717 w 7599470"/>
              <a:gd name="connsiteY171" fmla="*/ 5150015 h 5533778"/>
              <a:gd name="connsiteX172" fmla="*/ 2463668 w 7599470"/>
              <a:gd name="connsiteY172" fmla="*/ 5168966 h 5533778"/>
              <a:gd name="connsiteX173" fmla="*/ 2482620 w 7599470"/>
              <a:gd name="connsiteY173" fmla="*/ 5192655 h 5533778"/>
              <a:gd name="connsiteX174" fmla="*/ 2506309 w 7599470"/>
              <a:gd name="connsiteY174" fmla="*/ 5211606 h 5533778"/>
              <a:gd name="connsiteX175" fmla="*/ 2544211 w 7599470"/>
              <a:gd name="connsiteY175" fmla="*/ 5254247 h 5533778"/>
              <a:gd name="connsiteX176" fmla="*/ 2586852 w 7599470"/>
              <a:gd name="connsiteY176" fmla="*/ 5287412 h 5533778"/>
              <a:gd name="connsiteX177" fmla="*/ 2610541 w 7599470"/>
              <a:gd name="connsiteY177" fmla="*/ 5306363 h 5533778"/>
              <a:gd name="connsiteX178" fmla="*/ 2657919 w 7599470"/>
              <a:gd name="connsiteY178" fmla="*/ 5334790 h 5533778"/>
              <a:gd name="connsiteX179" fmla="*/ 2705297 w 7599470"/>
              <a:gd name="connsiteY179" fmla="*/ 5367955 h 5533778"/>
              <a:gd name="connsiteX180" fmla="*/ 2733724 w 7599470"/>
              <a:gd name="connsiteY180" fmla="*/ 5382168 h 5533778"/>
              <a:gd name="connsiteX181" fmla="*/ 2757414 w 7599470"/>
              <a:gd name="connsiteY181" fmla="*/ 5396382 h 5533778"/>
              <a:gd name="connsiteX182" fmla="*/ 2771627 w 7599470"/>
              <a:gd name="connsiteY182" fmla="*/ 5401119 h 5533778"/>
              <a:gd name="connsiteX183" fmla="*/ 2837957 w 7599470"/>
              <a:gd name="connsiteY183" fmla="*/ 5439022 h 5533778"/>
              <a:gd name="connsiteX184" fmla="*/ 2894810 w 7599470"/>
              <a:gd name="connsiteY184" fmla="*/ 5457973 h 5533778"/>
              <a:gd name="connsiteX185" fmla="*/ 2923237 w 7599470"/>
              <a:gd name="connsiteY185" fmla="*/ 5467449 h 5533778"/>
              <a:gd name="connsiteX186" fmla="*/ 2951664 w 7599470"/>
              <a:gd name="connsiteY186" fmla="*/ 5476925 h 5533778"/>
              <a:gd name="connsiteX187" fmla="*/ 2984829 w 7599470"/>
              <a:gd name="connsiteY187" fmla="*/ 5481662 h 5533778"/>
              <a:gd name="connsiteX188" fmla="*/ 3046421 w 7599470"/>
              <a:gd name="connsiteY188" fmla="*/ 5495876 h 5533778"/>
              <a:gd name="connsiteX189" fmla="*/ 3060634 w 7599470"/>
              <a:gd name="connsiteY189" fmla="*/ 5500614 h 5533778"/>
              <a:gd name="connsiteX190" fmla="*/ 3093799 w 7599470"/>
              <a:gd name="connsiteY190" fmla="*/ 5510089 h 5533778"/>
              <a:gd name="connsiteX191" fmla="*/ 3245409 w 7599470"/>
              <a:gd name="connsiteY191" fmla="*/ 5529041 h 5533778"/>
              <a:gd name="connsiteX192" fmla="*/ 3321215 w 7599470"/>
              <a:gd name="connsiteY192" fmla="*/ 5533778 h 5533778"/>
              <a:gd name="connsiteX193" fmla="*/ 3392282 w 7599470"/>
              <a:gd name="connsiteY193" fmla="*/ 5529041 h 5533778"/>
              <a:gd name="connsiteX194" fmla="*/ 3482301 w 7599470"/>
              <a:gd name="connsiteY194" fmla="*/ 5524303 h 5533778"/>
              <a:gd name="connsiteX195" fmla="*/ 3567581 w 7599470"/>
              <a:gd name="connsiteY195" fmla="*/ 5514827 h 5533778"/>
              <a:gd name="connsiteX196" fmla="*/ 3790259 w 7599470"/>
              <a:gd name="connsiteY196" fmla="*/ 5443760 h 5533778"/>
              <a:gd name="connsiteX197" fmla="*/ 3913443 w 7599470"/>
              <a:gd name="connsiteY197" fmla="*/ 5391644 h 5533778"/>
              <a:gd name="connsiteX198" fmla="*/ 4003461 w 7599470"/>
              <a:gd name="connsiteY198" fmla="*/ 5334790 h 5533778"/>
              <a:gd name="connsiteX199" fmla="*/ 4112431 w 7599470"/>
              <a:gd name="connsiteY199" fmla="*/ 5268460 h 5533778"/>
              <a:gd name="connsiteX200" fmla="*/ 4188236 w 7599470"/>
              <a:gd name="connsiteY200" fmla="*/ 5202131 h 5533778"/>
              <a:gd name="connsiteX201" fmla="*/ 4221401 w 7599470"/>
              <a:gd name="connsiteY201" fmla="*/ 5173704 h 5533778"/>
              <a:gd name="connsiteX202" fmla="*/ 4264042 w 7599470"/>
              <a:gd name="connsiteY202" fmla="*/ 5131063 h 5533778"/>
              <a:gd name="connsiteX203" fmla="*/ 4311420 w 7599470"/>
              <a:gd name="connsiteY203" fmla="*/ 5088423 h 5533778"/>
              <a:gd name="connsiteX204" fmla="*/ 4349322 w 7599470"/>
              <a:gd name="connsiteY204" fmla="*/ 5036307 h 5533778"/>
              <a:gd name="connsiteX205" fmla="*/ 4425128 w 7599470"/>
              <a:gd name="connsiteY205" fmla="*/ 4951026 h 5533778"/>
              <a:gd name="connsiteX206" fmla="*/ 4477244 w 7599470"/>
              <a:gd name="connsiteY206" fmla="*/ 4898910 h 5533778"/>
              <a:gd name="connsiteX207" fmla="*/ 4515146 w 7599470"/>
              <a:gd name="connsiteY207" fmla="*/ 4861007 h 5533778"/>
              <a:gd name="connsiteX208" fmla="*/ 4562524 w 7599470"/>
              <a:gd name="connsiteY208" fmla="*/ 4804154 h 5533778"/>
              <a:gd name="connsiteX209" fmla="*/ 4614640 w 7599470"/>
              <a:gd name="connsiteY209" fmla="*/ 4756775 h 5533778"/>
              <a:gd name="connsiteX210" fmla="*/ 4652543 w 7599470"/>
              <a:gd name="connsiteY210" fmla="*/ 4714135 h 5533778"/>
              <a:gd name="connsiteX211" fmla="*/ 4680970 w 7599470"/>
              <a:gd name="connsiteY211" fmla="*/ 4690446 h 5533778"/>
              <a:gd name="connsiteX212" fmla="*/ 4785202 w 7599470"/>
              <a:gd name="connsiteY212" fmla="*/ 4576738 h 5533778"/>
              <a:gd name="connsiteX213" fmla="*/ 4808891 w 7599470"/>
              <a:gd name="connsiteY213" fmla="*/ 4548311 h 5533778"/>
              <a:gd name="connsiteX214" fmla="*/ 4865745 w 7599470"/>
              <a:gd name="connsiteY214" fmla="*/ 4491457 h 5533778"/>
              <a:gd name="connsiteX215" fmla="*/ 4917861 w 7599470"/>
              <a:gd name="connsiteY215" fmla="*/ 4429865 h 5533778"/>
              <a:gd name="connsiteX216" fmla="*/ 5116850 w 7599470"/>
              <a:gd name="connsiteY216" fmla="*/ 4226139 h 5533778"/>
              <a:gd name="connsiteX217" fmla="*/ 5197393 w 7599470"/>
              <a:gd name="connsiteY217" fmla="*/ 4145596 h 5533778"/>
              <a:gd name="connsiteX218" fmla="*/ 5382168 w 7599470"/>
              <a:gd name="connsiteY218" fmla="*/ 4022413 h 5533778"/>
              <a:gd name="connsiteX219" fmla="*/ 5547992 w 7599470"/>
              <a:gd name="connsiteY219" fmla="*/ 3932394 h 5533778"/>
              <a:gd name="connsiteX220" fmla="*/ 5756456 w 7599470"/>
              <a:gd name="connsiteY220" fmla="*/ 3875540 h 5533778"/>
              <a:gd name="connsiteX221" fmla="*/ 6111793 w 7599470"/>
              <a:gd name="connsiteY221" fmla="*/ 3832900 h 5533778"/>
              <a:gd name="connsiteX222" fmla="*/ 6741923 w 7599470"/>
              <a:gd name="connsiteY222" fmla="*/ 3837638 h 5533778"/>
              <a:gd name="connsiteX223" fmla="*/ 6964601 w 7599470"/>
              <a:gd name="connsiteY223" fmla="*/ 3818686 h 5533778"/>
              <a:gd name="connsiteX224" fmla="*/ 7149376 w 7599470"/>
              <a:gd name="connsiteY224" fmla="*/ 3752357 h 5533778"/>
              <a:gd name="connsiteX225" fmla="*/ 7225181 w 7599470"/>
              <a:gd name="connsiteY225" fmla="*/ 3709716 h 5533778"/>
              <a:gd name="connsiteX226" fmla="*/ 7405219 w 7599470"/>
              <a:gd name="connsiteY226" fmla="*/ 3539155 h 5533778"/>
              <a:gd name="connsiteX227" fmla="*/ 7495237 w 7599470"/>
              <a:gd name="connsiteY227" fmla="*/ 3430185 h 5533778"/>
              <a:gd name="connsiteX228" fmla="*/ 7542616 w 7599470"/>
              <a:gd name="connsiteY228" fmla="*/ 3344904 h 5533778"/>
              <a:gd name="connsiteX229" fmla="*/ 7580518 w 7599470"/>
              <a:gd name="connsiteY229" fmla="*/ 3231196 h 5533778"/>
              <a:gd name="connsiteX230" fmla="*/ 7599470 w 7599470"/>
              <a:gd name="connsiteY230" fmla="*/ 3108013 h 5533778"/>
              <a:gd name="connsiteX231" fmla="*/ 7589994 w 7599470"/>
              <a:gd name="connsiteY231" fmla="*/ 2975354 h 5533778"/>
              <a:gd name="connsiteX232" fmla="*/ 7552091 w 7599470"/>
              <a:gd name="connsiteY232" fmla="*/ 2842695 h 5533778"/>
              <a:gd name="connsiteX233" fmla="*/ 7518927 w 7599470"/>
              <a:gd name="connsiteY233" fmla="*/ 2771627 h 5533778"/>
              <a:gd name="connsiteX234" fmla="*/ 7509451 w 7599470"/>
              <a:gd name="connsiteY234" fmla="*/ 2747938 h 5533778"/>
              <a:gd name="connsiteX235" fmla="*/ 7481024 w 7599470"/>
              <a:gd name="connsiteY235" fmla="*/ 2705298 h 5533778"/>
              <a:gd name="connsiteX236" fmla="*/ 7395743 w 7599470"/>
              <a:gd name="connsiteY236" fmla="*/ 2596328 h 5533778"/>
              <a:gd name="connsiteX237" fmla="*/ 7338889 w 7599470"/>
              <a:gd name="connsiteY237" fmla="*/ 2539474 h 5533778"/>
              <a:gd name="connsiteX238" fmla="*/ 7286773 w 7599470"/>
              <a:gd name="connsiteY238" fmla="*/ 2501571 h 5533778"/>
              <a:gd name="connsiteX239" fmla="*/ 7210968 w 7599470"/>
              <a:gd name="connsiteY239" fmla="*/ 2458931 h 5533778"/>
              <a:gd name="connsiteX240" fmla="*/ 7182541 w 7599470"/>
              <a:gd name="connsiteY240" fmla="*/ 2444717 h 5533778"/>
              <a:gd name="connsiteX241" fmla="*/ 7030931 w 7599470"/>
              <a:gd name="connsiteY241" fmla="*/ 2368912 h 5533778"/>
              <a:gd name="connsiteX242" fmla="*/ 6888796 w 7599470"/>
              <a:gd name="connsiteY242" fmla="*/ 2321534 h 5533778"/>
              <a:gd name="connsiteX243" fmla="*/ 6737186 w 7599470"/>
              <a:gd name="connsiteY243" fmla="*/ 2293107 h 5533778"/>
              <a:gd name="connsiteX244" fmla="*/ 6618740 w 7599470"/>
              <a:gd name="connsiteY244" fmla="*/ 2283631 h 5533778"/>
              <a:gd name="connsiteX245" fmla="*/ 6576100 w 7599470"/>
              <a:gd name="connsiteY245" fmla="*/ 2278893 h 5533778"/>
              <a:gd name="connsiteX246" fmla="*/ 6168647 w 7599470"/>
              <a:gd name="connsiteY246" fmla="*/ 2297845 h 5533778"/>
              <a:gd name="connsiteX247" fmla="*/ 6078628 w 7599470"/>
              <a:gd name="connsiteY247" fmla="*/ 2307320 h 5533778"/>
              <a:gd name="connsiteX248" fmla="*/ 5808572 w 7599470"/>
              <a:gd name="connsiteY248" fmla="*/ 2373650 h 5533778"/>
              <a:gd name="connsiteX249" fmla="*/ 5718553 w 7599470"/>
              <a:gd name="connsiteY249" fmla="*/ 2392601 h 5533778"/>
              <a:gd name="connsiteX250" fmla="*/ 5543254 w 7599470"/>
              <a:gd name="connsiteY250" fmla="*/ 2439979 h 5533778"/>
              <a:gd name="connsiteX251" fmla="*/ 5495876 w 7599470"/>
              <a:gd name="connsiteY251" fmla="*/ 2449455 h 5533778"/>
              <a:gd name="connsiteX252" fmla="*/ 5410595 w 7599470"/>
              <a:gd name="connsiteY252" fmla="*/ 2473144 h 5533778"/>
              <a:gd name="connsiteX253" fmla="*/ 5320576 w 7599470"/>
              <a:gd name="connsiteY253" fmla="*/ 2487358 h 5533778"/>
              <a:gd name="connsiteX254" fmla="*/ 5254247 w 7599470"/>
              <a:gd name="connsiteY254" fmla="*/ 2501571 h 5533778"/>
              <a:gd name="connsiteX255" fmla="*/ 5192655 w 7599470"/>
              <a:gd name="connsiteY255" fmla="*/ 2506309 h 5533778"/>
              <a:gd name="connsiteX256" fmla="*/ 5116850 w 7599470"/>
              <a:gd name="connsiteY256" fmla="*/ 2515785 h 5533778"/>
              <a:gd name="connsiteX257" fmla="*/ 5036307 w 7599470"/>
              <a:gd name="connsiteY257" fmla="*/ 2520522 h 5533778"/>
              <a:gd name="connsiteX258" fmla="*/ 4979453 w 7599470"/>
              <a:gd name="connsiteY258" fmla="*/ 2525260 h 5533778"/>
              <a:gd name="connsiteX259" fmla="*/ 4846794 w 7599470"/>
              <a:gd name="connsiteY259" fmla="*/ 2511047 h 5533778"/>
              <a:gd name="connsiteX260" fmla="*/ 4780464 w 7599470"/>
              <a:gd name="connsiteY260" fmla="*/ 2501571 h 5533778"/>
              <a:gd name="connsiteX261" fmla="*/ 4638330 w 7599470"/>
              <a:gd name="connsiteY261" fmla="*/ 2463669 h 5533778"/>
              <a:gd name="connsiteX262" fmla="*/ 4586214 w 7599470"/>
              <a:gd name="connsiteY262" fmla="*/ 2449455 h 5533778"/>
              <a:gd name="connsiteX263" fmla="*/ 4538835 w 7599470"/>
              <a:gd name="connsiteY263" fmla="*/ 2430504 h 5533778"/>
              <a:gd name="connsiteX264" fmla="*/ 4467768 w 7599470"/>
              <a:gd name="connsiteY264" fmla="*/ 2406815 h 5533778"/>
              <a:gd name="connsiteX265" fmla="*/ 4339847 w 7599470"/>
              <a:gd name="connsiteY265" fmla="*/ 2335747 h 5533778"/>
              <a:gd name="connsiteX266" fmla="*/ 4188236 w 7599470"/>
              <a:gd name="connsiteY266" fmla="*/ 2245729 h 5533778"/>
              <a:gd name="connsiteX267" fmla="*/ 4102956 w 7599470"/>
              <a:gd name="connsiteY267" fmla="*/ 2174661 h 5533778"/>
              <a:gd name="connsiteX268" fmla="*/ 3998723 w 7599470"/>
              <a:gd name="connsiteY268" fmla="*/ 2075167 h 5533778"/>
              <a:gd name="connsiteX269" fmla="*/ 3922918 w 7599470"/>
              <a:gd name="connsiteY269" fmla="*/ 1975673 h 5533778"/>
              <a:gd name="connsiteX270" fmla="*/ 3847113 w 7599470"/>
              <a:gd name="connsiteY270" fmla="*/ 1866703 h 5533778"/>
              <a:gd name="connsiteX271" fmla="*/ 3771308 w 7599470"/>
              <a:gd name="connsiteY271" fmla="*/ 1719830 h 5533778"/>
              <a:gd name="connsiteX272" fmla="*/ 3757094 w 7599470"/>
              <a:gd name="connsiteY272" fmla="*/ 1691403 h 5533778"/>
              <a:gd name="connsiteX273" fmla="*/ 3719192 w 7599470"/>
              <a:gd name="connsiteY273" fmla="*/ 1582433 h 5533778"/>
              <a:gd name="connsiteX274" fmla="*/ 3700240 w 7599470"/>
              <a:gd name="connsiteY274" fmla="*/ 1525579 h 5533778"/>
              <a:gd name="connsiteX275" fmla="*/ 3681289 w 7599470"/>
              <a:gd name="connsiteY275" fmla="*/ 1445036 h 5533778"/>
              <a:gd name="connsiteX276" fmla="*/ 3662338 w 7599470"/>
              <a:gd name="connsiteY276" fmla="*/ 1392920 h 5533778"/>
              <a:gd name="connsiteX277" fmla="*/ 3648124 w 7599470"/>
              <a:gd name="connsiteY277" fmla="*/ 1312377 h 5533778"/>
              <a:gd name="connsiteX278" fmla="*/ 3633911 w 7599470"/>
              <a:gd name="connsiteY278" fmla="*/ 1260261 h 5533778"/>
              <a:gd name="connsiteX279" fmla="*/ 3610222 w 7599470"/>
              <a:gd name="connsiteY279" fmla="*/ 1137078 h 5533778"/>
              <a:gd name="connsiteX280" fmla="*/ 3600746 w 7599470"/>
              <a:gd name="connsiteY280" fmla="*/ 1061273 h 5533778"/>
              <a:gd name="connsiteX281" fmla="*/ 3591271 w 7599470"/>
              <a:gd name="connsiteY281" fmla="*/ 961778 h 5533778"/>
              <a:gd name="connsiteX282" fmla="*/ 3581795 w 7599470"/>
              <a:gd name="connsiteY282" fmla="*/ 909662 h 5533778"/>
              <a:gd name="connsiteX283" fmla="*/ 3572319 w 7599470"/>
              <a:gd name="connsiteY283" fmla="*/ 810168 h 5533778"/>
              <a:gd name="connsiteX284" fmla="*/ 3567581 w 7599470"/>
              <a:gd name="connsiteY284" fmla="*/ 777003 h 5533778"/>
              <a:gd name="connsiteX285" fmla="*/ 3562844 w 7599470"/>
              <a:gd name="connsiteY285" fmla="*/ 739101 h 5533778"/>
              <a:gd name="connsiteX286" fmla="*/ 3553368 w 7599470"/>
              <a:gd name="connsiteY286" fmla="*/ 696460 h 5533778"/>
              <a:gd name="connsiteX287" fmla="*/ 3539154 w 7599470"/>
              <a:gd name="connsiteY287" fmla="*/ 606442 h 5533778"/>
              <a:gd name="connsiteX288" fmla="*/ 3529679 w 7599470"/>
              <a:gd name="connsiteY288" fmla="*/ 573277 h 5533778"/>
              <a:gd name="connsiteX289" fmla="*/ 3524941 w 7599470"/>
              <a:gd name="connsiteY289" fmla="*/ 544850 h 5533778"/>
              <a:gd name="connsiteX290" fmla="*/ 3477563 w 7599470"/>
              <a:gd name="connsiteY290" fmla="*/ 454831 h 5533778"/>
              <a:gd name="connsiteX291" fmla="*/ 3420709 w 7599470"/>
              <a:gd name="connsiteY291" fmla="*/ 355337 h 5533778"/>
              <a:gd name="connsiteX292" fmla="*/ 3397020 w 7599470"/>
              <a:gd name="connsiteY292" fmla="*/ 331648 h 5533778"/>
              <a:gd name="connsiteX293" fmla="*/ 3382806 w 7599470"/>
              <a:gd name="connsiteY293" fmla="*/ 312697 h 5533778"/>
              <a:gd name="connsiteX294" fmla="*/ 3363855 w 7599470"/>
              <a:gd name="connsiteY294" fmla="*/ 298483 h 5533778"/>
              <a:gd name="connsiteX295" fmla="*/ 3354379 w 7599470"/>
              <a:gd name="connsiteY295" fmla="*/ 284270 h 5533778"/>
              <a:gd name="connsiteX296" fmla="*/ 3340166 w 7599470"/>
              <a:gd name="connsiteY296" fmla="*/ 274794 h 5533778"/>
              <a:gd name="connsiteX297" fmla="*/ 3325952 w 7599470"/>
              <a:gd name="connsiteY297" fmla="*/ 260581 h 5533778"/>
              <a:gd name="connsiteX298" fmla="*/ 3307001 w 7599470"/>
              <a:gd name="connsiteY298" fmla="*/ 246367 h 5533778"/>
              <a:gd name="connsiteX299" fmla="*/ 3292788 w 7599470"/>
              <a:gd name="connsiteY299" fmla="*/ 236891 h 5533778"/>
              <a:gd name="connsiteX300" fmla="*/ 3264361 w 7599470"/>
              <a:gd name="connsiteY300" fmla="*/ 208464 h 5533778"/>
              <a:gd name="connsiteX301" fmla="*/ 3231196 w 7599470"/>
              <a:gd name="connsiteY301" fmla="*/ 189513 h 5533778"/>
              <a:gd name="connsiteX302" fmla="*/ 3198031 w 7599470"/>
              <a:gd name="connsiteY302" fmla="*/ 180038 h 5533778"/>
              <a:gd name="connsiteX303" fmla="*/ 3183818 w 7599470"/>
              <a:gd name="connsiteY303" fmla="*/ 165824 h 5533778"/>
              <a:gd name="connsiteX304" fmla="*/ 3160129 w 7599470"/>
              <a:gd name="connsiteY304" fmla="*/ 156348 h 5533778"/>
              <a:gd name="connsiteX305" fmla="*/ 3117488 w 7599470"/>
              <a:gd name="connsiteY305" fmla="*/ 142135 h 5533778"/>
              <a:gd name="connsiteX306" fmla="*/ 3046421 w 7599470"/>
              <a:gd name="connsiteY306" fmla="*/ 113708 h 5533778"/>
              <a:gd name="connsiteX307" fmla="*/ 3027470 w 7599470"/>
              <a:gd name="connsiteY307" fmla="*/ 104232 h 5533778"/>
              <a:gd name="connsiteX308" fmla="*/ 2989567 w 7599470"/>
              <a:gd name="connsiteY308" fmla="*/ 104232 h 5533778"/>
              <a:gd name="connsiteX309" fmla="*/ 2965878 w 7599470"/>
              <a:gd name="connsiteY309" fmla="*/ 108970 h 5533778"/>
              <a:gd name="connsiteX310" fmla="*/ 2927975 w 7599470"/>
              <a:gd name="connsiteY310" fmla="*/ 108970 h 553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599470" h="5533778">
                <a:moveTo>
                  <a:pt x="3074848" y="118446"/>
                </a:moveTo>
                <a:lnTo>
                  <a:pt x="2937451" y="80543"/>
                </a:lnTo>
                <a:cubicBezTo>
                  <a:pt x="2915829" y="74365"/>
                  <a:pt x="2910251" y="69999"/>
                  <a:pt x="2890073" y="66330"/>
                </a:cubicBezTo>
                <a:cubicBezTo>
                  <a:pt x="2879086" y="64332"/>
                  <a:pt x="2867895" y="63590"/>
                  <a:pt x="2856908" y="61592"/>
                </a:cubicBezTo>
                <a:cubicBezTo>
                  <a:pt x="2850502" y="60427"/>
                  <a:pt x="2844324" y="58218"/>
                  <a:pt x="2837957" y="56854"/>
                </a:cubicBezTo>
                <a:cubicBezTo>
                  <a:pt x="2822209" y="53479"/>
                  <a:pt x="2806371" y="50536"/>
                  <a:pt x="2790578" y="47378"/>
                </a:cubicBezTo>
                <a:lnTo>
                  <a:pt x="2743200" y="37903"/>
                </a:lnTo>
                <a:cubicBezTo>
                  <a:pt x="2728987" y="33165"/>
                  <a:pt x="2715338" y="26152"/>
                  <a:pt x="2700560" y="23689"/>
                </a:cubicBezTo>
                <a:cubicBezTo>
                  <a:pt x="2659574" y="16858"/>
                  <a:pt x="2681665" y="20142"/>
                  <a:pt x="2634230" y="14214"/>
                </a:cubicBezTo>
                <a:cubicBezTo>
                  <a:pt x="2601856" y="6120"/>
                  <a:pt x="2612388" y="7721"/>
                  <a:pt x="2563163" y="4738"/>
                </a:cubicBezTo>
                <a:cubicBezTo>
                  <a:pt x="2528447" y="2634"/>
                  <a:pt x="2493675" y="1579"/>
                  <a:pt x="2458931" y="0"/>
                </a:cubicBezTo>
                <a:cubicBezTo>
                  <a:pt x="2419254" y="13226"/>
                  <a:pt x="2480826" y="-6093"/>
                  <a:pt x="2392601" y="9476"/>
                </a:cubicBezTo>
                <a:cubicBezTo>
                  <a:pt x="2382765" y="11212"/>
                  <a:pt x="2373968" y="16992"/>
                  <a:pt x="2364174" y="18951"/>
                </a:cubicBezTo>
                <a:cubicBezTo>
                  <a:pt x="2348381" y="22110"/>
                  <a:pt x="2332421" y="24521"/>
                  <a:pt x="2316796" y="28427"/>
                </a:cubicBezTo>
                <a:lnTo>
                  <a:pt x="2278893" y="37903"/>
                </a:lnTo>
                <a:cubicBezTo>
                  <a:pt x="2251576" y="56113"/>
                  <a:pt x="2277930" y="40345"/>
                  <a:pt x="2250466" y="52116"/>
                </a:cubicBezTo>
                <a:cubicBezTo>
                  <a:pt x="2243974" y="54898"/>
                  <a:pt x="2238128" y="59112"/>
                  <a:pt x="2231515" y="61592"/>
                </a:cubicBezTo>
                <a:cubicBezTo>
                  <a:pt x="2225418" y="63878"/>
                  <a:pt x="2218661" y="64044"/>
                  <a:pt x="2212564" y="66330"/>
                </a:cubicBezTo>
                <a:cubicBezTo>
                  <a:pt x="2191739" y="74139"/>
                  <a:pt x="2196894" y="75284"/>
                  <a:pt x="2179399" y="85281"/>
                </a:cubicBezTo>
                <a:cubicBezTo>
                  <a:pt x="2173267" y="88785"/>
                  <a:pt x="2167040" y="92222"/>
                  <a:pt x="2160448" y="94757"/>
                </a:cubicBezTo>
                <a:cubicBezTo>
                  <a:pt x="2146464" y="100135"/>
                  <a:pt x="2130654" y="101261"/>
                  <a:pt x="2117807" y="108970"/>
                </a:cubicBezTo>
                <a:cubicBezTo>
                  <a:pt x="2107831" y="114956"/>
                  <a:pt x="2059071" y="144018"/>
                  <a:pt x="2056216" y="146873"/>
                </a:cubicBezTo>
                <a:lnTo>
                  <a:pt x="2018313" y="184775"/>
                </a:lnTo>
                <a:cubicBezTo>
                  <a:pt x="2011996" y="191092"/>
                  <a:pt x="2006796" y="198772"/>
                  <a:pt x="1999362" y="203727"/>
                </a:cubicBezTo>
                <a:lnTo>
                  <a:pt x="1985148" y="213202"/>
                </a:lnTo>
                <a:cubicBezTo>
                  <a:pt x="1981990" y="217940"/>
                  <a:pt x="1979318" y="223042"/>
                  <a:pt x="1975673" y="227416"/>
                </a:cubicBezTo>
                <a:cubicBezTo>
                  <a:pt x="1962213" y="243568"/>
                  <a:pt x="1921247" y="274755"/>
                  <a:pt x="1914081" y="279532"/>
                </a:cubicBezTo>
                <a:cubicBezTo>
                  <a:pt x="1909343" y="282690"/>
                  <a:pt x="1904099" y="285198"/>
                  <a:pt x="1899867" y="289007"/>
                </a:cubicBezTo>
                <a:cubicBezTo>
                  <a:pt x="1888246" y="299465"/>
                  <a:pt x="1877758" y="311117"/>
                  <a:pt x="1866703" y="322172"/>
                </a:cubicBezTo>
                <a:cubicBezTo>
                  <a:pt x="1861965" y="326910"/>
                  <a:pt x="1856509" y="331026"/>
                  <a:pt x="1852489" y="336386"/>
                </a:cubicBezTo>
                <a:cubicBezTo>
                  <a:pt x="1838276" y="355337"/>
                  <a:pt x="1826600" y="376490"/>
                  <a:pt x="1809849" y="393240"/>
                </a:cubicBezTo>
                <a:cubicBezTo>
                  <a:pt x="1805111" y="397978"/>
                  <a:pt x="1799878" y="402267"/>
                  <a:pt x="1795635" y="407453"/>
                </a:cubicBezTo>
                <a:cubicBezTo>
                  <a:pt x="1785634" y="419676"/>
                  <a:pt x="1778375" y="434189"/>
                  <a:pt x="1767208" y="445356"/>
                </a:cubicBezTo>
                <a:cubicBezTo>
                  <a:pt x="1762470" y="450094"/>
                  <a:pt x="1756889" y="454117"/>
                  <a:pt x="1752995" y="459569"/>
                </a:cubicBezTo>
                <a:cubicBezTo>
                  <a:pt x="1729836" y="491990"/>
                  <a:pt x="1756415" y="465889"/>
                  <a:pt x="1734044" y="492734"/>
                </a:cubicBezTo>
                <a:cubicBezTo>
                  <a:pt x="1729755" y="497881"/>
                  <a:pt x="1724242" y="501905"/>
                  <a:pt x="1719830" y="506947"/>
                </a:cubicBezTo>
                <a:cubicBezTo>
                  <a:pt x="1713171" y="514557"/>
                  <a:pt x="1707597" y="523078"/>
                  <a:pt x="1700879" y="530636"/>
                </a:cubicBezTo>
                <a:cubicBezTo>
                  <a:pt x="1694944" y="537313"/>
                  <a:pt x="1687288" y="542441"/>
                  <a:pt x="1681928" y="549588"/>
                </a:cubicBezTo>
                <a:cubicBezTo>
                  <a:pt x="1677690" y="555238"/>
                  <a:pt x="1676370" y="562662"/>
                  <a:pt x="1672452" y="568539"/>
                </a:cubicBezTo>
                <a:cubicBezTo>
                  <a:pt x="1663692" y="581679"/>
                  <a:pt x="1652786" y="593302"/>
                  <a:pt x="1644025" y="606442"/>
                </a:cubicBezTo>
                <a:cubicBezTo>
                  <a:pt x="1640866" y="611180"/>
                  <a:pt x="1637859" y="616022"/>
                  <a:pt x="1634549" y="620655"/>
                </a:cubicBezTo>
                <a:cubicBezTo>
                  <a:pt x="1629959" y="627080"/>
                  <a:pt x="1624521" y="632910"/>
                  <a:pt x="1620336" y="639606"/>
                </a:cubicBezTo>
                <a:cubicBezTo>
                  <a:pt x="1616593" y="645595"/>
                  <a:pt x="1614364" y="652426"/>
                  <a:pt x="1610860" y="658558"/>
                </a:cubicBezTo>
                <a:cubicBezTo>
                  <a:pt x="1597492" y="681952"/>
                  <a:pt x="1604126" y="664595"/>
                  <a:pt x="1587171" y="691722"/>
                </a:cubicBezTo>
                <a:cubicBezTo>
                  <a:pt x="1583428" y="697711"/>
                  <a:pt x="1581329" y="704618"/>
                  <a:pt x="1577695" y="710674"/>
                </a:cubicBezTo>
                <a:cubicBezTo>
                  <a:pt x="1571836" y="720439"/>
                  <a:pt x="1563837" y="728915"/>
                  <a:pt x="1558744" y="739101"/>
                </a:cubicBezTo>
                <a:cubicBezTo>
                  <a:pt x="1555585" y="745418"/>
                  <a:pt x="1553373" y="752305"/>
                  <a:pt x="1549268" y="758052"/>
                </a:cubicBezTo>
                <a:cubicBezTo>
                  <a:pt x="1545374" y="763504"/>
                  <a:pt x="1539298" y="767079"/>
                  <a:pt x="1535055" y="772265"/>
                </a:cubicBezTo>
                <a:cubicBezTo>
                  <a:pt x="1484981" y="833467"/>
                  <a:pt x="1521962" y="790269"/>
                  <a:pt x="1497152" y="824382"/>
                </a:cubicBezTo>
                <a:cubicBezTo>
                  <a:pt x="1487863" y="837154"/>
                  <a:pt x="1478354" y="849766"/>
                  <a:pt x="1468725" y="862284"/>
                </a:cubicBezTo>
                <a:cubicBezTo>
                  <a:pt x="1462559" y="870299"/>
                  <a:pt x="1456177" y="878147"/>
                  <a:pt x="1449774" y="885973"/>
                </a:cubicBezTo>
                <a:cubicBezTo>
                  <a:pt x="1441963" y="895519"/>
                  <a:pt x="1433486" y="904532"/>
                  <a:pt x="1426085" y="914400"/>
                </a:cubicBezTo>
                <a:cubicBezTo>
                  <a:pt x="1411872" y="933351"/>
                  <a:pt x="1394040" y="950066"/>
                  <a:pt x="1383445" y="971254"/>
                </a:cubicBezTo>
                <a:cubicBezTo>
                  <a:pt x="1374107" y="989929"/>
                  <a:pt x="1374104" y="992759"/>
                  <a:pt x="1359756" y="1009157"/>
                </a:cubicBezTo>
                <a:cubicBezTo>
                  <a:pt x="1353873" y="1015880"/>
                  <a:pt x="1346687" y="1021385"/>
                  <a:pt x="1340804" y="1028108"/>
                </a:cubicBezTo>
                <a:cubicBezTo>
                  <a:pt x="1319346" y="1052631"/>
                  <a:pt x="1324311" y="1061212"/>
                  <a:pt x="1288688" y="1084962"/>
                </a:cubicBezTo>
                <a:cubicBezTo>
                  <a:pt x="1283950" y="1088121"/>
                  <a:pt x="1278501" y="1090412"/>
                  <a:pt x="1274475" y="1094438"/>
                </a:cubicBezTo>
                <a:cubicBezTo>
                  <a:pt x="1264180" y="1104733"/>
                  <a:pt x="1255983" y="1116958"/>
                  <a:pt x="1246048" y="1127602"/>
                </a:cubicBezTo>
                <a:lnTo>
                  <a:pt x="1189194" y="1184456"/>
                </a:lnTo>
                <a:cubicBezTo>
                  <a:pt x="1182877" y="1190773"/>
                  <a:pt x="1177219" y="1197826"/>
                  <a:pt x="1170243" y="1203407"/>
                </a:cubicBezTo>
                <a:cubicBezTo>
                  <a:pt x="1162346" y="1209724"/>
                  <a:pt x="1153704" y="1215208"/>
                  <a:pt x="1146553" y="1222359"/>
                </a:cubicBezTo>
                <a:cubicBezTo>
                  <a:pt x="1140970" y="1227942"/>
                  <a:pt x="1137923" y="1235726"/>
                  <a:pt x="1132340" y="1241310"/>
                </a:cubicBezTo>
                <a:cubicBezTo>
                  <a:pt x="1128314" y="1245336"/>
                  <a:pt x="1122340" y="1246956"/>
                  <a:pt x="1118127" y="1250786"/>
                </a:cubicBezTo>
                <a:cubicBezTo>
                  <a:pt x="1104906" y="1262805"/>
                  <a:pt x="1091852" y="1275122"/>
                  <a:pt x="1080224" y="1288688"/>
                </a:cubicBezTo>
                <a:cubicBezTo>
                  <a:pt x="1034243" y="1342333"/>
                  <a:pt x="1070507" y="1304494"/>
                  <a:pt x="1009157" y="1355018"/>
                </a:cubicBezTo>
                <a:cubicBezTo>
                  <a:pt x="946617" y="1406522"/>
                  <a:pt x="995864" y="1369668"/>
                  <a:pt x="938089" y="1416610"/>
                </a:cubicBezTo>
                <a:cubicBezTo>
                  <a:pt x="924114" y="1427965"/>
                  <a:pt x="911083" y="1440840"/>
                  <a:pt x="895449" y="1449774"/>
                </a:cubicBezTo>
                <a:cubicBezTo>
                  <a:pt x="884394" y="1456091"/>
                  <a:pt x="873026" y="1461890"/>
                  <a:pt x="862284" y="1468726"/>
                </a:cubicBezTo>
                <a:cubicBezTo>
                  <a:pt x="840085" y="1482853"/>
                  <a:pt x="839058" y="1489579"/>
                  <a:pt x="814906" y="1506628"/>
                </a:cubicBezTo>
                <a:cubicBezTo>
                  <a:pt x="798084" y="1518503"/>
                  <a:pt x="779263" y="1527438"/>
                  <a:pt x="762790" y="1539793"/>
                </a:cubicBezTo>
                <a:cubicBezTo>
                  <a:pt x="718083" y="1573323"/>
                  <a:pt x="739550" y="1562354"/>
                  <a:pt x="701198" y="1577696"/>
                </a:cubicBezTo>
                <a:cubicBezTo>
                  <a:pt x="638132" y="1640762"/>
                  <a:pt x="713410" y="1571134"/>
                  <a:pt x="668033" y="1601385"/>
                </a:cubicBezTo>
                <a:cubicBezTo>
                  <a:pt x="657770" y="1608227"/>
                  <a:pt x="649553" y="1617780"/>
                  <a:pt x="639606" y="1625074"/>
                </a:cubicBezTo>
                <a:cubicBezTo>
                  <a:pt x="625831" y="1635176"/>
                  <a:pt x="610922" y="1643650"/>
                  <a:pt x="596966" y="1653501"/>
                </a:cubicBezTo>
                <a:cubicBezTo>
                  <a:pt x="584064" y="1662608"/>
                  <a:pt x="572387" y="1673449"/>
                  <a:pt x="559063" y="1681928"/>
                </a:cubicBezTo>
                <a:cubicBezTo>
                  <a:pt x="537579" y="1695599"/>
                  <a:pt x="513106" y="1704551"/>
                  <a:pt x="492734" y="1719830"/>
                </a:cubicBezTo>
                <a:cubicBezTo>
                  <a:pt x="486417" y="1724568"/>
                  <a:pt x="480208" y="1729454"/>
                  <a:pt x="473782" y="1734044"/>
                </a:cubicBezTo>
                <a:cubicBezTo>
                  <a:pt x="458095" y="1745249"/>
                  <a:pt x="440035" y="1753577"/>
                  <a:pt x="426404" y="1767208"/>
                </a:cubicBezTo>
                <a:cubicBezTo>
                  <a:pt x="351589" y="1842027"/>
                  <a:pt x="469569" y="1725437"/>
                  <a:pt x="383764" y="1805111"/>
                </a:cubicBezTo>
                <a:cubicBezTo>
                  <a:pt x="369034" y="1818789"/>
                  <a:pt x="356819" y="1835194"/>
                  <a:pt x="341123" y="1847751"/>
                </a:cubicBezTo>
                <a:cubicBezTo>
                  <a:pt x="325330" y="1860385"/>
                  <a:pt x="308565" y="1871892"/>
                  <a:pt x="293745" y="1885654"/>
                </a:cubicBezTo>
                <a:cubicBezTo>
                  <a:pt x="286335" y="1892535"/>
                  <a:pt x="281944" y="1902193"/>
                  <a:pt x="274794" y="1909343"/>
                </a:cubicBezTo>
                <a:cubicBezTo>
                  <a:pt x="211962" y="1972177"/>
                  <a:pt x="291852" y="1880390"/>
                  <a:pt x="227416" y="1951984"/>
                </a:cubicBezTo>
                <a:cubicBezTo>
                  <a:pt x="204734" y="1977186"/>
                  <a:pt x="210262" y="1975570"/>
                  <a:pt x="189513" y="2004100"/>
                </a:cubicBezTo>
                <a:cubicBezTo>
                  <a:pt x="183565" y="2012278"/>
                  <a:pt x="176171" y="2019375"/>
                  <a:pt x="170562" y="2027789"/>
                </a:cubicBezTo>
                <a:cubicBezTo>
                  <a:pt x="105758" y="2124994"/>
                  <a:pt x="156779" y="2059230"/>
                  <a:pt x="113708" y="2113070"/>
                </a:cubicBezTo>
                <a:cubicBezTo>
                  <a:pt x="112129" y="2117808"/>
                  <a:pt x="111203" y="2122816"/>
                  <a:pt x="108970" y="2127283"/>
                </a:cubicBezTo>
                <a:cubicBezTo>
                  <a:pt x="98182" y="2148860"/>
                  <a:pt x="91036" y="2155624"/>
                  <a:pt x="75805" y="2174661"/>
                </a:cubicBezTo>
                <a:cubicBezTo>
                  <a:pt x="64496" y="2208587"/>
                  <a:pt x="71163" y="2189304"/>
                  <a:pt x="47378" y="2250467"/>
                </a:cubicBezTo>
                <a:cubicBezTo>
                  <a:pt x="44296" y="2258393"/>
                  <a:pt x="40592" y="2266088"/>
                  <a:pt x="37903" y="2274156"/>
                </a:cubicBezTo>
                <a:cubicBezTo>
                  <a:pt x="25738" y="2310651"/>
                  <a:pt x="32137" y="2293309"/>
                  <a:pt x="18951" y="2326272"/>
                </a:cubicBezTo>
                <a:cubicBezTo>
                  <a:pt x="15003" y="2349965"/>
                  <a:pt x="12522" y="2363496"/>
                  <a:pt x="9476" y="2387863"/>
                </a:cubicBezTo>
                <a:cubicBezTo>
                  <a:pt x="6123" y="2414687"/>
                  <a:pt x="3159" y="2441558"/>
                  <a:pt x="0" y="2468406"/>
                </a:cubicBezTo>
                <a:cubicBezTo>
                  <a:pt x="1579" y="2507888"/>
                  <a:pt x="1988" y="2547434"/>
                  <a:pt x="4738" y="2586852"/>
                </a:cubicBezTo>
                <a:cubicBezTo>
                  <a:pt x="6729" y="2615385"/>
                  <a:pt x="10169" y="2643818"/>
                  <a:pt x="14214" y="2672133"/>
                </a:cubicBezTo>
                <a:cubicBezTo>
                  <a:pt x="23669" y="2738324"/>
                  <a:pt x="23025" y="2742580"/>
                  <a:pt x="37903" y="2809530"/>
                </a:cubicBezTo>
                <a:cubicBezTo>
                  <a:pt x="38986" y="2814405"/>
                  <a:pt x="41517" y="2818877"/>
                  <a:pt x="42640" y="2823743"/>
                </a:cubicBezTo>
                <a:cubicBezTo>
                  <a:pt x="52934" y="2868351"/>
                  <a:pt x="48717" y="2865661"/>
                  <a:pt x="61592" y="2904286"/>
                </a:cubicBezTo>
                <a:cubicBezTo>
                  <a:pt x="65859" y="2917087"/>
                  <a:pt x="71194" y="2929508"/>
                  <a:pt x="75805" y="2942189"/>
                </a:cubicBezTo>
                <a:cubicBezTo>
                  <a:pt x="77512" y="2946882"/>
                  <a:pt x="78652" y="2951780"/>
                  <a:pt x="80543" y="2956402"/>
                </a:cubicBezTo>
                <a:cubicBezTo>
                  <a:pt x="92871" y="2986536"/>
                  <a:pt x="105760" y="3016436"/>
                  <a:pt x="118446" y="3046421"/>
                </a:cubicBezTo>
                <a:cubicBezTo>
                  <a:pt x="118449" y="3046429"/>
                  <a:pt x="146868" y="3112742"/>
                  <a:pt x="146873" y="3112750"/>
                </a:cubicBezTo>
                <a:cubicBezTo>
                  <a:pt x="153190" y="3122226"/>
                  <a:pt x="160425" y="3131150"/>
                  <a:pt x="165824" y="3141177"/>
                </a:cubicBezTo>
                <a:cubicBezTo>
                  <a:pt x="171526" y="3151767"/>
                  <a:pt x="174011" y="3163933"/>
                  <a:pt x="180037" y="3174342"/>
                </a:cubicBezTo>
                <a:cubicBezTo>
                  <a:pt x="191449" y="3194054"/>
                  <a:pt x="205306" y="3212245"/>
                  <a:pt x="217940" y="3231196"/>
                </a:cubicBezTo>
                <a:cubicBezTo>
                  <a:pt x="221099" y="3235934"/>
                  <a:pt x="223389" y="3241383"/>
                  <a:pt x="227416" y="3245410"/>
                </a:cubicBezTo>
                <a:cubicBezTo>
                  <a:pt x="232154" y="3250148"/>
                  <a:pt x="237340" y="3254476"/>
                  <a:pt x="241629" y="3259623"/>
                </a:cubicBezTo>
                <a:cubicBezTo>
                  <a:pt x="245274" y="3263997"/>
                  <a:pt x="247211" y="3269682"/>
                  <a:pt x="251105" y="3273836"/>
                </a:cubicBezTo>
                <a:cubicBezTo>
                  <a:pt x="305789" y="3332165"/>
                  <a:pt x="290682" y="3320752"/>
                  <a:pt x="326910" y="3344904"/>
                </a:cubicBezTo>
                <a:cubicBezTo>
                  <a:pt x="330069" y="3349642"/>
                  <a:pt x="332360" y="3355091"/>
                  <a:pt x="336386" y="3359117"/>
                </a:cubicBezTo>
                <a:cubicBezTo>
                  <a:pt x="356007" y="3378738"/>
                  <a:pt x="366257" y="3379719"/>
                  <a:pt x="388502" y="3397020"/>
                </a:cubicBezTo>
                <a:cubicBezTo>
                  <a:pt x="393791" y="3401133"/>
                  <a:pt x="397140" y="3407517"/>
                  <a:pt x="402715" y="3411233"/>
                </a:cubicBezTo>
                <a:cubicBezTo>
                  <a:pt x="416244" y="3420252"/>
                  <a:pt x="431413" y="3426556"/>
                  <a:pt x="445356" y="3434922"/>
                </a:cubicBezTo>
                <a:cubicBezTo>
                  <a:pt x="471897" y="3450847"/>
                  <a:pt x="473550" y="3457064"/>
                  <a:pt x="502209" y="3468087"/>
                </a:cubicBezTo>
                <a:cubicBezTo>
                  <a:pt x="512940" y="3472214"/>
                  <a:pt x="524319" y="3474404"/>
                  <a:pt x="535374" y="3477563"/>
                </a:cubicBezTo>
                <a:cubicBezTo>
                  <a:pt x="543270" y="3483880"/>
                  <a:pt x="550186" y="3491672"/>
                  <a:pt x="559063" y="3496514"/>
                </a:cubicBezTo>
                <a:cubicBezTo>
                  <a:pt x="568825" y="3501839"/>
                  <a:pt x="593996" y="3507617"/>
                  <a:pt x="606442" y="3510728"/>
                </a:cubicBezTo>
                <a:cubicBezTo>
                  <a:pt x="611180" y="3513886"/>
                  <a:pt x="615562" y="3517657"/>
                  <a:pt x="620655" y="3520203"/>
                </a:cubicBezTo>
                <a:cubicBezTo>
                  <a:pt x="658123" y="3538937"/>
                  <a:pt x="646460" y="3530128"/>
                  <a:pt x="682247" y="3543892"/>
                </a:cubicBezTo>
                <a:cubicBezTo>
                  <a:pt x="693473" y="3548210"/>
                  <a:pt x="704150" y="3553883"/>
                  <a:pt x="715411" y="3558106"/>
                </a:cubicBezTo>
                <a:cubicBezTo>
                  <a:pt x="760244" y="3574918"/>
                  <a:pt x="758504" y="3570891"/>
                  <a:pt x="805430" y="3586533"/>
                </a:cubicBezTo>
                <a:cubicBezTo>
                  <a:pt x="810168" y="3588112"/>
                  <a:pt x="814983" y="3589478"/>
                  <a:pt x="819644" y="3591271"/>
                </a:cubicBezTo>
                <a:cubicBezTo>
                  <a:pt x="835519" y="3597377"/>
                  <a:pt x="850982" y="3604561"/>
                  <a:pt x="867022" y="3610222"/>
                </a:cubicBezTo>
                <a:cubicBezTo>
                  <a:pt x="877864" y="3614049"/>
                  <a:pt x="889198" y="3616317"/>
                  <a:pt x="900187" y="3619698"/>
                </a:cubicBezTo>
                <a:cubicBezTo>
                  <a:pt x="919280" y="3625573"/>
                  <a:pt x="937833" y="3633161"/>
                  <a:pt x="957040" y="3638649"/>
                </a:cubicBezTo>
                <a:cubicBezTo>
                  <a:pt x="968095" y="3641808"/>
                  <a:pt x="979216" y="3644744"/>
                  <a:pt x="990205" y="3648125"/>
                </a:cubicBezTo>
                <a:cubicBezTo>
                  <a:pt x="1075430" y="3674348"/>
                  <a:pt x="956204" y="3639763"/>
                  <a:pt x="1051797" y="3667076"/>
                </a:cubicBezTo>
                <a:cubicBezTo>
                  <a:pt x="1080373" y="3686126"/>
                  <a:pt x="1058691" y="3673671"/>
                  <a:pt x="1113389" y="3690765"/>
                </a:cubicBezTo>
                <a:cubicBezTo>
                  <a:pt x="1183297" y="3712612"/>
                  <a:pt x="1097020" y="3687443"/>
                  <a:pt x="1174980" y="3709716"/>
                </a:cubicBezTo>
                <a:cubicBezTo>
                  <a:pt x="1202325" y="3727946"/>
                  <a:pt x="1175337" y="3711754"/>
                  <a:pt x="1217621" y="3728668"/>
                </a:cubicBezTo>
                <a:cubicBezTo>
                  <a:pt x="1277815" y="3752746"/>
                  <a:pt x="1178163" y="3719653"/>
                  <a:pt x="1269737" y="3752357"/>
                </a:cubicBezTo>
                <a:cubicBezTo>
                  <a:pt x="1306760" y="3765579"/>
                  <a:pt x="1300397" y="3756839"/>
                  <a:pt x="1336066" y="3776046"/>
                </a:cubicBezTo>
                <a:cubicBezTo>
                  <a:pt x="1346093" y="3781445"/>
                  <a:pt x="1354538" y="3789466"/>
                  <a:pt x="1364493" y="3794997"/>
                </a:cubicBezTo>
                <a:cubicBezTo>
                  <a:pt x="1368859" y="3797422"/>
                  <a:pt x="1374393" y="3797219"/>
                  <a:pt x="1378707" y="3799735"/>
                </a:cubicBezTo>
                <a:cubicBezTo>
                  <a:pt x="1393462" y="3808342"/>
                  <a:pt x="1406592" y="3819555"/>
                  <a:pt x="1421347" y="3828162"/>
                </a:cubicBezTo>
                <a:lnTo>
                  <a:pt x="1478201" y="3861327"/>
                </a:lnTo>
                <a:cubicBezTo>
                  <a:pt x="1483084" y="3864257"/>
                  <a:pt x="1487860" y="3867386"/>
                  <a:pt x="1492415" y="3870802"/>
                </a:cubicBezTo>
                <a:cubicBezTo>
                  <a:pt x="1551347" y="3915001"/>
                  <a:pt x="1473341" y="3858671"/>
                  <a:pt x="1549268" y="3922918"/>
                </a:cubicBezTo>
                <a:cubicBezTo>
                  <a:pt x="1557962" y="3930274"/>
                  <a:pt x="1568881" y="3934658"/>
                  <a:pt x="1577695" y="3941870"/>
                </a:cubicBezTo>
                <a:cubicBezTo>
                  <a:pt x="1586338" y="3948942"/>
                  <a:pt x="1593084" y="3958089"/>
                  <a:pt x="1601385" y="3965559"/>
                </a:cubicBezTo>
                <a:cubicBezTo>
                  <a:pt x="1608901" y="3972324"/>
                  <a:pt x="1617924" y="3977359"/>
                  <a:pt x="1625074" y="3984510"/>
                </a:cubicBezTo>
                <a:cubicBezTo>
                  <a:pt x="1629100" y="3988536"/>
                  <a:pt x="1630799" y="3994439"/>
                  <a:pt x="1634549" y="3998724"/>
                </a:cubicBezTo>
                <a:cubicBezTo>
                  <a:pt x="1641902" y="4007128"/>
                  <a:pt x="1649834" y="4015060"/>
                  <a:pt x="1658238" y="4022413"/>
                </a:cubicBezTo>
                <a:cubicBezTo>
                  <a:pt x="1662523" y="4026163"/>
                  <a:pt x="1668268" y="4028026"/>
                  <a:pt x="1672452" y="4031888"/>
                </a:cubicBezTo>
                <a:cubicBezTo>
                  <a:pt x="1697599" y="4055101"/>
                  <a:pt x="1719181" y="4076006"/>
                  <a:pt x="1738781" y="4102956"/>
                </a:cubicBezTo>
                <a:cubicBezTo>
                  <a:pt x="1745479" y="4112166"/>
                  <a:pt x="1750619" y="4122490"/>
                  <a:pt x="1757733" y="4131383"/>
                </a:cubicBezTo>
                <a:cubicBezTo>
                  <a:pt x="1770367" y="4147176"/>
                  <a:pt x="1784416" y="4161933"/>
                  <a:pt x="1795635" y="4178761"/>
                </a:cubicBezTo>
                <a:cubicBezTo>
                  <a:pt x="1801952" y="4188237"/>
                  <a:pt x="1807595" y="4198199"/>
                  <a:pt x="1814587" y="4207188"/>
                </a:cubicBezTo>
                <a:cubicBezTo>
                  <a:pt x="1829732" y="4226661"/>
                  <a:pt x="1861965" y="4264042"/>
                  <a:pt x="1861965" y="4264042"/>
                </a:cubicBezTo>
                <a:cubicBezTo>
                  <a:pt x="1871048" y="4291290"/>
                  <a:pt x="1861260" y="4267386"/>
                  <a:pt x="1885654" y="4301944"/>
                </a:cubicBezTo>
                <a:cubicBezTo>
                  <a:pt x="1898789" y="4320552"/>
                  <a:pt x="1913371" y="4338426"/>
                  <a:pt x="1923557" y="4358798"/>
                </a:cubicBezTo>
                <a:cubicBezTo>
                  <a:pt x="1932022" y="4375727"/>
                  <a:pt x="1951549" y="4418414"/>
                  <a:pt x="1966197" y="4439341"/>
                </a:cubicBezTo>
                <a:cubicBezTo>
                  <a:pt x="1971996" y="4447625"/>
                  <a:pt x="1979719" y="4454499"/>
                  <a:pt x="1985148" y="4463030"/>
                </a:cubicBezTo>
                <a:cubicBezTo>
                  <a:pt x="1990836" y="4471968"/>
                  <a:pt x="1993990" y="4482326"/>
                  <a:pt x="1999362" y="4491457"/>
                </a:cubicBezTo>
                <a:cubicBezTo>
                  <a:pt x="2009802" y="4509205"/>
                  <a:pt x="2023319" y="4525156"/>
                  <a:pt x="2032527" y="4543573"/>
                </a:cubicBezTo>
                <a:cubicBezTo>
                  <a:pt x="2037265" y="4553049"/>
                  <a:pt x="2041667" y="4562699"/>
                  <a:pt x="2046740" y="4572000"/>
                </a:cubicBezTo>
                <a:cubicBezTo>
                  <a:pt x="2059349" y="4595117"/>
                  <a:pt x="2065075" y="4600812"/>
                  <a:pt x="2079905" y="4624116"/>
                </a:cubicBezTo>
                <a:cubicBezTo>
                  <a:pt x="2084849" y="4631885"/>
                  <a:pt x="2089174" y="4640036"/>
                  <a:pt x="2094118" y="4647805"/>
                </a:cubicBezTo>
                <a:cubicBezTo>
                  <a:pt x="2100232" y="4657413"/>
                  <a:pt x="2107332" y="4666395"/>
                  <a:pt x="2113070" y="4676232"/>
                </a:cubicBezTo>
                <a:cubicBezTo>
                  <a:pt x="2118408" y="4685383"/>
                  <a:pt x="2122210" y="4695358"/>
                  <a:pt x="2127283" y="4704659"/>
                </a:cubicBezTo>
                <a:cubicBezTo>
                  <a:pt x="2131692" y="4712743"/>
                  <a:pt x="2137086" y="4720264"/>
                  <a:pt x="2141496" y="4728348"/>
                </a:cubicBezTo>
                <a:cubicBezTo>
                  <a:pt x="2154065" y="4751390"/>
                  <a:pt x="2155269" y="4759530"/>
                  <a:pt x="2169923" y="4780464"/>
                </a:cubicBezTo>
                <a:cubicBezTo>
                  <a:pt x="2175722" y="4788749"/>
                  <a:pt x="2182807" y="4796064"/>
                  <a:pt x="2188875" y="4804154"/>
                </a:cubicBezTo>
                <a:cubicBezTo>
                  <a:pt x="2192291" y="4808709"/>
                  <a:pt x="2195001" y="4813762"/>
                  <a:pt x="2198350" y="4818367"/>
                </a:cubicBezTo>
                <a:cubicBezTo>
                  <a:pt x="2207639" y="4831139"/>
                  <a:pt x="2217301" y="4843636"/>
                  <a:pt x="2226777" y="4856270"/>
                </a:cubicBezTo>
                <a:cubicBezTo>
                  <a:pt x="2236764" y="4886229"/>
                  <a:pt x="2227713" y="4864072"/>
                  <a:pt x="2259942" y="4908386"/>
                </a:cubicBezTo>
                <a:cubicBezTo>
                  <a:pt x="2263291" y="4912991"/>
                  <a:pt x="2266002" y="4918044"/>
                  <a:pt x="2269418" y="4922599"/>
                </a:cubicBezTo>
                <a:cubicBezTo>
                  <a:pt x="2284959" y="4943321"/>
                  <a:pt x="2302428" y="4962639"/>
                  <a:pt x="2316796" y="4984191"/>
                </a:cubicBezTo>
                <a:cubicBezTo>
                  <a:pt x="2323113" y="4993667"/>
                  <a:pt x="2328914" y="5003507"/>
                  <a:pt x="2335747" y="5012618"/>
                </a:cubicBezTo>
                <a:cubicBezTo>
                  <a:pt x="2347882" y="5028798"/>
                  <a:pt x="2361365" y="5043930"/>
                  <a:pt x="2373650" y="5059996"/>
                </a:cubicBezTo>
                <a:cubicBezTo>
                  <a:pt x="2381903" y="5070788"/>
                  <a:pt x="2388921" y="5082498"/>
                  <a:pt x="2397339" y="5093161"/>
                </a:cubicBezTo>
                <a:cubicBezTo>
                  <a:pt x="2412625" y="5112523"/>
                  <a:pt x="2427273" y="5132571"/>
                  <a:pt x="2444717" y="5150015"/>
                </a:cubicBezTo>
                <a:cubicBezTo>
                  <a:pt x="2451034" y="5156332"/>
                  <a:pt x="2457733" y="5162289"/>
                  <a:pt x="2463668" y="5168966"/>
                </a:cubicBezTo>
                <a:cubicBezTo>
                  <a:pt x="2470386" y="5176524"/>
                  <a:pt x="2475469" y="5185505"/>
                  <a:pt x="2482620" y="5192655"/>
                </a:cubicBezTo>
                <a:cubicBezTo>
                  <a:pt x="2489770" y="5199805"/>
                  <a:pt x="2499159" y="5204456"/>
                  <a:pt x="2506309" y="5211606"/>
                </a:cubicBezTo>
                <a:cubicBezTo>
                  <a:pt x="2541162" y="5246460"/>
                  <a:pt x="2508991" y="5224446"/>
                  <a:pt x="2544211" y="5254247"/>
                </a:cubicBezTo>
                <a:cubicBezTo>
                  <a:pt x="2557957" y="5265878"/>
                  <a:pt x="2572693" y="5276287"/>
                  <a:pt x="2586852" y="5287412"/>
                </a:cubicBezTo>
                <a:cubicBezTo>
                  <a:pt x="2594803" y="5293660"/>
                  <a:pt x="2601870" y="5301160"/>
                  <a:pt x="2610541" y="5306363"/>
                </a:cubicBezTo>
                <a:cubicBezTo>
                  <a:pt x="2626334" y="5315839"/>
                  <a:pt x="2642595" y="5324574"/>
                  <a:pt x="2657919" y="5334790"/>
                </a:cubicBezTo>
                <a:cubicBezTo>
                  <a:pt x="2706767" y="5367355"/>
                  <a:pt x="2656574" y="5341379"/>
                  <a:pt x="2705297" y="5367955"/>
                </a:cubicBezTo>
                <a:cubicBezTo>
                  <a:pt x="2714597" y="5373028"/>
                  <a:pt x="2724424" y="5377095"/>
                  <a:pt x="2733724" y="5382168"/>
                </a:cubicBezTo>
                <a:cubicBezTo>
                  <a:pt x="2741809" y="5386578"/>
                  <a:pt x="2749177" y="5392264"/>
                  <a:pt x="2757414" y="5396382"/>
                </a:cubicBezTo>
                <a:cubicBezTo>
                  <a:pt x="2761881" y="5398615"/>
                  <a:pt x="2767243" y="5398728"/>
                  <a:pt x="2771627" y="5401119"/>
                </a:cubicBezTo>
                <a:cubicBezTo>
                  <a:pt x="2800660" y="5416955"/>
                  <a:pt x="2808900" y="5427722"/>
                  <a:pt x="2837957" y="5439022"/>
                </a:cubicBezTo>
                <a:cubicBezTo>
                  <a:pt x="2856575" y="5446262"/>
                  <a:pt x="2875859" y="5451656"/>
                  <a:pt x="2894810" y="5457973"/>
                </a:cubicBezTo>
                <a:lnTo>
                  <a:pt x="2923237" y="5467449"/>
                </a:lnTo>
                <a:cubicBezTo>
                  <a:pt x="2932713" y="5470608"/>
                  <a:pt x="2941776" y="5475513"/>
                  <a:pt x="2951664" y="5476925"/>
                </a:cubicBezTo>
                <a:lnTo>
                  <a:pt x="2984829" y="5481662"/>
                </a:lnTo>
                <a:cubicBezTo>
                  <a:pt x="3040354" y="5500171"/>
                  <a:pt x="2984916" y="5483574"/>
                  <a:pt x="3046421" y="5495876"/>
                </a:cubicBezTo>
                <a:cubicBezTo>
                  <a:pt x="3051318" y="5496855"/>
                  <a:pt x="3055851" y="5499179"/>
                  <a:pt x="3060634" y="5500614"/>
                </a:cubicBezTo>
                <a:cubicBezTo>
                  <a:pt x="3071646" y="5503918"/>
                  <a:pt x="3082481" y="5508068"/>
                  <a:pt x="3093799" y="5510089"/>
                </a:cubicBezTo>
                <a:cubicBezTo>
                  <a:pt x="3144203" y="5519090"/>
                  <a:pt x="3194481" y="5525269"/>
                  <a:pt x="3245409" y="5529041"/>
                </a:cubicBezTo>
                <a:cubicBezTo>
                  <a:pt x="3270658" y="5530911"/>
                  <a:pt x="3295946" y="5532199"/>
                  <a:pt x="3321215" y="5533778"/>
                </a:cubicBezTo>
                <a:lnTo>
                  <a:pt x="3392282" y="5529041"/>
                </a:lnTo>
                <a:cubicBezTo>
                  <a:pt x="3422278" y="5527277"/>
                  <a:pt x="3452351" y="5526731"/>
                  <a:pt x="3482301" y="5524303"/>
                </a:cubicBezTo>
                <a:cubicBezTo>
                  <a:pt x="3510809" y="5521991"/>
                  <a:pt x="3539154" y="5517986"/>
                  <a:pt x="3567581" y="5514827"/>
                </a:cubicBezTo>
                <a:cubicBezTo>
                  <a:pt x="3674803" y="5486856"/>
                  <a:pt x="3685525" y="5488070"/>
                  <a:pt x="3790259" y="5443760"/>
                </a:cubicBezTo>
                <a:cubicBezTo>
                  <a:pt x="3831320" y="5426388"/>
                  <a:pt x="3875747" y="5415452"/>
                  <a:pt x="3913443" y="5391644"/>
                </a:cubicBezTo>
                <a:lnTo>
                  <a:pt x="4003461" y="5334790"/>
                </a:lnTo>
                <a:cubicBezTo>
                  <a:pt x="4018007" y="5325875"/>
                  <a:pt x="4098205" y="5280908"/>
                  <a:pt x="4112431" y="5268460"/>
                </a:cubicBezTo>
                <a:lnTo>
                  <a:pt x="4188236" y="5202131"/>
                </a:lnTo>
                <a:cubicBezTo>
                  <a:pt x="4199223" y="5192577"/>
                  <a:pt x="4211105" y="5184000"/>
                  <a:pt x="4221401" y="5173704"/>
                </a:cubicBezTo>
                <a:cubicBezTo>
                  <a:pt x="4235615" y="5159490"/>
                  <a:pt x="4249449" y="5144887"/>
                  <a:pt x="4264042" y="5131063"/>
                </a:cubicBezTo>
                <a:cubicBezTo>
                  <a:pt x="4279466" y="5116451"/>
                  <a:pt x="4297207" y="5104216"/>
                  <a:pt x="4311420" y="5088423"/>
                </a:cubicBezTo>
                <a:cubicBezTo>
                  <a:pt x="4325790" y="5072457"/>
                  <a:pt x="4335627" y="5052855"/>
                  <a:pt x="4349322" y="5036307"/>
                </a:cubicBezTo>
                <a:cubicBezTo>
                  <a:pt x="4373571" y="5007006"/>
                  <a:pt x="4399211" y="4978863"/>
                  <a:pt x="4425128" y="4951026"/>
                </a:cubicBezTo>
                <a:cubicBezTo>
                  <a:pt x="4441869" y="4933045"/>
                  <a:pt x="4459872" y="4916282"/>
                  <a:pt x="4477244" y="4898910"/>
                </a:cubicBezTo>
                <a:cubicBezTo>
                  <a:pt x="4489878" y="4886276"/>
                  <a:pt x="4503707" y="4874733"/>
                  <a:pt x="4515146" y="4861007"/>
                </a:cubicBezTo>
                <a:cubicBezTo>
                  <a:pt x="4530939" y="4842056"/>
                  <a:pt x="4545491" y="4821998"/>
                  <a:pt x="4562524" y="4804154"/>
                </a:cubicBezTo>
                <a:cubicBezTo>
                  <a:pt x="4578735" y="4787171"/>
                  <a:pt x="4598039" y="4773376"/>
                  <a:pt x="4614640" y="4756775"/>
                </a:cubicBezTo>
                <a:cubicBezTo>
                  <a:pt x="4628087" y="4743328"/>
                  <a:pt x="4639096" y="4727582"/>
                  <a:pt x="4652543" y="4714135"/>
                </a:cubicBezTo>
                <a:cubicBezTo>
                  <a:pt x="4661265" y="4705413"/>
                  <a:pt x="4672403" y="4699319"/>
                  <a:pt x="4680970" y="4690446"/>
                </a:cubicBezTo>
                <a:cubicBezTo>
                  <a:pt x="4716684" y="4653456"/>
                  <a:pt x="4750806" y="4614956"/>
                  <a:pt x="4785202" y="4576738"/>
                </a:cubicBezTo>
                <a:cubicBezTo>
                  <a:pt x="4793453" y="4567570"/>
                  <a:pt x="4800169" y="4557033"/>
                  <a:pt x="4808891" y="4548311"/>
                </a:cubicBezTo>
                <a:cubicBezTo>
                  <a:pt x="4827842" y="4529360"/>
                  <a:pt x="4847599" y="4511181"/>
                  <a:pt x="4865745" y="4491457"/>
                </a:cubicBezTo>
                <a:cubicBezTo>
                  <a:pt x="4883954" y="4471665"/>
                  <a:pt x="4899069" y="4449104"/>
                  <a:pt x="4917861" y="4429865"/>
                </a:cubicBezTo>
                <a:lnTo>
                  <a:pt x="5116850" y="4226139"/>
                </a:lnTo>
                <a:cubicBezTo>
                  <a:pt x="5143471" y="4199067"/>
                  <a:pt x="5165801" y="4166657"/>
                  <a:pt x="5197393" y="4145596"/>
                </a:cubicBezTo>
                <a:lnTo>
                  <a:pt x="5382168" y="4022413"/>
                </a:lnTo>
                <a:cubicBezTo>
                  <a:pt x="5446079" y="3980207"/>
                  <a:pt x="5471327" y="3962703"/>
                  <a:pt x="5547992" y="3932394"/>
                </a:cubicBezTo>
                <a:cubicBezTo>
                  <a:pt x="5601640" y="3911184"/>
                  <a:pt x="5699282" y="3885069"/>
                  <a:pt x="5756456" y="3875540"/>
                </a:cubicBezTo>
                <a:cubicBezTo>
                  <a:pt x="5947622" y="3843679"/>
                  <a:pt x="5956067" y="3845357"/>
                  <a:pt x="6111793" y="3832900"/>
                </a:cubicBezTo>
                <a:lnTo>
                  <a:pt x="6741923" y="3837638"/>
                </a:lnTo>
                <a:cubicBezTo>
                  <a:pt x="6826858" y="3837638"/>
                  <a:pt x="6885223" y="3836830"/>
                  <a:pt x="6964601" y="3818686"/>
                </a:cubicBezTo>
                <a:cubicBezTo>
                  <a:pt x="7024423" y="3805012"/>
                  <a:pt x="7095346" y="3777950"/>
                  <a:pt x="7149376" y="3752357"/>
                </a:cubicBezTo>
                <a:cubicBezTo>
                  <a:pt x="7175577" y="3739946"/>
                  <a:pt x="7201496" y="3726435"/>
                  <a:pt x="7225181" y="3709716"/>
                </a:cubicBezTo>
                <a:cubicBezTo>
                  <a:pt x="7295101" y="3660361"/>
                  <a:pt x="7347501" y="3602283"/>
                  <a:pt x="7405219" y="3539155"/>
                </a:cubicBezTo>
                <a:cubicBezTo>
                  <a:pt x="7413180" y="3530448"/>
                  <a:pt x="7481673" y="3451728"/>
                  <a:pt x="7495237" y="3430185"/>
                </a:cubicBezTo>
                <a:cubicBezTo>
                  <a:pt x="7512564" y="3402666"/>
                  <a:pt x="7531679" y="3375529"/>
                  <a:pt x="7542616" y="3344904"/>
                </a:cubicBezTo>
                <a:cubicBezTo>
                  <a:pt x="7552388" y="3317541"/>
                  <a:pt x="7573227" y="3262791"/>
                  <a:pt x="7580518" y="3231196"/>
                </a:cubicBezTo>
                <a:cubicBezTo>
                  <a:pt x="7594633" y="3170032"/>
                  <a:pt x="7594041" y="3162303"/>
                  <a:pt x="7599470" y="3108013"/>
                </a:cubicBezTo>
                <a:cubicBezTo>
                  <a:pt x="7599145" y="3103142"/>
                  <a:pt x="7591537" y="2985386"/>
                  <a:pt x="7589994" y="2975354"/>
                </a:cubicBezTo>
                <a:cubicBezTo>
                  <a:pt x="7584107" y="2937092"/>
                  <a:pt x="7565920" y="2877268"/>
                  <a:pt x="7552091" y="2842695"/>
                </a:cubicBezTo>
                <a:cubicBezTo>
                  <a:pt x="7542382" y="2818423"/>
                  <a:pt x="7529655" y="2795466"/>
                  <a:pt x="7518927" y="2771627"/>
                </a:cubicBezTo>
                <a:cubicBezTo>
                  <a:pt x="7515437" y="2763871"/>
                  <a:pt x="7513671" y="2755322"/>
                  <a:pt x="7509451" y="2747938"/>
                </a:cubicBezTo>
                <a:cubicBezTo>
                  <a:pt x="7500976" y="2733106"/>
                  <a:pt x="7490898" y="2719238"/>
                  <a:pt x="7481024" y="2705298"/>
                </a:cubicBezTo>
                <a:cubicBezTo>
                  <a:pt x="7450372" y="2662025"/>
                  <a:pt x="7430313" y="2632717"/>
                  <a:pt x="7395743" y="2596328"/>
                </a:cubicBezTo>
                <a:cubicBezTo>
                  <a:pt x="7377284" y="2576897"/>
                  <a:pt x="7360564" y="2555238"/>
                  <a:pt x="7338889" y="2539474"/>
                </a:cubicBezTo>
                <a:cubicBezTo>
                  <a:pt x="7321517" y="2526840"/>
                  <a:pt x="7304951" y="2513016"/>
                  <a:pt x="7286773" y="2501571"/>
                </a:cubicBezTo>
                <a:cubicBezTo>
                  <a:pt x="7262239" y="2486124"/>
                  <a:pt x="7236419" y="2472814"/>
                  <a:pt x="7210968" y="2458931"/>
                </a:cubicBezTo>
                <a:cubicBezTo>
                  <a:pt x="7201667" y="2453858"/>
                  <a:pt x="7191692" y="2450055"/>
                  <a:pt x="7182541" y="2444717"/>
                </a:cubicBezTo>
                <a:cubicBezTo>
                  <a:pt x="7120800" y="2408702"/>
                  <a:pt x="7106179" y="2397506"/>
                  <a:pt x="7030931" y="2368912"/>
                </a:cubicBezTo>
                <a:cubicBezTo>
                  <a:pt x="6984247" y="2351172"/>
                  <a:pt x="6937882" y="2330738"/>
                  <a:pt x="6888796" y="2321534"/>
                </a:cubicBezTo>
                <a:cubicBezTo>
                  <a:pt x="6838259" y="2312058"/>
                  <a:pt x="6788206" y="2299485"/>
                  <a:pt x="6737186" y="2293107"/>
                </a:cubicBezTo>
                <a:cubicBezTo>
                  <a:pt x="6655975" y="2282955"/>
                  <a:pt x="6747103" y="2293505"/>
                  <a:pt x="6618740" y="2283631"/>
                </a:cubicBezTo>
                <a:cubicBezTo>
                  <a:pt x="6604481" y="2282534"/>
                  <a:pt x="6590313" y="2280472"/>
                  <a:pt x="6576100" y="2278893"/>
                </a:cubicBezTo>
                <a:cubicBezTo>
                  <a:pt x="6319018" y="2284035"/>
                  <a:pt x="6391297" y="2277604"/>
                  <a:pt x="6168647" y="2297845"/>
                </a:cubicBezTo>
                <a:cubicBezTo>
                  <a:pt x="6138599" y="2300577"/>
                  <a:pt x="6108390" y="2302360"/>
                  <a:pt x="6078628" y="2307320"/>
                </a:cubicBezTo>
                <a:cubicBezTo>
                  <a:pt x="5753840" y="2361450"/>
                  <a:pt x="6126182" y="2306786"/>
                  <a:pt x="5808572" y="2373650"/>
                </a:cubicBezTo>
                <a:cubicBezTo>
                  <a:pt x="5778566" y="2379967"/>
                  <a:pt x="5748302" y="2385164"/>
                  <a:pt x="5718553" y="2392601"/>
                </a:cubicBezTo>
                <a:cubicBezTo>
                  <a:pt x="5659831" y="2407281"/>
                  <a:pt x="5602608" y="2428108"/>
                  <a:pt x="5543254" y="2439979"/>
                </a:cubicBezTo>
                <a:cubicBezTo>
                  <a:pt x="5527461" y="2443138"/>
                  <a:pt x="5511501" y="2445549"/>
                  <a:pt x="5495876" y="2449455"/>
                </a:cubicBezTo>
                <a:cubicBezTo>
                  <a:pt x="5467254" y="2456611"/>
                  <a:pt x="5439432" y="2466909"/>
                  <a:pt x="5410595" y="2473144"/>
                </a:cubicBezTo>
                <a:cubicBezTo>
                  <a:pt x="5380903" y="2479564"/>
                  <a:pt x="5350464" y="2481924"/>
                  <a:pt x="5320576" y="2487358"/>
                </a:cubicBezTo>
                <a:cubicBezTo>
                  <a:pt x="5298329" y="2491403"/>
                  <a:pt x="5276614" y="2498257"/>
                  <a:pt x="5254247" y="2501571"/>
                </a:cubicBezTo>
                <a:cubicBezTo>
                  <a:pt x="5233878" y="2504589"/>
                  <a:pt x="5213137" y="2504190"/>
                  <a:pt x="5192655" y="2506309"/>
                </a:cubicBezTo>
                <a:cubicBezTo>
                  <a:pt x="5167325" y="2508929"/>
                  <a:pt x="5142210" y="2513480"/>
                  <a:pt x="5116850" y="2515785"/>
                </a:cubicBezTo>
                <a:cubicBezTo>
                  <a:pt x="5090066" y="2518220"/>
                  <a:pt x="5063137" y="2518672"/>
                  <a:pt x="5036307" y="2520522"/>
                </a:cubicBezTo>
                <a:cubicBezTo>
                  <a:pt x="5017335" y="2521830"/>
                  <a:pt x="4998404" y="2523681"/>
                  <a:pt x="4979453" y="2525260"/>
                </a:cubicBezTo>
                <a:cubicBezTo>
                  <a:pt x="4909015" y="2519390"/>
                  <a:pt x="4925677" y="2521565"/>
                  <a:pt x="4846794" y="2511047"/>
                </a:cubicBezTo>
                <a:cubicBezTo>
                  <a:pt x="4824655" y="2508095"/>
                  <a:pt x="4802243" y="2506521"/>
                  <a:pt x="4780464" y="2501571"/>
                </a:cubicBezTo>
                <a:cubicBezTo>
                  <a:pt x="4732650" y="2490704"/>
                  <a:pt x="4685689" y="2476375"/>
                  <a:pt x="4638330" y="2463669"/>
                </a:cubicBezTo>
                <a:cubicBezTo>
                  <a:pt x="4620939" y="2459003"/>
                  <a:pt x="4602933" y="2456142"/>
                  <a:pt x="4586214" y="2449455"/>
                </a:cubicBezTo>
                <a:cubicBezTo>
                  <a:pt x="4570421" y="2443138"/>
                  <a:pt x="4554839" y="2436265"/>
                  <a:pt x="4538835" y="2430504"/>
                </a:cubicBezTo>
                <a:cubicBezTo>
                  <a:pt x="4515341" y="2422046"/>
                  <a:pt x="4490313" y="2417551"/>
                  <a:pt x="4467768" y="2406815"/>
                </a:cubicBezTo>
                <a:cubicBezTo>
                  <a:pt x="4423728" y="2385843"/>
                  <a:pt x="4382588" y="2359254"/>
                  <a:pt x="4339847" y="2335747"/>
                </a:cubicBezTo>
                <a:cubicBezTo>
                  <a:pt x="4294562" y="2310840"/>
                  <a:pt x="4225590" y="2276858"/>
                  <a:pt x="4188236" y="2245729"/>
                </a:cubicBezTo>
                <a:cubicBezTo>
                  <a:pt x="4159809" y="2222040"/>
                  <a:pt x="4130983" y="2198822"/>
                  <a:pt x="4102956" y="2174661"/>
                </a:cubicBezTo>
                <a:cubicBezTo>
                  <a:pt x="4080522" y="2155321"/>
                  <a:pt x="4017357" y="2097252"/>
                  <a:pt x="3998723" y="2075167"/>
                </a:cubicBezTo>
                <a:cubicBezTo>
                  <a:pt x="3971836" y="2043301"/>
                  <a:pt x="3947781" y="2009143"/>
                  <a:pt x="3922918" y="1975673"/>
                </a:cubicBezTo>
                <a:cubicBezTo>
                  <a:pt x="3918151" y="1969256"/>
                  <a:pt x="3857580" y="1885544"/>
                  <a:pt x="3847113" y="1866703"/>
                </a:cubicBezTo>
                <a:cubicBezTo>
                  <a:pt x="3804558" y="1790102"/>
                  <a:pt x="3830700" y="1838613"/>
                  <a:pt x="3771308" y="1719830"/>
                </a:cubicBezTo>
                <a:cubicBezTo>
                  <a:pt x="3766570" y="1710354"/>
                  <a:pt x="3760574" y="1701409"/>
                  <a:pt x="3757094" y="1691403"/>
                </a:cubicBezTo>
                <a:cubicBezTo>
                  <a:pt x="3744460" y="1655080"/>
                  <a:pt x="3731665" y="1618812"/>
                  <a:pt x="3719192" y="1582433"/>
                </a:cubicBezTo>
                <a:cubicBezTo>
                  <a:pt x="3712713" y="1563536"/>
                  <a:pt x="3704157" y="1545168"/>
                  <a:pt x="3700240" y="1525579"/>
                </a:cubicBezTo>
                <a:cubicBezTo>
                  <a:pt x="3694448" y="1496612"/>
                  <a:pt x="3690724" y="1476038"/>
                  <a:pt x="3681289" y="1445036"/>
                </a:cubicBezTo>
                <a:cubicBezTo>
                  <a:pt x="3675907" y="1427352"/>
                  <a:pt x="3668655" y="1410292"/>
                  <a:pt x="3662338" y="1392920"/>
                </a:cubicBezTo>
                <a:cubicBezTo>
                  <a:pt x="3657600" y="1366072"/>
                  <a:pt x="3655297" y="1338679"/>
                  <a:pt x="3648124" y="1312377"/>
                </a:cubicBezTo>
                <a:cubicBezTo>
                  <a:pt x="3643386" y="1295005"/>
                  <a:pt x="3637960" y="1277806"/>
                  <a:pt x="3633911" y="1260261"/>
                </a:cubicBezTo>
                <a:cubicBezTo>
                  <a:pt x="3630870" y="1247082"/>
                  <a:pt x="3613321" y="1157999"/>
                  <a:pt x="3610222" y="1137078"/>
                </a:cubicBezTo>
                <a:cubicBezTo>
                  <a:pt x="3606490" y="1111888"/>
                  <a:pt x="3603160" y="1086623"/>
                  <a:pt x="3600746" y="1061273"/>
                </a:cubicBezTo>
                <a:cubicBezTo>
                  <a:pt x="3597588" y="1028108"/>
                  <a:pt x="3597231" y="994556"/>
                  <a:pt x="3591271" y="961778"/>
                </a:cubicBezTo>
                <a:cubicBezTo>
                  <a:pt x="3588112" y="944406"/>
                  <a:pt x="3583985" y="927182"/>
                  <a:pt x="3581795" y="909662"/>
                </a:cubicBezTo>
                <a:cubicBezTo>
                  <a:pt x="3577663" y="876605"/>
                  <a:pt x="3577031" y="843148"/>
                  <a:pt x="3572319" y="810168"/>
                </a:cubicBezTo>
                <a:cubicBezTo>
                  <a:pt x="3570740" y="799113"/>
                  <a:pt x="3569057" y="788072"/>
                  <a:pt x="3567581" y="777003"/>
                </a:cubicBezTo>
                <a:cubicBezTo>
                  <a:pt x="3565898" y="764382"/>
                  <a:pt x="3565057" y="751640"/>
                  <a:pt x="3562844" y="739101"/>
                </a:cubicBezTo>
                <a:cubicBezTo>
                  <a:pt x="3560314" y="724762"/>
                  <a:pt x="3556051" y="710771"/>
                  <a:pt x="3553368" y="696460"/>
                </a:cubicBezTo>
                <a:cubicBezTo>
                  <a:pt x="3538696" y="618214"/>
                  <a:pt x="3562882" y="719152"/>
                  <a:pt x="3539154" y="606442"/>
                </a:cubicBezTo>
                <a:cubicBezTo>
                  <a:pt x="3536785" y="595191"/>
                  <a:pt x="3532264" y="584480"/>
                  <a:pt x="3529679" y="573277"/>
                </a:cubicBezTo>
                <a:cubicBezTo>
                  <a:pt x="3527519" y="563917"/>
                  <a:pt x="3528114" y="553917"/>
                  <a:pt x="3524941" y="544850"/>
                </a:cubicBezTo>
                <a:cubicBezTo>
                  <a:pt x="3485529" y="432246"/>
                  <a:pt x="3514484" y="512849"/>
                  <a:pt x="3477563" y="454831"/>
                </a:cubicBezTo>
                <a:cubicBezTo>
                  <a:pt x="3452586" y="415582"/>
                  <a:pt x="3464648" y="399276"/>
                  <a:pt x="3420709" y="355337"/>
                </a:cubicBezTo>
                <a:cubicBezTo>
                  <a:pt x="3412813" y="347441"/>
                  <a:pt x="3404439" y="339994"/>
                  <a:pt x="3397020" y="331648"/>
                </a:cubicBezTo>
                <a:cubicBezTo>
                  <a:pt x="3391774" y="325746"/>
                  <a:pt x="3388390" y="318281"/>
                  <a:pt x="3382806" y="312697"/>
                </a:cubicBezTo>
                <a:cubicBezTo>
                  <a:pt x="3377222" y="307113"/>
                  <a:pt x="3369439" y="304067"/>
                  <a:pt x="3363855" y="298483"/>
                </a:cubicBezTo>
                <a:cubicBezTo>
                  <a:pt x="3359829" y="294457"/>
                  <a:pt x="3358405" y="288296"/>
                  <a:pt x="3354379" y="284270"/>
                </a:cubicBezTo>
                <a:cubicBezTo>
                  <a:pt x="3350353" y="280244"/>
                  <a:pt x="3344540" y="278439"/>
                  <a:pt x="3340166" y="274794"/>
                </a:cubicBezTo>
                <a:cubicBezTo>
                  <a:pt x="3335019" y="270505"/>
                  <a:pt x="3331039" y="264941"/>
                  <a:pt x="3325952" y="260581"/>
                </a:cubicBezTo>
                <a:cubicBezTo>
                  <a:pt x="3319957" y="255442"/>
                  <a:pt x="3313426" y="250957"/>
                  <a:pt x="3307001" y="246367"/>
                </a:cubicBezTo>
                <a:cubicBezTo>
                  <a:pt x="3302368" y="243057"/>
                  <a:pt x="3297044" y="240674"/>
                  <a:pt x="3292788" y="236891"/>
                </a:cubicBezTo>
                <a:cubicBezTo>
                  <a:pt x="3282772" y="227988"/>
                  <a:pt x="3275511" y="215897"/>
                  <a:pt x="3264361" y="208464"/>
                </a:cubicBezTo>
                <a:cubicBezTo>
                  <a:pt x="3250089" y="198950"/>
                  <a:pt x="3248023" y="196725"/>
                  <a:pt x="3231196" y="189513"/>
                </a:cubicBezTo>
                <a:cubicBezTo>
                  <a:pt x="3221678" y="185434"/>
                  <a:pt x="3207651" y="182443"/>
                  <a:pt x="3198031" y="180038"/>
                </a:cubicBezTo>
                <a:cubicBezTo>
                  <a:pt x="3193293" y="175300"/>
                  <a:pt x="3189500" y="169375"/>
                  <a:pt x="3183818" y="165824"/>
                </a:cubicBezTo>
                <a:cubicBezTo>
                  <a:pt x="3176606" y="161316"/>
                  <a:pt x="3168138" y="159208"/>
                  <a:pt x="3160129" y="156348"/>
                </a:cubicBezTo>
                <a:cubicBezTo>
                  <a:pt x="3146019" y="151309"/>
                  <a:pt x="3131702" y="146873"/>
                  <a:pt x="3117488" y="142135"/>
                </a:cubicBezTo>
                <a:cubicBezTo>
                  <a:pt x="3091281" y="133399"/>
                  <a:pt x="3077124" y="129060"/>
                  <a:pt x="3046421" y="113708"/>
                </a:cubicBezTo>
                <a:lnTo>
                  <a:pt x="3027470" y="104232"/>
                </a:lnTo>
                <a:cubicBezTo>
                  <a:pt x="2994979" y="115062"/>
                  <a:pt x="3035306" y="104232"/>
                  <a:pt x="2989567" y="104232"/>
                </a:cubicBezTo>
                <a:cubicBezTo>
                  <a:pt x="2981514" y="104232"/>
                  <a:pt x="2973907" y="108352"/>
                  <a:pt x="2965878" y="108970"/>
                </a:cubicBezTo>
                <a:cubicBezTo>
                  <a:pt x="2953281" y="109939"/>
                  <a:pt x="2940609" y="108970"/>
                  <a:pt x="2927975" y="10897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8">
            <a:extLst>
              <a:ext uri="{FF2B5EF4-FFF2-40B4-BE49-F238E27FC236}">
                <a16:creationId xmlns="" xmlns:a16="http://schemas.microsoft.com/office/drawing/2014/main" id="{CB0F57E1-84CA-4CC6-8176-67AFFB2D00F7}"/>
              </a:ext>
            </a:extLst>
          </p:cNvPr>
          <p:cNvSpPr/>
          <p:nvPr/>
        </p:nvSpPr>
        <p:spPr>
          <a:xfrm>
            <a:off x="7535226" y="4255521"/>
            <a:ext cx="2670012" cy="1565968"/>
          </a:xfrm>
          <a:custGeom>
            <a:avLst/>
            <a:gdLst>
              <a:gd name="connsiteX0" fmla="*/ 3074848 w 7599470"/>
              <a:gd name="connsiteY0" fmla="*/ 118446 h 5533778"/>
              <a:gd name="connsiteX1" fmla="*/ 2937451 w 7599470"/>
              <a:gd name="connsiteY1" fmla="*/ 80543 h 5533778"/>
              <a:gd name="connsiteX2" fmla="*/ 2890073 w 7599470"/>
              <a:gd name="connsiteY2" fmla="*/ 66330 h 5533778"/>
              <a:gd name="connsiteX3" fmla="*/ 2856908 w 7599470"/>
              <a:gd name="connsiteY3" fmla="*/ 61592 h 5533778"/>
              <a:gd name="connsiteX4" fmla="*/ 2837957 w 7599470"/>
              <a:gd name="connsiteY4" fmla="*/ 56854 h 5533778"/>
              <a:gd name="connsiteX5" fmla="*/ 2790578 w 7599470"/>
              <a:gd name="connsiteY5" fmla="*/ 47378 h 5533778"/>
              <a:gd name="connsiteX6" fmla="*/ 2743200 w 7599470"/>
              <a:gd name="connsiteY6" fmla="*/ 37903 h 5533778"/>
              <a:gd name="connsiteX7" fmla="*/ 2700560 w 7599470"/>
              <a:gd name="connsiteY7" fmla="*/ 23689 h 5533778"/>
              <a:gd name="connsiteX8" fmla="*/ 2634230 w 7599470"/>
              <a:gd name="connsiteY8" fmla="*/ 14214 h 5533778"/>
              <a:gd name="connsiteX9" fmla="*/ 2563163 w 7599470"/>
              <a:gd name="connsiteY9" fmla="*/ 4738 h 5533778"/>
              <a:gd name="connsiteX10" fmla="*/ 2458931 w 7599470"/>
              <a:gd name="connsiteY10" fmla="*/ 0 h 5533778"/>
              <a:gd name="connsiteX11" fmla="*/ 2392601 w 7599470"/>
              <a:gd name="connsiteY11" fmla="*/ 9476 h 5533778"/>
              <a:gd name="connsiteX12" fmla="*/ 2364174 w 7599470"/>
              <a:gd name="connsiteY12" fmla="*/ 18951 h 5533778"/>
              <a:gd name="connsiteX13" fmla="*/ 2316796 w 7599470"/>
              <a:gd name="connsiteY13" fmla="*/ 28427 h 5533778"/>
              <a:gd name="connsiteX14" fmla="*/ 2278893 w 7599470"/>
              <a:gd name="connsiteY14" fmla="*/ 37903 h 5533778"/>
              <a:gd name="connsiteX15" fmla="*/ 2250466 w 7599470"/>
              <a:gd name="connsiteY15" fmla="*/ 52116 h 5533778"/>
              <a:gd name="connsiteX16" fmla="*/ 2231515 w 7599470"/>
              <a:gd name="connsiteY16" fmla="*/ 61592 h 5533778"/>
              <a:gd name="connsiteX17" fmla="*/ 2212564 w 7599470"/>
              <a:gd name="connsiteY17" fmla="*/ 66330 h 5533778"/>
              <a:gd name="connsiteX18" fmla="*/ 2179399 w 7599470"/>
              <a:gd name="connsiteY18" fmla="*/ 85281 h 5533778"/>
              <a:gd name="connsiteX19" fmla="*/ 2160448 w 7599470"/>
              <a:gd name="connsiteY19" fmla="*/ 94757 h 5533778"/>
              <a:gd name="connsiteX20" fmla="*/ 2117807 w 7599470"/>
              <a:gd name="connsiteY20" fmla="*/ 108970 h 5533778"/>
              <a:gd name="connsiteX21" fmla="*/ 2056216 w 7599470"/>
              <a:gd name="connsiteY21" fmla="*/ 146873 h 5533778"/>
              <a:gd name="connsiteX22" fmla="*/ 2018313 w 7599470"/>
              <a:gd name="connsiteY22" fmla="*/ 184775 h 5533778"/>
              <a:gd name="connsiteX23" fmla="*/ 1999362 w 7599470"/>
              <a:gd name="connsiteY23" fmla="*/ 203727 h 5533778"/>
              <a:gd name="connsiteX24" fmla="*/ 1985148 w 7599470"/>
              <a:gd name="connsiteY24" fmla="*/ 213202 h 5533778"/>
              <a:gd name="connsiteX25" fmla="*/ 1975673 w 7599470"/>
              <a:gd name="connsiteY25" fmla="*/ 227416 h 5533778"/>
              <a:gd name="connsiteX26" fmla="*/ 1914081 w 7599470"/>
              <a:gd name="connsiteY26" fmla="*/ 279532 h 5533778"/>
              <a:gd name="connsiteX27" fmla="*/ 1899867 w 7599470"/>
              <a:gd name="connsiteY27" fmla="*/ 289007 h 5533778"/>
              <a:gd name="connsiteX28" fmla="*/ 1866703 w 7599470"/>
              <a:gd name="connsiteY28" fmla="*/ 322172 h 5533778"/>
              <a:gd name="connsiteX29" fmla="*/ 1852489 w 7599470"/>
              <a:gd name="connsiteY29" fmla="*/ 336386 h 5533778"/>
              <a:gd name="connsiteX30" fmla="*/ 1809849 w 7599470"/>
              <a:gd name="connsiteY30" fmla="*/ 393240 h 5533778"/>
              <a:gd name="connsiteX31" fmla="*/ 1795635 w 7599470"/>
              <a:gd name="connsiteY31" fmla="*/ 407453 h 5533778"/>
              <a:gd name="connsiteX32" fmla="*/ 1767208 w 7599470"/>
              <a:gd name="connsiteY32" fmla="*/ 445356 h 5533778"/>
              <a:gd name="connsiteX33" fmla="*/ 1752995 w 7599470"/>
              <a:gd name="connsiteY33" fmla="*/ 459569 h 5533778"/>
              <a:gd name="connsiteX34" fmla="*/ 1734044 w 7599470"/>
              <a:gd name="connsiteY34" fmla="*/ 492734 h 5533778"/>
              <a:gd name="connsiteX35" fmla="*/ 1719830 w 7599470"/>
              <a:gd name="connsiteY35" fmla="*/ 506947 h 5533778"/>
              <a:gd name="connsiteX36" fmla="*/ 1700879 w 7599470"/>
              <a:gd name="connsiteY36" fmla="*/ 530636 h 5533778"/>
              <a:gd name="connsiteX37" fmla="*/ 1681928 w 7599470"/>
              <a:gd name="connsiteY37" fmla="*/ 549588 h 5533778"/>
              <a:gd name="connsiteX38" fmla="*/ 1672452 w 7599470"/>
              <a:gd name="connsiteY38" fmla="*/ 568539 h 5533778"/>
              <a:gd name="connsiteX39" fmla="*/ 1644025 w 7599470"/>
              <a:gd name="connsiteY39" fmla="*/ 606442 h 5533778"/>
              <a:gd name="connsiteX40" fmla="*/ 1634549 w 7599470"/>
              <a:gd name="connsiteY40" fmla="*/ 620655 h 5533778"/>
              <a:gd name="connsiteX41" fmla="*/ 1620336 w 7599470"/>
              <a:gd name="connsiteY41" fmla="*/ 639606 h 5533778"/>
              <a:gd name="connsiteX42" fmla="*/ 1610860 w 7599470"/>
              <a:gd name="connsiteY42" fmla="*/ 658558 h 5533778"/>
              <a:gd name="connsiteX43" fmla="*/ 1587171 w 7599470"/>
              <a:gd name="connsiteY43" fmla="*/ 691722 h 5533778"/>
              <a:gd name="connsiteX44" fmla="*/ 1577695 w 7599470"/>
              <a:gd name="connsiteY44" fmla="*/ 710674 h 5533778"/>
              <a:gd name="connsiteX45" fmla="*/ 1558744 w 7599470"/>
              <a:gd name="connsiteY45" fmla="*/ 739101 h 5533778"/>
              <a:gd name="connsiteX46" fmla="*/ 1549268 w 7599470"/>
              <a:gd name="connsiteY46" fmla="*/ 758052 h 5533778"/>
              <a:gd name="connsiteX47" fmla="*/ 1535055 w 7599470"/>
              <a:gd name="connsiteY47" fmla="*/ 772265 h 5533778"/>
              <a:gd name="connsiteX48" fmla="*/ 1497152 w 7599470"/>
              <a:gd name="connsiteY48" fmla="*/ 824382 h 5533778"/>
              <a:gd name="connsiteX49" fmla="*/ 1468725 w 7599470"/>
              <a:gd name="connsiteY49" fmla="*/ 862284 h 5533778"/>
              <a:gd name="connsiteX50" fmla="*/ 1449774 w 7599470"/>
              <a:gd name="connsiteY50" fmla="*/ 885973 h 5533778"/>
              <a:gd name="connsiteX51" fmla="*/ 1426085 w 7599470"/>
              <a:gd name="connsiteY51" fmla="*/ 914400 h 5533778"/>
              <a:gd name="connsiteX52" fmla="*/ 1383445 w 7599470"/>
              <a:gd name="connsiteY52" fmla="*/ 971254 h 5533778"/>
              <a:gd name="connsiteX53" fmla="*/ 1359756 w 7599470"/>
              <a:gd name="connsiteY53" fmla="*/ 1009157 h 5533778"/>
              <a:gd name="connsiteX54" fmla="*/ 1340804 w 7599470"/>
              <a:gd name="connsiteY54" fmla="*/ 1028108 h 5533778"/>
              <a:gd name="connsiteX55" fmla="*/ 1288688 w 7599470"/>
              <a:gd name="connsiteY55" fmla="*/ 1084962 h 5533778"/>
              <a:gd name="connsiteX56" fmla="*/ 1274475 w 7599470"/>
              <a:gd name="connsiteY56" fmla="*/ 1094438 h 5533778"/>
              <a:gd name="connsiteX57" fmla="*/ 1246048 w 7599470"/>
              <a:gd name="connsiteY57" fmla="*/ 1127602 h 5533778"/>
              <a:gd name="connsiteX58" fmla="*/ 1189194 w 7599470"/>
              <a:gd name="connsiteY58" fmla="*/ 1184456 h 5533778"/>
              <a:gd name="connsiteX59" fmla="*/ 1170243 w 7599470"/>
              <a:gd name="connsiteY59" fmla="*/ 1203407 h 5533778"/>
              <a:gd name="connsiteX60" fmla="*/ 1146553 w 7599470"/>
              <a:gd name="connsiteY60" fmla="*/ 1222359 h 5533778"/>
              <a:gd name="connsiteX61" fmla="*/ 1132340 w 7599470"/>
              <a:gd name="connsiteY61" fmla="*/ 1241310 h 5533778"/>
              <a:gd name="connsiteX62" fmla="*/ 1118127 w 7599470"/>
              <a:gd name="connsiteY62" fmla="*/ 1250786 h 5533778"/>
              <a:gd name="connsiteX63" fmla="*/ 1080224 w 7599470"/>
              <a:gd name="connsiteY63" fmla="*/ 1288688 h 5533778"/>
              <a:gd name="connsiteX64" fmla="*/ 1009157 w 7599470"/>
              <a:gd name="connsiteY64" fmla="*/ 1355018 h 5533778"/>
              <a:gd name="connsiteX65" fmla="*/ 938089 w 7599470"/>
              <a:gd name="connsiteY65" fmla="*/ 1416610 h 5533778"/>
              <a:gd name="connsiteX66" fmla="*/ 895449 w 7599470"/>
              <a:gd name="connsiteY66" fmla="*/ 1449774 h 5533778"/>
              <a:gd name="connsiteX67" fmla="*/ 862284 w 7599470"/>
              <a:gd name="connsiteY67" fmla="*/ 1468726 h 5533778"/>
              <a:gd name="connsiteX68" fmla="*/ 814906 w 7599470"/>
              <a:gd name="connsiteY68" fmla="*/ 1506628 h 5533778"/>
              <a:gd name="connsiteX69" fmla="*/ 762790 w 7599470"/>
              <a:gd name="connsiteY69" fmla="*/ 1539793 h 5533778"/>
              <a:gd name="connsiteX70" fmla="*/ 701198 w 7599470"/>
              <a:gd name="connsiteY70" fmla="*/ 1577696 h 5533778"/>
              <a:gd name="connsiteX71" fmla="*/ 668033 w 7599470"/>
              <a:gd name="connsiteY71" fmla="*/ 1601385 h 5533778"/>
              <a:gd name="connsiteX72" fmla="*/ 639606 w 7599470"/>
              <a:gd name="connsiteY72" fmla="*/ 1625074 h 5533778"/>
              <a:gd name="connsiteX73" fmla="*/ 596966 w 7599470"/>
              <a:gd name="connsiteY73" fmla="*/ 1653501 h 5533778"/>
              <a:gd name="connsiteX74" fmla="*/ 559063 w 7599470"/>
              <a:gd name="connsiteY74" fmla="*/ 1681928 h 5533778"/>
              <a:gd name="connsiteX75" fmla="*/ 492734 w 7599470"/>
              <a:gd name="connsiteY75" fmla="*/ 1719830 h 5533778"/>
              <a:gd name="connsiteX76" fmla="*/ 473782 w 7599470"/>
              <a:gd name="connsiteY76" fmla="*/ 1734044 h 5533778"/>
              <a:gd name="connsiteX77" fmla="*/ 426404 w 7599470"/>
              <a:gd name="connsiteY77" fmla="*/ 1767208 h 5533778"/>
              <a:gd name="connsiteX78" fmla="*/ 383764 w 7599470"/>
              <a:gd name="connsiteY78" fmla="*/ 1805111 h 5533778"/>
              <a:gd name="connsiteX79" fmla="*/ 341123 w 7599470"/>
              <a:gd name="connsiteY79" fmla="*/ 1847751 h 5533778"/>
              <a:gd name="connsiteX80" fmla="*/ 293745 w 7599470"/>
              <a:gd name="connsiteY80" fmla="*/ 1885654 h 5533778"/>
              <a:gd name="connsiteX81" fmla="*/ 274794 w 7599470"/>
              <a:gd name="connsiteY81" fmla="*/ 1909343 h 5533778"/>
              <a:gd name="connsiteX82" fmla="*/ 227416 w 7599470"/>
              <a:gd name="connsiteY82" fmla="*/ 1951984 h 5533778"/>
              <a:gd name="connsiteX83" fmla="*/ 189513 w 7599470"/>
              <a:gd name="connsiteY83" fmla="*/ 2004100 h 5533778"/>
              <a:gd name="connsiteX84" fmla="*/ 170562 w 7599470"/>
              <a:gd name="connsiteY84" fmla="*/ 2027789 h 5533778"/>
              <a:gd name="connsiteX85" fmla="*/ 113708 w 7599470"/>
              <a:gd name="connsiteY85" fmla="*/ 2113070 h 5533778"/>
              <a:gd name="connsiteX86" fmla="*/ 108970 w 7599470"/>
              <a:gd name="connsiteY86" fmla="*/ 2127283 h 5533778"/>
              <a:gd name="connsiteX87" fmla="*/ 75805 w 7599470"/>
              <a:gd name="connsiteY87" fmla="*/ 2174661 h 5533778"/>
              <a:gd name="connsiteX88" fmla="*/ 47378 w 7599470"/>
              <a:gd name="connsiteY88" fmla="*/ 2250467 h 5533778"/>
              <a:gd name="connsiteX89" fmla="*/ 37903 w 7599470"/>
              <a:gd name="connsiteY89" fmla="*/ 2274156 h 5533778"/>
              <a:gd name="connsiteX90" fmla="*/ 18951 w 7599470"/>
              <a:gd name="connsiteY90" fmla="*/ 2326272 h 5533778"/>
              <a:gd name="connsiteX91" fmla="*/ 9476 w 7599470"/>
              <a:gd name="connsiteY91" fmla="*/ 2387863 h 5533778"/>
              <a:gd name="connsiteX92" fmla="*/ 0 w 7599470"/>
              <a:gd name="connsiteY92" fmla="*/ 2468406 h 5533778"/>
              <a:gd name="connsiteX93" fmla="*/ 4738 w 7599470"/>
              <a:gd name="connsiteY93" fmla="*/ 2586852 h 5533778"/>
              <a:gd name="connsiteX94" fmla="*/ 14214 w 7599470"/>
              <a:gd name="connsiteY94" fmla="*/ 2672133 h 5533778"/>
              <a:gd name="connsiteX95" fmla="*/ 37903 w 7599470"/>
              <a:gd name="connsiteY95" fmla="*/ 2809530 h 5533778"/>
              <a:gd name="connsiteX96" fmla="*/ 42640 w 7599470"/>
              <a:gd name="connsiteY96" fmla="*/ 2823743 h 5533778"/>
              <a:gd name="connsiteX97" fmla="*/ 61592 w 7599470"/>
              <a:gd name="connsiteY97" fmla="*/ 2904286 h 5533778"/>
              <a:gd name="connsiteX98" fmla="*/ 75805 w 7599470"/>
              <a:gd name="connsiteY98" fmla="*/ 2942189 h 5533778"/>
              <a:gd name="connsiteX99" fmla="*/ 80543 w 7599470"/>
              <a:gd name="connsiteY99" fmla="*/ 2956402 h 5533778"/>
              <a:gd name="connsiteX100" fmla="*/ 118446 w 7599470"/>
              <a:gd name="connsiteY100" fmla="*/ 3046421 h 5533778"/>
              <a:gd name="connsiteX101" fmla="*/ 146873 w 7599470"/>
              <a:gd name="connsiteY101" fmla="*/ 3112750 h 5533778"/>
              <a:gd name="connsiteX102" fmla="*/ 165824 w 7599470"/>
              <a:gd name="connsiteY102" fmla="*/ 3141177 h 5533778"/>
              <a:gd name="connsiteX103" fmla="*/ 180037 w 7599470"/>
              <a:gd name="connsiteY103" fmla="*/ 3174342 h 5533778"/>
              <a:gd name="connsiteX104" fmla="*/ 217940 w 7599470"/>
              <a:gd name="connsiteY104" fmla="*/ 3231196 h 5533778"/>
              <a:gd name="connsiteX105" fmla="*/ 227416 w 7599470"/>
              <a:gd name="connsiteY105" fmla="*/ 3245410 h 5533778"/>
              <a:gd name="connsiteX106" fmla="*/ 241629 w 7599470"/>
              <a:gd name="connsiteY106" fmla="*/ 3259623 h 5533778"/>
              <a:gd name="connsiteX107" fmla="*/ 251105 w 7599470"/>
              <a:gd name="connsiteY107" fmla="*/ 3273836 h 5533778"/>
              <a:gd name="connsiteX108" fmla="*/ 326910 w 7599470"/>
              <a:gd name="connsiteY108" fmla="*/ 3344904 h 5533778"/>
              <a:gd name="connsiteX109" fmla="*/ 336386 w 7599470"/>
              <a:gd name="connsiteY109" fmla="*/ 3359117 h 5533778"/>
              <a:gd name="connsiteX110" fmla="*/ 388502 w 7599470"/>
              <a:gd name="connsiteY110" fmla="*/ 3397020 h 5533778"/>
              <a:gd name="connsiteX111" fmla="*/ 402715 w 7599470"/>
              <a:gd name="connsiteY111" fmla="*/ 3411233 h 5533778"/>
              <a:gd name="connsiteX112" fmla="*/ 445356 w 7599470"/>
              <a:gd name="connsiteY112" fmla="*/ 3434922 h 5533778"/>
              <a:gd name="connsiteX113" fmla="*/ 502209 w 7599470"/>
              <a:gd name="connsiteY113" fmla="*/ 3468087 h 5533778"/>
              <a:gd name="connsiteX114" fmla="*/ 535374 w 7599470"/>
              <a:gd name="connsiteY114" fmla="*/ 3477563 h 5533778"/>
              <a:gd name="connsiteX115" fmla="*/ 559063 w 7599470"/>
              <a:gd name="connsiteY115" fmla="*/ 3496514 h 5533778"/>
              <a:gd name="connsiteX116" fmla="*/ 606442 w 7599470"/>
              <a:gd name="connsiteY116" fmla="*/ 3510728 h 5533778"/>
              <a:gd name="connsiteX117" fmla="*/ 620655 w 7599470"/>
              <a:gd name="connsiteY117" fmla="*/ 3520203 h 5533778"/>
              <a:gd name="connsiteX118" fmla="*/ 682247 w 7599470"/>
              <a:gd name="connsiteY118" fmla="*/ 3543892 h 5533778"/>
              <a:gd name="connsiteX119" fmla="*/ 715411 w 7599470"/>
              <a:gd name="connsiteY119" fmla="*/ 3558106 h 5533778"/>
              <a:gd name="connsiteX120" fmla="*/ 805430 w 7599470"/>
              <a:gd name="connsiteY120" fmla="*/ 3586533 h 5533778"/>
              <a:gd name="connsiteX121" fmla="*/ 819644 w 7599470"/>
              <a:gd name="connsiteY121" fmla="*/ 3591271 h 5533778"/>
              <a:gd name="connsiteX122" fmla="*/ 867022 w 7599470"/>
              <a:gd name="connsiteY122" fmla="*/ 3610222 h 5533778"/>
              <a:gd name="connsiteX123" fmla="*/ 900187 w 7599470"/>
              <a:gd name="connsiteY123" fmla="*/ 3619698 h 5533778"/>
              <a:gd name="connsiteX124" fmla="*/ 957040 w 7599470"/>
              <a:gd name="connsiteY124" fmla="*/ 3638649 h 5533778"/>
              <a:gd name="connsiteX125" fmla="*/ 990205 w 7599470"/>
              <a:gd name="connsiteY125" fmla="*/ 3648125 h 5533778"/>
              <a:gd name="connsiteX126" fmla="*/ 1051797 w 7599470"/>
              <a:gd name="connsiteY126" fmla="*/ 3667076 h 5533778"/>
              <a:gd name="connsiteX127" fmla="*/ 1113389 w 7599470"/>
              <a:gd name="connsiteY127" fmla="*/ 3690765 h 5533778"/>
              <a:gd name="connsiteX128" fmla="*/ 1174980 w 7599470"/>
              <a:gd name="connsiteY128" fmla="*/ 3709716 h 5533778"/>
              <a:gd name="connsiteX129" fmla="*/ 1217621 w 7599470"/>
              <a:gd name="connsiteY129" fmla="*/ 3728668 h 5533778"/>
              <a:gd name="connsiteX130" fmla="*/ 1269737 w 7599470"/>
              <a:gd name="connsiteY130" fmla="*/ 3752357 h 5533778"/>
              <a:gd name="connsiteX131" fmla="*/ 1336066 w 7599470"/>
              <a:gd name="connsiteY131" fmla="*/ 3776046 h 5533778"/>
              <a:gd name="connsiteX132" fmla="*/ 1364493 w 7599470"/>
              <a:gd name="connsiteY132" fmla="*/ 3794997 h 5533778"/>
              <a:gd name="connsiteX133" fmla="*/ 1378707 w 7599470"/>
              <a:gd name="connsiteY133" fmla="*/ 3799735 h 5533778"/>
              <a:gd name="connsiteX134" fmla="*/ 1421347 w 7599470"/>
              <a:gd name="connsiteY134" fmla="*/ 3828162 h 5533778"/>
              <a:gd name="connsiteX135" fmla="*/ 1478201 w 7599470"/>
              <a:gd name="connsiteY135" fmla="*/ 3861327 h 5533778"/>
              <a:gd name="connsiteX136" fmla="*/ 1492415 w 7599470"/>
              <a:gd name="connsiteY136" fmla="*/ 3870802 h 5533778"/>
              <a:gd name="connsiteX137" fmla="*/ 1549268 w 7599470"/>
              <a:gd name="connsiteY137" fmla="*/ 3922918 h 5533778"/>
              <a:gd name="connsiteX138" fmla="*/ 1577695 w 7599470"/>
              <a:gd name="connsiteY138" fmla="*/ 3941870 h 5533778"/>
              <a:gd name="connsiteX139" fmla="*/ 1601385 w 7599470"/>
              <a:gd name="connsiteY139" fmla="*/ 3965559 h 5533778"/>
              <a:gd name="connsiteX140" fmla="*/ 1625074 w 7599470"/>
              <a:gd name="connsiteY140" fmla="*/ 3984510 h 5533778"/>
              <a:gd name="connsiteX141" fmla="*/ 1634549 w 7599470"/>
              <a:gd name="connsiteY141" fmla="*/ 3998724 h 5533778"/>
              <a:gd name="connsiteX142" fmla="*/ 1658238 w 7599470"/>
              <a:gd name="connsiteY142" fmla="*/ 4022413 h 5533778"/>
              <a:gd name="connsiteX143" fmla="*/ 1672452 w 7599470"/>
              <a:gd name="connsiteY143" fmla="*/ 4031888 h 5533778"/>
              <a:gd name="connsiteX144" fmla="*/ 1738781 w 7599470"/>
              <a:gd name="connsiteY144" fmla="*/ 4102956 h 5533778"/>
              <a:gd name="connsiteX145" fmla="*/ 1757733 w 7599470"/>
              <a:gd name="connsiteY145" fmla="*/ 4131383 h 5533778"/>
              <a:gd name="connsiteX146" fmla="*/ 1795635 w 7599470"/>
              <a:gd name="connsiteY146" fmla="*/ 4178761 h 5533778"/>
              <a:gd name="connsiteX147" fmla="*/ 1814587 w 7599470"/>
              <a:gd name="connsiteY147" fmla="*/ 4207188 h 5533778"/>
              <a:gd name="connsiteX148" fmla="*/ 1861965 w 7599470"/>
              <a:gd name="connsiteY148" fmla="*/ 4264042 h 5533778"/>
              <a:gd name="connsiteX149" fmla="*/ 1885654 w 7599470"/>
              <a:gd name="connsiteY149" fmla="*/ 4301944 h 5533778"/>
              <a:gd name="connsiteX150" fmla="*/ 1923557 w 7599470"/>
              <a:gd name="connsiteY150" fmla="*/ 4358798 h 5533778"/>
              <a:gd name="connsiteX151" fmla="*/ 1966197 w 7599470"/>
              <a:gd name="connsiteY151" fmla="*/ 4439341 h 5533778"/>
              <a:gd name="connsiteX152" fmla="*/ 1985148 w 7599470"/>
              <a:gd name="connsiteY152" fmla="*/ 4463030 h 5533778"/>
              <a:gd name="connsiteX153" fmla="*/ 1999362 w 7599470"/>
              <a:gd name="connsiteY153" fmla="*/ 4491457 h 5533778"/>
              <a:gd name="connsiteX154" fmla="*/ 2032527 w 7599470"/>
              <a:gd name="connsiteY154" fmla="*/ 4543573 h 5533778"/>
              <a:gd name="connsiteX155" fmla="*/ 2046740 w 7599470"/>
              <a:gd name="connsiteY155" fmla="*/ 4572000 h 5533778"/>
              <a:gd name="connsiteX156" fmla="*/ 2079905 w 7599470"/>
              <a:gd name="connsiteY156" fmla="*/ 4624116 h 5533778"/>
              <a:gd name="connsiteX157" fmla="*/ 2094118 w 7599470"/>
              <a:gd name="connsiteY157" fmla="*/ 4647805 h 5533778"/>
              <a:gd name="connsiteX158" fmla="*/ 2113070 w 7599470"/>
              <a:gd name="connsiteY158" fmla="*/ 4676232 h 5533778"/>
              <a:gd name="connsiteX159" fmla="*/ 2127283 w 7599470"/>
              <a:gd name="connsiteY159" fmla="*/ 4704659 h 5533778"/>
              <a:gd name="connsiteX160" fmla="*/ 2141496 w 7599470"/>
              <a:gd name="connsiteY160" fmla="*/ 4728348 h 5533778"/>
              <a:gd name="connsiteX161" fmla="*/ 2169923 w 7599470"/>
              <a:gd name="connsiteY161" fmla="*/ 4780464 h 5533778"/>
              <a:gd name="connsiteX162" fmla="*/ 2188875 w 7599470"/>
              <a:gd name="connsiteY162" fmla="*/ 4804154 h 5533778"/>
              <a:gd name="connsiteX163" fmla="*/ 2198350 w 7599470"/>
              <a:gd name="connsiteY163" fmla="*/ 4818367 h 5533778"/>
              <a:gd name="connsiteX164" fmla="*/ 2226777 w 7599470"/>
              <a:gd name="connsiteY164" fmla="*/ 4856270 h 5533778"/>
              <a:gd name="connsiteX165" fmla="*/ 2259942 w 7599470"/>
              <a:gd name="connsiteY165" fmla="*/ 4908386 h 5533778"/>
              <a:gd name="connsiteX166" fmla="*/ 2269418 w 7599470"/>
              <a:gd name="connsiteY166" fmla="*/ 4922599 h 5533778"/>
              <a:gd name="connsiteX167" fmla="*/ 2316796 w 7599470"/>
              <a:gd name="connsiteY167" fmla="*/ 4984191 h 5533778"/>
              <a:gd name="connsiteX168" fmla="*/ 2335747 w 7599470"/>
              <a:gd name="connsiteY168" fmla="*/ 5012618 h 5533778"/>
              <a:gd name="connsiteX169" fmla="*/ 2373650 w 7599470"/>
              <a:gd name="connsiteY169" fmla="*/ 5059996 h 5533778"/>
              <a:gd name="connsiteX170" fmla="*/ 2397339 w 7599470"/>
              <a:gd name="connsiteY170" fmla="*/ 5093161 h 5533778"/>
              <a:gd name="connsiteX171" fmla="*/ 2444717 w 7599470"/>
              <a:gd name="connsiteY171" fmla="*/ 5150015 h 5533778"/>
              <a:gd name="connsiteX172" fmla="*/ 2463668 w 7599470"/>
              <a:gd name="connsiteY172" fmla="*/ 5168966 h 5533778"/>
              <a:gd name="connsiteX173" fmla="*/ 2482620 w 7599470"/>
              <a:gd name="connsiteY173" fmla="*/ 5192655 h 5533778"/>
              <a:gd name="connsiteX174" fmla="*/ 2506309 w 7599470"/>
              <a:gd name="connsiteY174" fmla="*/ 5211606 h 5533778"/>
              <a:gd name="connsiteX175" fmla="*/ 2544211 w 7599470"/>
              <a:gd name="connsiteY175" fmla="*/ 5254247 h 5533778"/>
              <a:gd name="connsiteX176" fmla="*/ 2586852 w 7599470"/>
              <a:gd name="connsiteY176" fmla="*/ 5287412 h 5533778"/>
              <a:gd name="connsiteX177" fmla="*/ 2610541 w 7599470"/>
              <a:gd name="connsiteY177" fmla="*/ 5306363 h 5533778"/>
              <a:gd name="connsiteX178" fmla="*/ 2657919 w 7599470"/>
              <a:gd name="connsiteY178" fmla="*/ 5334790 h 5533778"/>
              <a:gd name="connsiteX179" fmla="*/ 2705297 w 7599470"/>
              <a:gd name="connsiteY179" fmla="*/ 5367955 h 5533778"/>
              <a:gd name="connsiteX180" fmla="*/ 2733724 w 7599470"/>
              <a:gd name="connsiteY180" fmla="*/ 5382168 h 5533778"/>
              <a:gd name="connsiteX181" fmla="*/ 2757414 w 7599470"/>
              <a:gd name="connsiteY181" fmla="*/ 5396382 h 5533778"/>
              <a:gd name="connsiteX182" fmla="*/ 2771627 w 7599470"/>
              <a:gd name="connsiteY182" fmla="*/ 5401119 h 5533778"/>
              <a:gd name="connsiteX183" fmla="*/ 2837957 w 7599470"/>
              <a:gd name="connsiteY183" fmla="*/ 5439022 h 5533778"/>
              <a:gd name="connsiteX184" fmla="*/ 2894810 w 7599470"/>
              <a:gd name="connsiteY184" fmla="*/ 5457973 h 5533778"/>
              <a:gd name="connsiteX185" fmla="*/ 2923237 w 7599470"/>
              <a:gd name="connsiteY185" fmla="*/ 5467449 h 5533778"/>
              <a:gd name="connsiteX186" fmla="*/ 2951664 w 7599470"/>
              <a:gd name="connsiteY186" fmla="*/ 5476925 h 5533778"/>
              <a:gd name="connsiteX187" fmla="*/ 2984829 w 7599470"/>
              <a:gd name="connsiteY187" fmla="*/ 5481662 h 5533778"/>
              <a:gd name="connsiteX188" fmla="*/ 3046421 w 7599470"/>
              <a:gd name="connsiteY188" fmla="*/ 5495876 h 5533778"/>
              <a:gd name="connsiteX189" fmla="*/ 3060634 w 7599470"/>
              <a:gd name="connsiteY189" fmla="*/ 5500614 h 5533778"/>
              <a:gd name="connsiteX190" fmla="*/ 3093799 w 7599470"/>
              <a:gd name="connsiteY190" fmla="*/ 5510089 h 5533778"/>
              <a:gd name="connsiteX191" fmla="*/ 3245409 w 7599470"/>
              <a:gd name="connsiteY191" fmla="*/ 5529041 h 5533778"/>
              <a:gd name="connsiteX192" fmla="*/ 3321215 w 7599470"/>
              <a:gd name="connsiteY192" fmla="*/ 5533778 h 5533778"/>
              <a:gd name="connsiteX193" fmla="*/ 3392282 w 7599470"/>
              <a:gd name="connsiteY193" fmla="*/ 5529041 h 5533778"/>
              <a:gd name="connsiteX194" fmla="*/ 3482301 w 7599470"/>
              <a:gd name="connsiteY194" fmla="*/ 5524303 h 5533778"/>
              <a:gd name="connsiteX195" fmla="*/ 3567581 w 7599470"/>
              <a:gd name="connsiteY195" fmla="*/ 5514827 h 5533778"/>
              <a:gd name="connsiteX196" fmla="*/ 3790259 w 7599470"/>
              <a:gd name="connsiteY196" fmla="*/ 5443760 h 5533778"/>
              <a:gd name="connsiteX197" fmla="*/ 3913443 w 7599470"/>
              <a:gd name="connsiteY197" fmla="*/ 5391644 h 5533778"/>
              <a:gd name="connsiteX198" fmla="*/ 4003461 w 7599470"/>
              <a:gd name="connsiteY198" fmla="*/ 5334790 h 5533778"/>
              <a:gd name="connsiteX199" fmla="*/ 4112431 w 7599470"/>
              <a:gd name="connsiteY199" fmla="*/ 5268460 h 5533778"/>
              <a:gd name="connsiteX200" fmla="*/ 4188236 w 7599470"/>
              <a:gd name="connsiteY200" fmla="*/ 5202131 h 5533778"/>
              <a:gd name="connsiteX201" fmla="*/ 4221401 w 7599470"/>
              <a:gd name="connsiteY201" fmla="*/ 5173704 h 5533778"/>
              <a:gd name="connsiteX202" fmla="*/ 4264042 w 7599470"/>
              <a:gd name="connsiteY202" fmla="*/ 5131063 h 5533778"/>
              <a:gd name="connsiteX203" fmla="*/ 4311420 w 7599470"/>
              <a:gd name="connsiteY203" fmla="*/ 5088423 h 5533778"/>
              <a:gd name="connsiteX204" fmla="*/ 4349322 w 7599470"/>
              <a:gd name="connsiteY204" fmla="*/ 5036307 h 5533778"/>
              <a:gd name="connsiteX205" fmla="*/ 4425128 w 7599470"/>
              <a:gd name="connsiteY205" fmla="*/ 4951026 h 5533778"/>
              <a:gd name="connsiteX206" fmla="*/ 4477244 w 7599470"/>
              <a:gd name="connsiteY206" fmla="*/ 4898910 h 5533778"/>
              <a:gd name="connsiteX207" fmla="*/ 4515146 w 7599470"/>
              <a:gd name="connsiteY207" fmla="*/ 4861007 h 5533778"/>
              <a:gd name="connsiteX208" fmla="*/ 4562524 w 7599470"/>
              <a:gd name="connsiteY208" fmla="*/ 4804154 h 5533778"/>
              <a:gd name="connsiteX209" fmla="*/ 4614640 w 7599470"/>
              <a:gd name="connsiteY209" fmla="*/ 4756775 h 5533778"/>
              <a:gd name="connsiteX210" fmla="*/ 4652543 w 7599470"/>
              <a:gd name="connsiteY210" fmla="*/ 4714135 h 5533778"/>
              <a:gd name="connsiteX211" fmla="*/ 4680970 w 7599470"/>
              <a:gd name="connsiteY211" fmla="*/ 4690446 h 5533778"/>
              <a:gd name="connsiteX212" fmla="*/ 4785202 w 7599470"/>
              <a:gd name="connsiteY212" fmla="*/ 4576738 h 5533778"/>
              <a:gd name="connsiteX213" fmla="*/ 4808891 w 7599470"/>
              <a:gd name="connsiteY213" fmla="*/ 4548311 h 5533778"/>
              <a:gd name="connsiteX214" fmla="*/ 4865745 w 7599470"/>
              <a:gd name="connsiteY214" fmla="*/ 4491457 h 5533778"/>
              <a:gd name="connsiteX215" fmla="*/ 4917861 w 7599470"/>
              <a:gd name="connsiteY215" fmla="*/ 4429865 h 5533778"/>
              <a:gd name="connsiteX216" fmla="*/ 5116850 w 7599470"/>
              <a:gd name="connsiteY216" fmla="*/ 4226139 h 5533778"/>
              <a:gd name="connsiteX217" fmla="*/ 5197393 w 7599470"/>
              <a:gd name="connsiteY217" fmla="*/ 4145596 h 5533778"/>
              <a:gd name="connsiteX218" fmla="*/ 5382168 w 7599470"/>
              <a:gd name="connsiteY218" fmla="*/ 4022413 h 5533778"/>
              <a:gd name="connsiteX219" fmla="*/ 5547992 w 7599470"/>
              <a:gd name="connsiteY219" fmla="*/ 3932394 h 5533778"/>
              <a:gd name="connsiteX220" fmla="*/ 5756456 w 7599470"/>
              <a:gd name="connsiteY220" fmla="*/ 3875540 h 5533778"/>
              <a:gd name="connsiteX221" fmla="*/ 6111793 w 7599470"/>
              <a:gd name="connsiteY221" fmla="*/ 3832900 h 5533778"/>
              <a:gd name="connsiteX222" fmla="*/ 6741923 w 7599470"/>
              <a:gd name="connsiteY222" fmla="*/ 3837638 h 5533778"/>
              <a:gd name="connsiteX223" fmla="*/ 6964601 w 7599470"/>
              <a:gd name="connsiteY223" fmla="*/ 3818686 h 5533778"/>
              <a:gd name="connsiteX224" fmla="*/ 7149376 w 7599470"/>
              <a:gd name="connsiteY224" fmla="*/ 3752357 h 5533778"/>
              <a:gd name="connsiteX225" fmla="*/ 7225181 w 7599470"/>
              <a:gd name="connsiteY225" fmla="*/ 3709716 h 5533778"/>
              <a:gd name="connsiteX226" fmla="*/ 7405219 w 7599470"/>
              <a:gd name="connsiteY226" fmla="*/ 3539155 h 5533778"/>
              <a:gd name="connsiteX227" fmla="*/ 7495237 w 7599470"/>
              <a:gd name="connsiteY227" fmla="*/ 3430185 h 5533778"/>
              <a:gd name="connsiteX228" fmla="*/ 7542616 w 7599470"/>
              <a:gd name="connsiteY228" fmla="*/ 3344904 h 5533778"/>
              <a:gd name="connsiteX229" fmla="*/ 7580518 w 7599470"/>
              <a:gd name="connsiteY229" fmla="*/ 3231196 h 5533778"/>
              <a:gd name="connsiteX230" fmla="*/ 7599470 w 7599470"/>
              <a:gd name="connsiteY230" fmla="*/ 3108013 h 5533778"/>
              <a:gd name="connsiteX231" fmla="*/ 7589994 w 7599470"/>
              <a:gd name="connsiteY231" fmla="*/ 2975354 h 5533778"/>
              <a:gd name="connsiteX232" fmla="*/ 7552091 w 7599470"/>
              <a:gd name="connsiteY232" fmla="*/ 2842695 h 5533778"/>
              <a:gd name="connsiteX233" fmla="*/ 7518927 w 7599470"/>
              <a:gd name="connsiteY233" fmla="*/ 2771627 h 5533778"/>
              <a:gd name="connsiteX234" fmla="*/ 7509451 w 7599470"/>
              <a:gd name="connsiteY234" fmla="*/ 2747938 h 5533778"/>
              <a:gd name="connsiteX235" fmla="*/ 7481024 w 7599470"/>
              <a:gd name="connsiteY235" fmla="*/ 2705298 h 5533778"/>
              <a:gd name="connsiteX236" fmla="*/ 7395743 w 7599470"/>
              <a:gd name="connsiteY236" fmla="*/ 2596328 h 5533778"/>
              <a:gd name="connsiteX237" fmla="*/ 7338889 w 7599470"/>
              <a:gd name="connsiteY237" fmla="*/ 2539474 h 5533778"/>
              <a:gd name="connsiteX238" fmla="*/ 7286773 w 7599470"/>
              <a:gd name="connsiteY238" fmla="*/ 2501571 h 5533778"/>
              <a:gd name="connsiteX239" fmla="*/ 7210968 w 7599470"/>
              <a:gd name="connsiteY239" fmla="*/ 2458931 h 5533778"/>
              <a:gd name="connsiteX240" fmla="*/ 7182541 w 7599470"/>
              <a:gd name="connsiteY240" fmla="*/ 2444717 h 5533778"/>
              <a:gd name="connsiteX241" fmla="*/ 7030931 w 7599470"/>
              <a:gd name="connsiteY241" fmla="*/ 2368912 h 5533778"/>
              <a:gd name="connsiteX242" fmla="*/ 6888796 w 7599470"/>
              <a:gd name="connsiteY242" fmla="*/ 2321534 h 5533778"/>
              <a:gd name="connsiteX243" fmla="*/ 6737186 w 7599470"/>
              <a:gd name="connsiteY243" fmla="*/ 2293107 h 5533778"/>
              <a:gd name="connsiteX244" fmla="*/ 6618740 w 7599470"/>
              <a:gd name="connsiteY244" fmla="*/ 2283631 h 5533778"/>
              <a:gd name="connsiteX245" fmla="*/ 6576100 w 7599470"/>
              <a:gd name="connsiteY245" fmla="*/ 2278893 h 5533778"/>
              <a:gd name="connsiteX246" fmla="*/ 6168647 w 7599470"/>
              <a:gd name="connsiteY246" fmla="*/ 2297845 h 5533778"/>
              <a:gd name="connsiteX247" fmla="*/ 6078628 w 7599470"/>
              <a:gd name="connsiteY247" fmla="*/ 2307320 h 5533778"/>
              <a:gd name="connsiteX248" fmla="*/ 5808572 w 7599470"/>
              <a:gd name="connsiteY248" fmla="*/ 2373650 h 5533778"/>
              <a:gd name="connsiteX249" fmla="*/ 5718553 w 7599470"/>
              <a:gd name="connsiteY249" fmla="*/ 2392601 h 5533778"/>
              <a:gd name="connsiteX250" fmla="*/ 5543254 w 7599470"/>
              <a:gd name="connsiteY250" fmla="*/ 2439979 h 5533778"/>
              <a:gd name="connsiteX251" fmla="*/ 5495876 w 7599470"/>
              <a:gd name="connsiteY251" fmla="*/ 2449455 h 5533778"/>
              <a:gd name="connsiteX252" fmla="*/ 5410595 w 7599470"/>
              <a:gd name="connsiteY252" fmla="*/ 2473144 h 5533778"/>
              <a:gd name="connsiteX253" fmla="*/ 5320576 w 7599470"/>
              <a:gd name="connsiteY253" fmla="*/ 2487358 h 5533778"/>
              <a:gd name="connsiteX254" fmla="*/ 5254247 w 7599470"/>
              <a:gd name="connsiteY254" fmla="*/ 2501571 h 5533778"/>
              <a:gd name="connsiteX255" fmla="*/ 5192655 w 7599470"/>
              <a:gd name="connsiteY255" fmla="*/ 2506309 h 5533778"/>
              <a:gd name="connsiteX256" fmla="*/ 5116850 w 7599470"/>
              <a:gd name="connsiteY256" fmla="*/ 2515785 h 5533778"/>
              <a:gd name="connsiteX257" fmla="*/ 5036307 w 7599470"/>
              <a:gd name="connsiteY257" fmla="*/ 2520522 h 5533778"/>
              <a:gd name="connsiteX258" fmla="*/ 4979453 w 7599470"/>
              <a:gd name="connsiteY258" fmla="*/ 2525260 h 5533778"/>
              <a:gd name="connsiteX259" fmla="*/ 4846794 w 7599470"/>
              <a:gd name="connsiteY259" fmla="*/ 2511047 h 5533778"/>
              <a:gd name="connsiteX260" fmla="*/ 4780464 w 7599470"/>
              <a:gd name="connsiteY260" fmla="*/ 2501571 h 5533778"/>
              <a:gd name="connsiteX261" fmla="*/ 4638330 w 7599470"/>
              <a:gd name="connsiteY261" fmla="*/ 2463669 h 5533778"/>
              <a:gd name="connsiteX262" fmla="*/ 4586214 w 7599470"/>
              <a:gd name="connsiteY262" fmla="*/ 2449455 h 5533778"/>
              <a:gd name="connsiteX263" fmla="*/ 4538835 w 7599470"/>
              <a:gd name="connsiteY263" fmla="*/ 2430504 h 5533778"/>
              <a:gd name="connsiteX264" fmla="*/ 4467768 w 7599470"/>
              <a:gd name="connsiteY264" fmla="*/ 2406815 h 5533778"/>
              <a:gd name="connsiteX265" fmla="*/ 4339847 w 7599470"/>
              <a:gd name="connsiteY265" fmla="*/ 2335747 h 5533778"/>
              <a:gd name="connsiteX266" fmla="*/ 4188236 w 7599470"/>
              <a:gd name="connsiteY266" fmla="*/ 2245729 h 5533778"/>
              <a:gd name="connsiteX267" fmla="*/ 4102956 w 7599470"/>
              <a:gd name="connsiteY267" fmla="*/ 2174661 h 5533778"/>
              <a:gd name="connsiteX268" fmla="*/ 3998723 w 7599470"/>
              <a:gd name="connsiteY268" fmla="*/ 2075167 h 5533778"/>
              <a:gd name="connsiteX269" fmla="*/ 3922918 w 7599470"/>
              <a:gd name="connsiteY269" fmla="*/ 1975673 h 5533778"/>
              <a:gd name="connsiteX270" fmla="*/ 3847113 w 7599470"/>
              <a:gd name="connsiteY270" fmla="*/ 1866703 h 5533778"/>
              <a:gd name="connsiteX271" fmla="*/ 3771308 w 7599470"/>
              <a:gd name="connsiteY271" fmla="*/ 1719830 h 5533778"/>
              <a:gd name="connsiteX272" fmla="*/ 3757094 w 7599470"/>
              <a:gd name="connsiteY272" fmla="*/ 1691403 h 5533778"/>
              <a:gd name="connsiteX273" fmla="*/ 3719192 w 7599470"/>
              <a:gd name="connsiteY273" fmla="*/ 1582433 h 5533778"/>
              <a:gd name="connsiteX274" fmla="*/ 3700240 w 7599470"/>
              <a:gd name="connsiteY274" fmla="*/ 1525579 h 5533778"/>
              <a:gd name="connsiteX275" fmla="*/ 3681289 w 7599470"/>
              <a:gd name="connsiteY275" fmla="*/ 1445036 h 5533778"/>
              <a:gd name="connsiteX276" fmla="*/ 3662338 w 7599470"/>
              <a:gd name="connsiteY276" fmla="*/ 1392920 h 5533778"/>
              <a:gd name="connsiteX277" fmla="*/ 3648124 w 7599470"/>
              <a:gd name="connsiteY277" fmla="*/ 1312377 h 5533778"/>
              <a:gd name="connsiteX278" fmla="*/ 3633911 w 7599470"/>
              <a:gd name="connsiteY278" fmla="*/ 1260261 h 5533778"/>
              <a:gd name="connsiteX279" fmla="*/ 3610222 w 7599470"/>
              <a:gd name="connsiteY279" fmla="*/ 1137078 h 5533778"/>
              <a:gd name="connsiteX280" fmla="*/ 3600746 w 7599470"/>
              <a:gd name="connsiteY280" fmla="*/ 1061273 h 5533778"/>
              <a:gd name="connsiteX281" fmla="*/ 3591271 w 7599470"/>
              <a:gd name="connsiteY281" fmla="*/ 961778 h 5533778"/>
              <a:gd name="connsiteX282" fmla="*/ 3581795 w 7599470"/>
              <a:gd name="connsiteY282" fmla="*/ 909662 h 5533778"/>
              <a:gd name="connsiteX283" fmla="*/ 3572319 w 7599470"/>
              <a:gd name="connsiteY283" fmla="*/ 810168 h 5533778"/>
              <a:gd name="connsiteX284" fmla="*/ 3567581 w 7599470"/>
              <a:gd name="connsiteY284" fmla="*/ 777003 h 5533778"/>
              <a:gd name="connsiteX285" fmla="*/ 3562844 w 7599470"/>
              <a:gd name="connsiteY285" fmla="*/ 739101 h 5533778"/>
              <a:gd name="connsiteX286" fmla="*/ 3553368 w 7599470"/>
              <a:gd name="connsiteY286" fmla="*/ 696460 h 5533778"/>
              <a:gd name="connsiteX287" fmla="*/ 3539154 w 7599470"/>
              <a:gd name="connsiteY287" fmla="*/ 606442 h 5533778"/>
              <a:gd name="connsiteX288" fmla="*/ 3529679 w 7599470"/>
              <a:gd name="connsiteY288" fmla="*/ 573277 h 5533778"/>
              <a:gd name="connsiteX289" fmla="*/ 3524941 w 7599470"/>
              <a:gd name="connsiteY289" fmla="*/ 544850 h 5533778"/>
              <a:gd name="connsiteX290" fmla="*/ 3477563 w 7599470"/>
              <a:gd name="connsiteY290" fmla="*/ 454831 h 5533778"/>
              <a:gd name="connsiteX291" fmla="*/ 3420709 w 7599470"/>
              <a:gd name="connsiteY291" fmla="*/ 355337 h 5533778"/>
              <a:gd name="connsiteX292" fmla="*/ 3397020 w 7599470"/>
              <a:gd name="connsiteY292" fmla="*/ 331648 h 5533778"/>
              <a:gd name="connsiteX293" fmla="*/ 3382806 w 7599470"/>
              <a:gd name="connsiteY293" fmla="*/ 312697 h 5533778"/>
              <a:gd name="connsiteX294" fmla="*/ 3363855 w 7599470"/>
              <a:gd name="connsiteY294" fmla="*/ 298483 h 5533778"/>
              <a:gd name="connsiteX295" fmla="*/ 3354379 w 7599470"/>
              <a:gd name="connsiteY295" fmla="*/ 284270 h 5533778"/>
              <a:gd name="connsiteX296" fmla="*/ 3340166 w 7599470"/>
              <a:gd name="connsiteY296" fmla="*/ 274794 h 5533778"/>
              <a:gd name="connsiteX297" fmla="*/ 3325952 w 7599470"/>
              <a:gd name="connsiteY297" fmla="*/ 260581 h 5533778"/>
              <a:gd name="connsiteX298" fmla="*/ 3307001 w 7599470"/>
              <a:gd name="connsiteY298" fmla="*/ 246367 h 5533778"/>
              <a:gd name="connsiteX299" fmla="*/ 3292788 w 7599470"/>
              <a:gd name="connsiteY299" fmla="*/ 236891 h 5533778"/>
              <a:gd name="connsiteX300" fmla="*/ 3264361 w 7599470"/>
              <a:gd name="connsiteY300" fmla="*/ 208464 h 5533778"/>
              <a:gd name="connsiteX301" fmla="*/ 3231196 w 7599470"/>
              <a:gd name="connsiteY301" fmla="*/ 189513 h 5533778"/>
              <a:gd name="connsiteX302" fmla="*/ 3198031 w 7599470"/>
              <a:gd name="connsiteY302" fmla="*/ 180038 h 5533778"/>
              <a:gd name="connsiteX303" fmla="*/ 3183818 w 7599470"/>
              <a:gd name="connsiteY303" fmla="*/ 165824 h 5533778"/>
              <a:gd name="connsiteX304" fmla="*/ 3160129 w 7599470"/>
              <a:gd name="connsiteY304" fmla="*/ 156348 h 5533778"/>
              <a:gd name="connsiteX305" fmla="*/ 3117488 w 7599470"/>
              <a:gd name="connsiteY305" fmla="*/ 142135 h 5533778"/>
              <a:gd name="connsiteX306" fmla="*/ 3046421 w 7599470"/>
              <a:gd name="connsiteY306" fmla="*/ 113708 h 5533778"/>
              <a:gd name="connsiteX307" fmla="*/ 3027470 w 7599470"/>
              <a:gd name="connsiteY307" fmla="*/ 104232 h 5533778"/>
              <a:gd name="connsiteX308" fmla="*/ 2989567 w 7599470"/>
              <a:gd name="connsiteY308" fmla="*/ 104232 h 5533778"/>
              <a:gd name="connsiteX309" fmla="*/ 2965878 w 7599470"/>
              <a:gd name="connsiteY309" fmla="*/ 108970 h 5533778"/>
              <a:gd name="connsiteX310" fmla="*/ 2927975 w 7599470"/>
              <a:gd name="connsiteY310" fmla="*/ 108970 h 553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599470" h="5533778">
                <a:moveTo>
                  <a:pt x="3074848" y="118446"/>
                </a:moveTo>
                <a:lnTo>
                  <a:pt x="2937451" y="80543"/>
                </a:lnTo>
                <a:cubicBezTo>
                  <a:pt x="2915829" y="74365"/>
                  <a:pt x="2910251" y="69999"/>
                  <a:pt x="2890073" y="66330"/>
                </a:cubicBezTo>
                <a:cubicBezTo>
                  <a:pt x="2879086" y="64332"/>
                  <a:pt x="2867895" y="63590"/>
                  <a:pt x="2856908" y="61592"/>
                </a:cubicBezTo>
                <a:cubicBezTo>
                  <a:pt x="2850502" y="60427"/>
                  <a:pt x="2844324" y="58218"/>
                  <a:pt x="2837957" y="56854"/>
                </a:cubicBezTo>
                <a:cubicBezTo>
                  <a:pt x="2822209" y="53479"/>
                  <a:pt x="2806371" y="50536"/>
                  <a:pt x="2790578" y="47378"/>
                </a:cubicBezTo>
                <a:lnTo>
                  <a:pt x="2743200" y="37903"/>
                </a:lnTo>
                <a:cubicBezTo>
                  <a:pt x="2728987" y="33165"/>
                  <a:pt x="2715338" y="26152"/>
                  <a:pt x="2700560" y="23689"/>
                </a:cubicBezTo>
                <a:cubicBezTo>
                  <a:pt x="2659574" y="16858"/>
                  <a:pt x="2681665" y="20142"/>
                  <a:pt x="2634230" y="14214"/>
                </a:cubicBezTo>
                <a:cubicBezTo>
                  <a:pt x="2601856" y="6120"/>
                  <a:pt x="2612388" y="7721"/>
                  <a:pt x="2563163" y="4738"/>
                </a:cubicBezTo>
                <a:cubicBezTo>
                  <a:pt x="2528447" y="2634"/>
                  <a:pt x="2493675" y="1579"/>
                  <a:pt x="2458931" y="0"/>
                </a:cubicBezTo>
                <a:cubicBezTo>
                  <a:pt x="2419254" y="13226"/>
                  <a:pt x="2480826" y="-6093"/>
                  <a:pt x="2392601" y="9476"/>
                </a:cubicBezTo>
                <a:cubicBezTo>
                  <a:pt x="2382765" y="11212"/>
                  <a:pt x="2373968" y="16992"/>
                  <a:pt x="2364174" y="18951"/>
                </a:cubicBezTo>
                <a:cubicBezTo>
                  <a:pt x="2348381" y="22110"/>
                  <a:pt x="2332421" y="24521"/>
                  <a:pt x="2316796" y="28427"/>
                </a:cubicBezTo>
                <a:lnTo>
                  <a:pt x="2278893" y="37903"/>
                </a:lnTo>
                <a:cubicBezTo>
                  <a:pt x="2251576" y="56113"/>
                  <a:pt x="2277930" y="40345"/>
                  <a:pt x="2250466" y="52116"/>
                </a:cubicBezTo>
                <a:cubicBezTo>
                  <a:pt x="2243974" y="54898"/>
                  <a:pt x="2238128" y="59112"/>
                  <a:pt x="2231515" y="61592"/>
                </a:cubicBezTo>
                <a:cubicBezTo>
                  <a:pt x="2225418" y="63878"/>
                  <a:pt x="2218661" y="64044"/>
                  <a:pt x="2212564" y="66330"/>
                </a:cubicBezTo>
                <a:cubicBezTo>
                  <a:pt x="2191739" y="74139"/>
                  <a:pt x="2196894" y="75284"/>
                  <a:pt x="2179399" y="85281"/>
                </a:cubicBezTo>
                <a:cubicBezTo>
                  <a:pt x="2173267" y="88785"/>
                  <a:pt x="2167040" y="92222"/>
                  <a:pt x="2160448" y="94757"/>
                </a:cubicBezTo>
                <a:cubicBezTo>
                  <a:pt x="2146464" y="100135"/>
                  <a:pt x="2130654" y="101261"/>
                  <a:pt x="2117807" y="108970"/>
                </a:cubicBezTo>
                <a:cubicBezTo>
                  <a:pt x="2107831" y="114956"/>
                  <a:pt x="2059071" y="144018"/>
                  <a:pt x="2056216" y="146873"/>
                </a:cubicBezTo>
                <a:lnTo>
                  <a:pt x="2018313" y="184775"/>
                </a:lnTo>
                <a:cubicBezTo>
                  <a:pt x="2011996" y="191092"/>
                  <a:pt x="2006796" y="198772"/>
                  <a:pt x="1999362" y="203727"/>
                </a:cubicBezTo>
                <a:lnTo>
                  <a:pt x="1985148" y="213202"/>
                </a:lnTo>
                <a:cubicBezTo>
                  <a:pt x="1981990" y="217940"/>
                  <a:pt x="1979318" y="223042"/>
                  <a:pt x="1975673" y="227416"/>
                </a:cubicBezTo>
                <a:cubicBezTo>
                  <a:pt x="1962213" y="243568"/>
                  <a:pt x="1921247" y="274755"/>
                  <a:pt x="1914081" y="279532"/>
                </a:cubicBezTo>
                <a:cubicBezTo>
                  <a:pt x="1909343" y="282690"/>
                  <a:pt x="1904099" y="285198"/>
                  <a:pt x="1899867" y="289007"/>
                </a:cubicBezTo>
                <a:cubicBezTo>
                  <a:pt x="1888246" y="299465"/>
                  <a:pt x="1877758" y="311117"/>
                  <a:pt x="1866703" y="322172"/>
                </a:cubicBezTo>
                <a:cubicBezTo>
                  <a:pt x="1861965" y="326910"/>
                  <a:pt x="1856509" y="331026"/>
                  <a:pt x="1852489" y="336386"/>
                </a:cubicBezTo>
                <a:cubicBezTo>
                  <a:pt x="1838276" y="355337"/>
                  <a:pt x="1826600" y="376490"/>
                  <a:pt x="1809849" y="393240"/>
                </a:cubicBezTo>
                <a:cubicBezTo>
                  <a:pt x="1805111" y="397978"/>
                  <a:pt x="1799878" y="402267"/>
                  <a:pt x="1795635" y="407453"/>
                </a:cubicBezTo>
                <a:cubicBezTo>
                  <a:pt x="1785634" y="419676"/>
                  <a:pt x="1778375" y="434189"/>
                  <a:pt x="1767208" y="445356"/>
                </a:cubicBezTo>
                <a:cubicBezTo>
                  <a:pt x="1762470" y="450094"/>
                  <a:pt x="1756889" y="454117"/>
                  <a:pt x="1752995" y="459569"/>
                </a:cubicBezTo>
                <a:cubicBezTo>
                  <a:pt x="1729836" y="491990"/>
                  <a:pt x="1756415" y="465889"/>
                  <a:pt x="1734044" y="492734"/>
                </a:cubicBezTo>
                <a:cubicBezTo>
                  <a:pt x="1729755" y="497881"/>
                  <a:pt x="1724242" y="501905"/>
                  <a:pt x="1719830" y="506947"/>
                </a:cubicBezTo>
                <a:cubicBezTo>
                  <a:pt x="1713171" y="514557"/>
                  <a:pt x="1707597" y="523078"/>
                  <a:pt x="1700879" y="530636"/>
                </a:cubicBezTo>
                <a:cubicBezTo>
                  <a:pt x="1694944" y="537313"/>
                  <a:pt x="1687288" y="542441"/>
                  <a:pt x="1681928" y="549588"/>
                </a:cubicBezTo>
                <a:cubicBezTo>
                  <a:pt x="1677690" y="555238"/>
                  <a:pt x="1676370" y="562662"/>
                  <a:pt x="1672452" y="568539"/>
                </a:cubicBezTo>
                <a:cubicBezTo>
                  <a:pt x="1663692" y="581679"/>
                  <a:pt x="1652786" y="593302"/>
                  <a:pt x="1644025" y="606442"/>
                </a:cubicBezTo>
                <a:cubicBezTo>
                  <a:pt x="1640866" y="611180"/>
                  <a:pt x="1637859" y="616022"/>
                  <a:pt x="1634549" y="620655"/>
                </a:cubicBezTo>
                <a:cubicBezTo>
                  <a:pt x="1629959" y="627080"/>
                  <a:pt x="1624521" y="632910"/>
                  <a:pt x="1620336" y="639606"/>
                </a:cubicBezTo>
                <a:cubicBezTo>
                  <a:pt x="1616593" y="645595"/>
                  <a:pt x="1614364" y="652426"/>
                  <a:pt x="1610860" y="658558"/>
                </a:cubicBezTo>
                <a:cubicBezTo>
                  <a:pt x="1597492" y="681952"/>
                  <a:pt x="1604126" y="664595"/>
                  <a:pt x="1587171" y="691722"/>
                </a:cubicBezTo>
                <a:cubicBezTo>
                  <a:pt x="1583428" y="697711"/>
                  <a:pt x="1581329" y="704618"/>
                  <a:pt x="1577695" y="710674"/>
                </a:cubicBezTo>
                <a:cubicBezTo>
                  <a:pt x="1571836" y="720439"/>
                  <a:pt x="1563837" y="728915"/>
                  <a:pt x="1558744" y="739101"/>
                </a:cubicBezTo>
                <a:cubicBezTo>
                  <a:pt x="1555585" y="745418"/>
                  <a:pt x="1553373" y="752305"/>
                  <a:pt x="1549268" y="758052"/>
                </a:cubicBezTo>
                <a:cubicBezTo>
                  <a:pt x="1545374" y="763504"/>
                  <a:pt x="1539298" y="767079"/>
                  <a:pt x="1535055" y="772265"/>
                </a:cubicBezTo>
                <a:cubicBezTo>
                  <a:pt x="1484981" y="833467"/>
                  <a:pt x="1521962" y="790269"/>
                  <a:pt x="1497152" y="824382"/>
                </a:cubicBezTo>
                <a:cubicBezTo>
                  <a:pt x="1487863" y="837154"/>
                  <a:pt x="1478354" y="849766"/>
                  <a:pt x="1468725" y="862284"/>
                </a:cubicBezTo>
                <a:cubicBezTo>
                  <a:pt x="1462559" y="870299"/>
                  <a:pt x="1456177" y="878147"/>
                  <a:pt x="1449774" y="885973"/>
                </a:cubicBezTo>
                <a:cubicBezTo>
                  <a:pt x="1441963" y="895519"/>
                  <a:pt x="1433486" y="904532"/>
                  <a:pt x="1426085" y="914400"/>
                </a:cubicBezTo>
                <a:cubicBezTo>
                  <a:pt x="1411872" y="933351"/>
                  <a:pt x="1394040" y="950066"/>
                  <a:pt x="1383445" y="971254"/>
                </a:cubicBezTo>
                <a:cubicBezTo>
                  <a:pt x="1374107" y="989929"/>
                  <a:pt x="1374104" y="992759"/>
                  <a:pt x="1359756" y="1009157"/>
                </a:cubicBezTo>
                <a:cubicBezTo>
                  <a:pt x="1353873" y="1015880"/>
                  <a:pt x="1346687" y="1021385"/>
                  <a:pt x="1340804" y="1028108"/>
                </a:cubicBezTo>
                <a:cubicBezTo>
                  <a:pt x="1319346" y="1052631"/>
                  <a:pt x="1324311" y="1061212"/>
                  <a:pt x="1288688" y="1084962"/>
                </a:cubicBezTo>
                <a:cubicBezTo>
                  <a:pt x="1283950" y="1088121"/>
                  <a:pt x="1278501" y="1090412"/>
                  <a:pt x="1274475" y="1094438"/>
                </a:cubicBezTo>
                <a:cubicBezTo>
                  <a:pt x="1264180" y="1104733"/>
                  <a:pt x="1255983" y="1116958"/>
                  <a:pt x="1246048" y="1127602"/>
                </a:cubicBezTo>
                <a:lnTo>
                  <a:pt x="1189194" y="1184456"/>
                </a:lnTo>
                <a:cubicBezTo>
                  <a:pt x="1182877" y="1190773"/>
                  <a:pt x="1177219" y="1197826"/>
                  <a:pt x="1170243" y="1203407"/>
                </a:cubicBezTo>
                <a:cubicBezTo>
                  <a:pt x="1162346" y="1209724"/>
                  <a:pt x="1153704" y="1215208"/>
                  <a:pt x="1146553" y="1222359"/>
                </a:cubicBezTo>
                <a:cubicBezTo>
                  <a:pt x="1140970" y="1227942"/>
                  <a:pt x="1137923" y="1235726"/>
                  <a:pt x="1132340" y="1241310"/>
                </a:cubicBezTo>
                <a:cubicBezTo>
                  <a:pt x="1128314" y="1245336"/>
                  <a:pt x="1122340" y="1246956"/>
                  <a:pt x="1118127" y="1250786"/>
                </a:cubicBezTo>
                <a:cubicBezTo>
                  <a:pt x="1104906" y="1262805"/>
                  <a:pt x="1091852" y="1275122"/>
                  <a:pt x="1080224" y="1288688"/>
                </a:cubicBezTo>
                <a:cubicBezTo>
                  <a:pt x="1034243" y="1342333"/>
                  <a:pt x="1070507" y="1304494"/>
                  <a:pt x="1009157" y="1355018"/>
                </a:cubicBezTo>
                <a:cubicBezTo>
                  <a:pt x="946617" y="1406522"/>
                  <a:pt x="995864" y="1369668"/>
                  <a:pt x="938089" y="1416610"/>
                </a:cubicBezTo>
                <a:cubicBezTo>
                  <a:pt x="924114" y="1427965"/>
                  <a:pt x="911083" y="1440840"/>
                  <a:pt x="895449" y="1449774"/>
                </a:cubicBezTo>
                <a:cubicBezTo>
                  <a:pt x="884394" y="1456091"/>
                  <a:pt x="873026" y="1461890"/>
                  <a:pt x="862284" y="1468726"/>
                </a:cubicBezTo>
                <a:cubicBezTo>
                  <a:pt x="840085" y="1482853"/>
                  <a:pt x="839058" y="1489579"/>
                  <a:pt x="814906" y="1506628"/>
                </a:cubicBezTo>
                <a:cubicBezTo>
                  <a:pt x="798084" y="1518503"/>
                  <a:pt x="779263" y="1527438"/>
                  <a:pt x="762790" y="1539793"/>
                </a:cubicBezTo>
                <a:cubicBezTo>
                  <a:pt x="718083" y="1573323"/>
                  <a:pt x="739550" y="1562354"/>
                  <a:pt x="701198" y="1577696"/>
                </a:cubicBezTo>
                <a:cubicBezTo>
                  <a:pt x="638132" y="1640762"/>
                  <a:pt x="713410" y="1571134"/>
                  <a:pt x="668033" y="1601385"/>
                </a:cubicBezTo>
                <a:cubicBezTo>
                  <a:pt x="657770" y="1608227"/>
                  <a:pt x="649553" y="1617780"/>
                  <a:pt x="639606" y="1625074"/>
                </a:cubicBezTo>
                <a:cubicBezTo>
                  <a:pt x="625831" y="1635176"/>
                  <a:pt x="610922" y="1643650"/>
                  <a:pt x="596966" y="1653501"/>
                </a:cubicBezTo>
                <a:cubicBezTo>
                  <a:pt x="584064" y="1662608"/>
                  <a:pt x="572387" y="1673449"/>
                  <a:pt x="559063" y="1681928"/>
                </a:cubicBezTo>
                <a:cubicBezTo>
                  <a:pt x="537579" y="1695599"/>
                  <a:pt x="513106" y="1704551"/>
                  <a:pt x="492734" y="1719830"/>
                </a:cubicBezTo>
                <a:cubicBezTo>
                  <a:pt x="486417" y="1724568"/>
                  <a:pt x="480208" y="1729454"/>
                  <a:pt x="473782" y="1734044"/>
                </a:cubicBezTo>
                <a:cubicBezTo>
                  <a:pt x="458095" y="1745249"/>
                  <a:pt x="440035" y="1753577"/>
                  <a:pt x="426404" y="1767208"/>
                </a:cubicBezTo>
                <a:cubicBezTo>
                  <a:pt x="351589" y="1842027"/>
                  <a:pt x="469569" y="1725437"/>
                  <a:pt x="383764" y="1805111"/>
                </a:cubicBezTo>
                <a:cubicBezTo>
                  <a:pt x="369034" y="1818789"/>
                  <a:pt x="356819" y="1835194"/>
                  <a:pt x="341123" y="1847751"/>
                </a:cubicBezTo>
                <a:cubicBezTo>
                  <a:pt x="325330" y="1860385"/>
                  <a:pt x="308565" y="1871892"/>
                  <a:pt x="293745" y="1885654"/>
                </a:cubicBezTo>
                <a:cubicBezTo>
                  <a:pt x="286335" y="1892535"/>
                  <a:pt x="281944" y="1902193"/>
                  <a:pt x="274794" y="1909343"/>
                </a:cubicBezTo>
                <a:cubicBezTo>
                  <a:pt x="211962" y="1972177"/>
                  <a:pt x="291852" y="1880390"/>
                  <a:pt x="227416" y="1951984"/>
                </a:cubicBezTo>
                <a:cubicBezTo>
                  <a:pt x="204734" y="1977186"/>
                  <a:pt x="210262" y="1975570"/>
                  <a:pt x="189513" y="2004100"/>
                </a:cubicBezTo>
                <a:cubicBezTo>
                  <a:pt x="183565" y="2012278"/>
                  <a:pt x="176171" y="2019375"/>
                  <a:pt x="170562" y="2027789"/>
                </a:cubicBezTo>
                <a:cubicBezTo>
                  <a:pt x="105758" y="2124994"/>
                  <a:pt x="156779" y="2059230"/>
                  <a:pt x="113708" y="2113070"/>
                </a:cubicBezTo>
                <a:cubicBezTo>
                  <a:pt x="112129" y="2117808"/>
                  <a:pt x="111203" y="2122816"/>
                  <a:pt x="108970" y="2127283"/>
                </a:cubicBezTo>
                <a:cubicBezTo>
                  <a:pt x="98182" y="2148860"/>
                  <a:pt x="91036" y="2155624"/>
                  <a:pt x="75805" y="2174661"/>
                </a:cubicBezTo>
                <a:cubicBezTo>
                  <a:pt x="64496" y="2208587"/>
                  <a:pt x="71163" y="2189304"/>
                  <a:pt x="47378" y="2250467"/>
                </a:cubicBezTo>
                <a:cubicBezTo>
                  <a:pt x="44296" y="2258393"/>
                  <a:pt x="40592" y="2266088"/>
                  <a:pt x="37903" y="2274156"/>
                </a:cubicBezTo>
                <a:cubicBezTo>
                  <a:pt x="25738" y="2310651"/>
                  <a:pt x="32137" y="2293309"/>
                  <a:pt x="18951" y="2326272"/>
                </a:cubicBezTo>
                <a:cubicBezTo>
                  <a:pt x="15003" y="2349965"/>
                  <a:pt x="12522" y="2363496"/>
                  <a:pt x="9476" y="2387863"/>
                </a:cubicBezTo>
                <a:cubicBezTo>
                  <a:pt x="6123" y="2414687"/>
                  <a:pt x="3159" y="2441558"/>
                  <a:pt x="0" y="2468406"/>
                </a:cubicBezTo>
                <a:cubicBezTo>
                  <a:pt x="1579" y="2507888"/>
                  <a:pt x="1988" y="2547434"/>
                  <a:pt x="4738" y="2586852"/>
                </a:cubicBezTo>
                <a:cubicBezTo>
                  <a:pt x="6729" y="2615385"/>
                  <a:pt x="10169" y="2643818"/>
                  <a:pt x="14214" y="2672133"/>
                </a:cubicBezTo>
                <a:cubicBezTo>
                  <a:pt x="23669" y="2738324"/>
                  <a:pt x="23025" y="2742580"/>
                  <a:pt x="37903" y="2809530"/>
                </a:cubicBezTo>
                <a:cubicBezTo>
                  <a:pt x="38986" y="2814405"/>
                  <a:pt x="41517" y="2818877"/>
                  <a:pt x="42640" y="2823743"/>
                </a:cubicBezTo>
                <a:cubicBezTo>
                  <a:pt x="52934" y="2868351"/>
                  <a:pt x="48717" y="2865661"/>
                  <a:pt x="61592" y="2904286"/>
                </a:cubicBezTo>
                <a:cubicBezTo>
                  <a:pt x="65859" y="2917087"/>
                  <a:pt x="71194" y="2929508"/>
                  <a:pt x="75805" y="2942189"/>
                </a:cubicBezTo>
                <a:cubicBezTo>
                  <a:pt x="77512" y="2946882"/>
                  <a:pt x="78652" y="2951780"/>
                  <a:pt x="80543" y="2956402"/>
                </a:cubicBezTo>
                <a:cubicBezTo>
                  <a:pt x="92871" y="2986536"/>
                  <a:pt x="105760" y="3016436"/>
                  <a:pt x="118446" y="3046421"/>
                </a:cubicBezTo>
                <a:cubicBezTo>
                  <a:pt x="118449" y="3046429"/>
                  <a:pt x="146868" y="3112742"/>
                  <a:pt x="146873" y="3112750"/>
                </a:cubicBezTo>
                <a:cubicBezTo>
                  <a:pt x="153190" y="3122226"/>
                  <a:pt x="160425" y="3131150"/>
                  <a:pt x="165824" y="3141177"/>
                </a:cubicBezTo>
                <a:cubicBezTo>
                  <a:pt x="171526" y="3151767"/>
                  <a:pt x="174011" y="3163933"/>
                  <a:pt x="180037" y="3174342"/>
                </a:cubicBezTo>
                <a:cubicBezTo>
                  <a:pt x="191449" y="3194054"/>
                  <a:pt x="205306" y="3212245"/>
                  <a:pt x="217940" y="3231196"/>
                </a:cubicBezTo>
                <a:cubicBezTo>
                  <a:pt x="221099" y="3235934"/>
                  <a:pt x="223389" y="3241383"/>
                  <a:pt x="227416" y="3245410"/>
                </a:cubicBezTo>
                <a:cubicBezTo>
                  <a:pt x="232154" y="3250148"/>
                  <a:pt x="237340" y="3254476"/>
                  <a:pt x="241629" y="3259623"/>
                </a:cubicBezTo>
                <a:cubicBezTo>
                  <a:pt x="245274" y="3263997"/>
                  <a:pt x="247211" y="3269682"/>
                  <a:pt x="251105" y="3273836"/>
                </a:cubicBezTo>
                <a:cubicBezTo>
                  <a:pt x="305789" y="3332165"/>
                  <a:pt x="290682" y="3320752"/>
                  <a:pt x="326910" y="3344904"/>
                </a:cubicBezTo>
                <a:cubicBezTo>
                  <a:pt x="330069" y="3349642"/>
                  <a:pt x="332360" y="3355091"/>
                  <a:pt x="336386" y="3359117"/>
                </a:cubicBezTo>
                <a:cubicBezTo>
                  <a:pt x="356007" y="3378738"/>
                  <a:pt x="366257" y="3379719"/>
                  <a:pt x="388502" y="3397020"/>
                </a:cubicBezTo>
                <a:cubicBezTo>
                  <a:pt x="393791" y="3401133"/>
                  <a:pt x="397140" y="3407517"/>
                  <a:pt x="402715" y="3411233"/>
                </a:cubicBezTo>
                <a:cubicBezTo>
                  <a:pt x="416244" y="3420252"/>
                  <a:pt x="431413" y="3426556"/>
                  <a:pt x="445356" y="3434922"/>
                </a:cubicBezTo>
                <a:cubicBezTo>
                  <a:pt x="471897" y="3450847"/>
                  <a:pt x="473550" y="3457064"/>
                  <a:pt x="502209" y="3468087"/>
                </a:cubicBezTo>
                <a:cubicBezTo>
                  <a:pt x="512940" y="3472214"/>
                  <a:pt x="524319" y="3474404"/>
                  <a:pt x="535374" y="3477563"/>
                </a:cubicBezTo>
                <a:cubicBezTo>
                  <a:pt x="543270" y="3483880"/>
                  <a:pt x="550186" y="3491672"/>
                  <a:pt x="559063" y="3496514"/>
                </a:cubicBezTo>
                <a:cubicBezTo>
                  <a:pt x="568825" y="3501839"/>
                  <a:pt x="593996" y="3507617"/>
                  <a:pt x="606442" y="3510728"/>
                </a:cubicBezTo>
                <a:cubicBezTo>
                  <a:pt x="611180" y="3513886"/>
                  <a:pt x="615562" y="3517657"/>
                  <a:pt x="620655" y="3520203"/>
                </a:cubicBezTo>
                <a:cubicBezTo>
                  <a:pt x="658123" y="3538937"/>
                  <a:pt x="646460" y="3530128"/>
                  <a:pt x="682247" y="3543892"/>
                </a:cubicBezTo>
                <a:cubicBezTo>
                  <a:pt x="693473" y="3548210"/>
                  <a:pt x="704150" y="3553883"/>
                  <a:pt x="715411" y="3558106"/>
                </a:cubicBezTo>
                <a:cubicBezTo>
                  <a:pt x="760244" y="3574918"/>
                  <a:pt x="758504" y="3570891"/>
                  <a:pt x="805430" y="3586533"/>
                </a:cubicBezTo>
                <a:cubicBezTo>
                  <a:pt x="810168" y="3588112"/>
                  <a:pt x="814983" y="3589478"/>
                  <a:pt x="819644" y="3591271"/>
                </a:cubicBezTo>
                <a:cubicBezTo>
                  <a:pt x="835519" y="3597377"/>
                  <a:pt x="850982" y="3604561"/>
                  <a:pt x="867022" y="3610222"/>
                </a:cubicBezTo>
                <a:cubicBezTo>
                  <a:pt x="877864" y="3614049"/>
                  <a:pt x="889198" y="3616317"/>
                  <a:pt x="900187" y="3619698"/>
                </a:cubicBezTo>
                <a:cubicBezTo>
                  <a:pt x="919280" y="3625573"/>
                  <a:pt x="937833" y="3633161"/>
                  <a:pt x="957040" y="3638649"/>
                </a:cubicBezTo>
                <a:cubicBezTo>
                  <a:pt x="968095" y="3641808"/>
                  <a:pt x="979216" y="3644744"/>
                  <a:pt x="990205" y="3648125"/>
                </a:cubicBezTo>
                <a:cubicBezTo>
                  <a:pt x="1075430" y="3674348"/>
                  <a:pt x="956204" y="3639763"/>
                  <a:pt x="1051797" y="3667076"/>
                </a:cubicBezTo>
                <a:cubicBezTo>
                  <a:pt x="1080373" y="3686126"/>
                  <a:pt x="1058691" y="3673671"/>
                  <a:pt x="1113389" y="3690765"/>
                </a:cubicBezTo>
                <a:cubicBezTo>
                  <a:pt x="1183297" y="3712612"/>
                  <a:pt x="1097020" y="3687443"/>
                  <a:pt x="1174980" y="3709716"/>
                </a:cubicBezTo>
                <a:cubicBezTo>
                  <a:pt x="1202325" y="3727946"/>
                  <a:pt x="1175337" y="3711754"/>
                  <a:pt x="1217621" y="3728668"/>
                </a:cubicBezTo>
                <a:cubicBezTo>
                  <a:pt x="1277815" y="3752746"/>
                  <a:pt x="1178163" y="3719653"/>
                  <a:pt x="1269737" y="3752357"/>
                </a:cubicBezTo>
                <a:cubicBezTo>
                  <a:pt x="1306760" y="3765579"/>
                  <a:pt x="1300397" y="3756839"/>
                  <a:pt x="1336066" y="3776046"/>
                </a:cubicBezTo>
                <a:cubicBezTo>
                  <a:pt x="1346093" y="3781445"/>
                  <a:pt x="1354538" y="3789466"/>
                  <a:pt x="1364493" y="3794997"/>
                </a:cubicBezTo>
                <a:cubicBezTo>
                  <a:pt x="1368859" y="3797422"/>
                  <a:pt x="1374393" y="3797219"/>
                  <a:pt x="1378707" y="3799735"/>
                </a:cubicBezTo>
                <a:cubicBezTo>
                  <a:pt x="1393462" y="3808342"/>
                  <a:pt x="1406592" y="3819555"/>
                  <a:pt x="1421347" y="3828162"/>
                </a:cubicBezTo>
                <a:lnTo>
                  <a:pt x="1478201" y="3861327"/>
                </a:lnTo>
                <a:cubicBezTo>
                  <a:pt x="1483084" y="3864257"/>
                  <a:pt x="1487860" y="3867386"/>
                  <a:pt x="1492415" y="3870802"/>
                </a:cubicBezTo>
                <a:cubicBezTo>
                  <a:pt x="1551347" y="3915001"/>
                  <a:pt x="1473341" y="3858671"/>
                  <a:pt x="1549268" y="3922918"/>
                </a:cubicBezTo>
                <a:cubicBezTo>
                  <a:pt x="1557962" y="3930274"/>
                  <a:pt x="1568881" y="3934658"/>
                  <a:pt x="1577695" y="3941870"/>
                </a:cubicBezTo>
                <a:cubicBezTo>
                  <a:pt x="1586338" y="3948942"/>
                  <a:pt x="1593084" y="3958089"/>
                  <a:pt x="1601385" y="3965559"/>
                </a:cubicBezTo>
                <a:cubicBezTo>
                  <a:pt x="1608901" y="3972324"/>
                  <a:pt x="1617924" y="3977359"/>
                  <a:pt x="1625074" y="3984510"/>
                </a:cubicBezTo>
                <a:cubicBezTo>
                  <a:pt x="1629100" y="3988536"/>
                  <a:pt x="1630799" y="3994439"/>
                  <a:pt x="1634549" y="3998724"/>
                </a:cubicBezTo>
                <a:cubicBezTo>
                  <a:pt x="1641902" y="4007128"/>
                  <a:pt x="1649834" y="4015060"/>
                  <a:pt x="1658238" y="4022413"/>
                </a:cubicBezTo>
                <a:cubicBezTo>
                  <a:pt x="1662523" y="4026163"/>
                  <a:pt x="1668268" y="4028026"/>
                  <a:pt x="1672452" y="4031888"/>
                </a:cubicBezTo>
                <a:cubicBezTo>
                  <a:pt x="1697599" y="4055101"/>
                  <a:pt x="1719181" y="4076006"/>
                  <a:pt x="1738781" y="4102956"/>
                </a:cubicBezTo>
                <a:cubicBezTo>
                  <a:pt x="1745479" y="4112166"/>
                  <a:pt x="1750619" y="4122490"/>
                  <a:pt x="1757733" y="4131383"/>
                </a:cubicBezTo>
                <a:cubicBezTo>
                  <a:pt x="1770367" y="4147176"/>
                  <a:pt x="1784416" y="4161933"/>
                  <a:pt x="1795635" y="4178761"/>
                </a:cubicBezTo>
                <a:cubicBezTo>
                  <a:pt x="1801952" y="4188237"/>
                  <a:pt x="1807595" y="4198199"/>
                  <a:pt x="1814587" y="4207188"/>
                </a:cubicBezTo>
                <a:cubicBezTo>
                  <a:pt x="1829732" y="4226661"/>
                  <a:pt x="1861965" y="4264042"/>
                  <a:pt x="1861965" y="4264042"/>
                </a:cubicBezTo>
                <a:cubicBezTo>
                  <a:pt x="1871048" y="4291290"/>
                  <a:pt x="1861260" y="4267386"/>
                  <a:pt x="1885654" y="4301944"/>
                </a:cubicBezTo>
                <a:cubicBezTo>
                  <a:pt x="1898789" y="4320552"/>
                  <a:pt x="1913371" y="4338426"/>
                  <a:pt x="1923557" y="4358798"/>
                </a:cubicBezTo>
                <a:cubicBezTo>
                  <a:pt x="1932022" y="4375727"/>
                  <a:pt x="1951549" y="4418414"/>
                  <a:pt x="1966197" y="4439341"/>
                </a:cubicBezTo>
                <a:cubicBezTo>
                  <a:pt x="1971996" y="4447625"/>
                  <a:pt x="1979719" y="4454499"/>
                  <a:pt x="1985148" y="4463030"/>
                </a:cubicBezTo>
                <a:cubicBezTo>
                  <a:pt x="1990836" y="4471968"/>
                  <a:pt x="1993990" y="4482326"/>
                  <a:pt x="1999362" y="4491457"/>
                </a:cubicBezTo>
                <a:cubicBezTo>
                  <a:pt x="2009802" y="4509205"/>
                  <a:pt x="2023319" y="4525156"/>
                  <a:pt x="2032527" y="4543573"/>
                </a:cubicBezTo>
                <a:cubicBezTo>
                  <a:pt x="2037265" y="4553049"/>
                  <a:pt x="2041667" y="4562699"/>
                  <a:pt x="2046740" y="4572000"/>
                </a:cubicBezTo>
                <a:cubicBezTo>
                  <a:pt x="2059349" y="4595117"/>
                  <a:pt x="2065075" y="4600812"/>
                  <a:pt x="2079905" y="4624116"/>
                </a:cubicBezTo>
                <a:cubicBezTo>
                  <a:pt x="2084849" y="4631885"/>
                  <a:pt x="2089174" y="4640036"/>
                  <a:pt x="2094118" y="4647805"/>
                </a:cubicBezTo>
                <a:cubicBezTo>
                  <a:pt x="2100232" y="4657413"/>
                  <a:pt x="2107332" y="4666395"/>
                  <a:pt x="2113070" y="4676232"/>
                </a:cubicBezTo>
                <a:cubicBezTo>
                  <a:pt x="2118408" y="4685383"/>
                  <a:pt x="2122210" y="4695358"/>
                  <a:pt x="2127283" y="4704659"/>
                </a:cubicBezTo>
                <a:cubicBezTo>
                  <a:pt x="2131692" y="4712743"/>
                  <a:pt x="2137086" y="4720264"/>
                  <a:pt x="2141496" y="4728348"/>
                </a:cubicBezTo>
                <a:cubicBezTo>
                  <a:pt x="2154065" y="4751390"/>
                  <a:pt x="2155269" y="4759530"/>
                  <a:pt x="2169923" y="4780464"/>
                </a:cubicBezTo>
                <a:cubicBezTo>
                  <a:pt x="2175722" y="4788749"/>
                  <a:pt x="2182807" y="4796064"/>
                  <a:pt x="2188875" y="4804154"/>
                </a:cubicBezTo>
                <a:cubicBezTo>
                  <a:pt x="2192291" y="4808709"/>
                  <a:pt x="2195001" y="4813762"/>
                  <a:pt x="2198350" y="4818367"/>
                </a:cubicBezTo>
                <a:cubicBezTo>
                  <a:pt x="2207639" y="4831139"/>
                  <a:pt x="2217301" y="4843636"/>
                  <a:pt x="2226777" y="4856270"/>
                </a:cubicBezTo>
                <a:cubicBezTo>
                  <a:pt x="2236764" y="4886229"/>
                  <a:pt x="2227713" y="4864072"/>
                  <a:pt x="2259942" y="4908386"/>
                </a:cubicBezTo>
                <a:cubicBezTo>
                  <a:pt x="2263291" y="4912991"/>
                  <a:pt x="2266002" y="4918044"/>
                  <a:pt x="2269418" y="4922599"/>
                </a:cubicBezTo>
                <a:cubicBezTo>
                  <a:pt x="2284959" y="4943321"/>
                  <a:pt x="2302428" y="4962639"/>
                  <a:pt x="2316796" y="4984191"/>
                </a:cubicBezTo>
                <a:cubicBezTo>
                  <a:pt x="2323113" y="4993667"/>
                  <a:pt x="2328914" y="5003507"/>
                  <a:pt x="2335747" y="5012618"/>
                </a:cubicBezTo>
                <a:cubicBezTo>
                  <a:pt x="2347882" y="5028798"/>
                  <a:pt x="2361365" y="5043930"/>
                  <a:pt x="2373650" y="5059996"/>
                </a:cubicBezTo>
                <a:cubicBezTo>
                  <a:pt x="2381903" y="5070788"/>
                  <a:pt x="2388921" y="5082498"/>
                  <a:pt x="2397339" y="5093161"/>
                </a:cubicBezTo>
                <a:cubicBezTo>
                  <a:pt x="2412625" y="5112523"/>
                  <a:pt x="2427273" y="5132571"/>
                  <a:pt x="2444717" y="5150015"/>
                </a:cubicBezTo>
                <a:cubicBezTo>
                  <a:pt x="2451034" y="5156332"/>
                  <a:pt x="2457733" y="5162289"/>
                  <a:pt x="2463668" y="5168966"/>
                </a:cubicBezTo>
                <a:cubicBezTo>
                  <a:pt x="2470386" y="5176524"/>
                  <a:pt x="2475469" y="5185505"/>
                  <a:pt x="2482620" y="5192655"/>
                </a:cubicBezTo>
                <a:cubicBezTo>
                  <a:pt x="2489770" y="5199805"/>
                  <a:pt x="2499159" y="5204456"/>
                  <a:pt x="2506309" y="5211606"/>
                </a:cubicBezTo>
                <a:cubicBezTo>
                  <a:pt x="2541162" y="5246460"/>
                  <a:pt x="2508991" y="5224446"/>
                  <a:pt x="2544211" y="5254247"/>
                </a:cubicBezTo>
                <a:cubicBezTo>
                  <a:pt x="2557957" y="5265878"/>
                  <a:pt x="2572693" y="5276287"/>
                  <a:pt x="2586852" y="5287412"/>
                </a:cubicBezTo>
                <a:cubicBezTo>
                  <a:pt x="2594803" y="5293660"/>
                  <a:pt x="2601870" y="5301160"/>
                  <a:pt x="2610541" y="5306363"/>
                </a:cubicBezTo>
                <a:cubicBezTo>
                  <a:pt x="2626334" y="5315839"/>
                  <a:pt x="2642595" y="5324574"/>
                  <a:pt x="2657919" y="5334790"/>
                </a:cubicBezTo>
                <a:cubicBezTo>
                  <a:pt x="2706767" y="5367355"/>
                  <a:pt x="2656574" y="5341379"/>
                  <a:pt x="2705297" y="5367955"/>
                </a:cubicBezTo>
                <a:cubicBezTo>
                  <a:pt x="2714597" y="5373028"/>
                  <a:pt x="2724424" y="5377095"/>
                  <a:pt x="2733724" y="5382168"/>
                </a:cubicBezTo>
                <a:cubicBezTo>
                  <a:pt x="2741809" y="5386578"/>
                  <a:pt x="2749177" y="5392264"/>
                  <a:pt x="2757414" y="5396382"/>
                </a:cubicBezTo>
                <a:cubicBezTo>
                  <a:pt x="2761881" y="5398615"/>
                  <a:pt x="2767243" y="5398728"/>
                  <a:pt x="2771627" y="5401119"/>
                </a:cubicBezTo>
                <a:cubicBezTo>
                  <a:pt x="2800660" y="5416955"/>
                  <a:pt x="2808900" y="5427722"/>
                  <a:pt x="2837957" y="5439022"/>
                </a:cubicBezTo>
                <a:cubicBezTo>
                  <a:pt x="2856575" y="5446262"/>
                  <a:pt x="2875859" y="5451656"/>
                  <a:pt x="2894810" y="5457973"/>
                </a:cubicBezTo>
                <a:lnTo>
                  <a:pt x="2923237" y="5467449"/>
                </a:lnTo>
                <a:cubicBezTo>
                  <a:pt x="2932713" y="5470608"/>
                  <a:pt x="2941776" y="5475513"/>
                  <a:pt x="2951664" y="5476925"/>
                </a:cubicBezTo>
                <a:lnTo>
                  <a:pt x="2984829" y="5481662"/>
                </a:lnTo>
                <a:cubicBezTo>
                  <a:pt x="3040354" y="5500171"/>
                  <a:pt x="2984916" y="5483574"/>
                  <a:pt x="3046421" y="5495876"/>
                </a:cubicBezTo>
                <a:cubicBezTo>
                  <a:pt x="3051318" y="5496855"/>
                  <a:pt x="3055851" y="5499179"/>
                  <a:pt x="3060634" y="5500614"/>
                </a:cubicBezTo>
                <a:cubicBezTo>
                  <a:pt x="3071646" y="5503918"/>
                  <a:pt x="3082481" y="5508068"/>
                  <a:pt x="3093799" y="5510089"/>
                </a:cubicBezTo>
                <a:cubicBezTo>
                  <a:pt x="3144203" y="5519090"/>
                  <a:pt x="3194481" y="5525269"/>
                  <a:pt x="3245409" y="5529041"/>
                </a:cubicBezTo>
                <a:cubicBezTo>
                  <a:pt x="3270658" y="5530911"/>
                  <a:pt x="3295946" y="5532199"/>
                  <a:pt x="3321215" y="5533778"/>
                </a:cubicBezTo>
                <a:lnTo>
                  <a:pt x="3392282" y="5529041"/>
                </a:lnTo>
                <a:cubicBezTo>
                  <a:pt x="3422278" y="5527277"/>
                  <a:pt x="3452351" y="5526731"/>
                  <a:pt x="3482301" y="5524303"/>
                </a:cubicBezTo>
                <a:cubicBezTo>
                  <a:pt x="3510809" y="5521991"/>
                  <a:pt x="3539154" y="5517986"/>
                  <a:pt x="3567581" y="5514827"/>
                </a:cubicBezTo>
                <a:cubicBezTo>
                  <a:pt x="3674803" y="5486856"/>
                  <a:pt x="3685525" y="5488070"/>
                  <a:pt x="3790259" y="5443760"/>
                </a:cubicBezTo>
                <a:cubicBezTo>
                  <a:pt x="3831320" y="5426388"/>
                  <a:pt x="3875747" y="5415452"/>
                  <a:pt x="3913443" y="5391644"/>
                </a:cubicBezTo>
                <a:lnTo>
                  <a:pt x="4003461" y="5334790"/>
                </a:lnTo>
                <a:cubicBezTo>
                  <a:pt x="4018007" y="5325875"/>
                  <a:pt x="4098205" y="5280908"/>
                  <a:pt x="4112431" y="5268460"/>
                </a:cubicBezTo>
                <a:lnTo>
                  <a:pt x="4188236" y="5202131"/>
                </a:lnTo>
                <a:cubicBezTo>
                  <a:pt x="4199223" y="5192577"/>
                  <a:pt x="4211105" y="5184000"/>
                  <a:pt x="4221401" y="5173704"/>
                </a:cubicBezTo>
                <a:cubicBezTo>
                  <a:pt x="4235615" y="5159490"/>
                  <a:pt x="4249449" y="5144887"/>
                  <a:pt x="4264042" y="5131063"/>
                </a:cubicBezTo>
                <a:cubicBezTo>
                  <a:pt x="4279466" y="5116451"/>
                  <a:pt x="4297207" y="5104216"/>
                  <a:pt x="4311420" y="5088423"/>
                </a:cubicBezTo>
                <a:cubicBezTo>
                  <a:pt x="4325790" y="5072457"/>
                  <a:pt x="4335627" y="5052855"/>
                  <a:pt x="4349322" y="5036307"/>
                </a:cubicBezTo>
                <a:cubicBezTo>
                  <a:pt x="4373571" y="5007006"/>
                  <a:pt x="4399211" y="4978863"/>
                  <a:pt x="4425128" y="4951026"/>
                </a:cubicBezTo>
                <a:cubicBezTo>
                  <a:pt x="4441869" y="4933045"/>
                  <a:pt x="4459872" y="4916282"/>
                  <a:pt x="4477244" y="4898910"/>
                </a:cubicBezTo>
                <a:cubicBezTo>
                  <a:pt x="4489878" y="4886276"/>
                  <a:pt x="4503707" y="4874733"/>
                  <a:pt x="4515146" y="4861007"/>
                </a:cubicBezTo>
                <a:cubicBezTo>
                  <a:pt x="4530939" y="4842056"/>
                  <a:pt x="4545491" y="4821998"/>
                  <a:pt x="4562524" y="4804154"/>
                </a:cubicBezTo>
                <a:cubicBezTo>
                  <a:pt x="4578735" y="4787171"/>
                  <a:pt x="4598039" y="4773376"/>
                  <a:pt x="4614640" y="4756775"/>
                </a:cubicBezTo>
                <a:cubicBezTo>
                  <a:pt x="4628087" y="4743328"/>
                  <a:pt x="4639096" y="4727582"/>
                  <a:pt x="4652543" y="4714135"/>
                </a:cubicBezTo>
                <a:cubicBezTo>
                  <a:pt x="4661265" y="4705413"/>
                  <a:pt x="4672403" y="4699319"/>
                  <a:pt x="4680970" y="4690446"/>
                </a:cubicBezTo>
                <a:cubicBezTo>
                  <a:pt x="4716684" y="4653456"/>
                  <a:pt x="4750806" y="4614956"/>
                  <a:pt x="4785202" y="4576738"/>
                </a:cubicBezTo>
                <a:cubicBezTo>
                  <a:pt x="4793453" y="4567570"/>
                  <a:pt x="4800169" y="4557033"/>
                  <a:pt x="4808891" y="4548311"/>
                </a:cubicBezTo>
                <a:cubicBezTo>
                  <a:pt x="4827842" y="4529360"/>
                  <a:pt x="4847599" y="4511181"/>
                  <a:pt x="4865745" y="4491457"/>
                </a:cubicBezTo>
                <a:cubicBezTo>
                  <a:pt x="4883954" y="4471665"/>
                  <a:pt x="4899069" y="4449104"/>
                  <a:pt x="4917861" y="4429865"/>
                </a:cubicBezTo>
                <a:lnTo>
                  <a:pt x="5116850" y="4226139"/>
                </a:lnTo>
                <a:cubicBezTo>
                  <a:pt x="5143471" y="4199067"/>
                  <a:pt x="5165801" y="4166657"/>
                  <a:pt x="5197393" y="4145596"/>
                </a:cubicBezTo>
                <a:lnTo>
                  <a:pt x="5382168" y="4022413"/>
                </a:lnTo>
                <a:cubicBezTo>
                  <a:pt x="5446079" y="3980207"/>
                  <a:pt x="5471327" y="3962703"/>
                  <a:pt x="5547992" y="3932394"/>
                </a:cubicBezTo>
                <a:cubicBezTo>
                  <a:pt x="5601640" y="3911184"/>
                  <a:pt x="5699282" y="3885069"/>
                  <a:pt x="5756456" y="3875540"/>
                </a:cubicBezTo>
                <a:cubicBezTo>
                  <a:pt x="5947622" y="3843679"/>
                  <a:pt x="5956067" y="3845357"/>
                  <a:pt x="6111793" y="3832900"/>
                </a:cubicBezTo>
                <a:lnTo>
                  <a:pt x="6741923" y="3837638"/>
                </a:lnTo>
                <a:cubicBezTo>
                  <a:pt x="6826858" y="3837638"/>
                  <a:pt x="6885223" y="3836830"/>
                  <a:pt x="6964601" y="3818686"/>
                </a:cubicBezTo>
                <a:cubicBezTo>
                  <a:pt x="7024423" y="3805012"/>
                  <a:pt x="7095346" y="3777950"/>
                  <a:pt x="7149376" y="3752357"/>
                </a:cubicBezTo>
                <a:cubicBezTo>
                  <a:pt x="7175577" y="3739946"/>
                  <a:pt x="7201496" y="3726435"/>
                  <a:pt x="7225181" y="3709716"/>
                </a:cubicBezTo>
                <a:cubicBezTo>
                  <a:pt x="7295101" y="3660361"/>
                  <a:pt x="7347501" y="3602283"/>
                  <a:pt x="7405219" y="3539155"/>
                </a:cubicBezTo>
                <a:cubicBezTo>
                  <a:pt x="7413180" y="3530448"/>
                  <a:pt x="7481673" y="3451728"/>
                  <a:pt x="7495237" y="3430185"/>
                </a:cubicBezTo>
                <a:cubicBezTo>
                  <a:pt x="7512564" y="3402666"/>
                  <a:pt x="7531679" y="3375529"/>
                  <a:pt x="7542616" y="3344904"/>
                </a:cubicBezTo>
                <a:cubicBezTo>
                  <a:pt x="7552388" y="3317541"/>
                  <a:pt x="7573227" y="3262791"/>
                  <a:pt x="7580518" y="3231196"/>
                </a:cubicBezTo>
                <a:cubicBezTo>
                  <a:pt x="7594633" y="3170032"/>
                  <a:pt x="7594041" y="3162303"/>
                  <a:pt x="7599470" y="3108013"/>
                </a:cubicBezTo>
                <a:cubicBezTo>
                  <a:pt x="7599145" y="3103142"/>
                  <a:pt x="7591537" y="2985386"/>
                  <a:pt x="7589994" y="2975354"/>
                </a:cubicBezTo>
                <a:cubicBezTo>
                  <a:pt x="7584107" y="2937092"/>
                  <a:pt x="7565920" y="2877268"/>
                  <a:pt x="7552091" y="2842695"/>
                </a:cubicBezTo>
                <a:cubicBezTo>
                  <a:pt x="7542382" y="2818423"/>
                  <a:pt x="7529655" y="2795466"/>
                  <a:pt x="7518927" y="2771627"/>
                </a:cubicBezTo>
                <a:cubicBezTo>
                  <a:pt x="7515437" y="2763871"/>
                  <a:pt x="7513671" y="2755322"/>
                  <a:pt x="7509451" y="2747938"/>
                </a:cubicBezTo>
                <a:cubicBezTo>
                  <a:pt x="7500976" y="2733106"/>
                  <a:pt x="7490898" y="2719238"/>
                  <a:pt x="7481024" y="2705298"/>
                </a:cubicBezTo>
                <a:cubicBezTo>
                  <a:pt x="7450372" y="2662025"/>
                  <a:pt x="7430313" y="2632717"/>
                  <a:pt x="7395743" y="2596328"/>
                </a:cubicBezTo>
                <a:cubicBezTo>
                  <a:pt x="7377284" y="2576897"/>
                  <a:pt x="7360564" y="2555238"/>
                  <a:pt x="7338889" y="2539474"/>
                </a:cubicBezTo>
                <a:cubicBezTo>
                  <a:pt x="7321517" y="2526840"/>
                  <a:pt x="7304951" y="2513016"/>
                  <a:pt x="7286773" y="2501571"/>
                </a:cubicBezTo>
                <a:cubicBezTo>
                  <a:pt x="7262239" y="2486124"/>
                  <a:pt x="7236419" y="2472814"/>
                  <a:pt x="7210968" y="2458931"/>
                </a:cubicBezTo>
                <a:cubicBezTo>
                  <a:pt x="7201667" y="2453858"/>
                  <a:pt x="7191692" y="2450055"/>
                  <a:pt x="7182541" y="2444717"/>
                </a:cubicBezTo>
                <a:cubicBezTo>
                  <a:pt x="7120800" y="2408702"/>
                  <a:pt x="7106179" y="2397506"/>
                  <a:pt x="7030931" y="2368912"/>
                </a:cubicBezTo>
                <a:cubicBezTo>
                  <a:pt x="6984247" y="2351172"/>
                  <a:pt x="6937882" y="2330738"/>
                  <a:pt x="6888796" y="2321534"/>
                </a:cubicBezTo>
                <a:cubicBezTo>
                  <a:pt x="6838259" y="2312058"/>
                  <a:pt x="6788206" y="2299485"/>
                  <a:pt x="6737186" y="2293107"/>
                </a:cubicBezTo>
                <a:cubicBezTo>
                  <a:pt x="6655975" y="2282955"/>
                  <a:pt x="6747103" y="2293505"/>
                  <a:pt x="6618740" y="2283631"/>
                </a:cubicBezTo>
                <a:cubicBezTo>
                  <a:pt x="6604481" y="2282534"/>
                  <a:pt x="6590313" y="2280472"/>
                  <a:pt x="6576100" y="2278893"/>
                </a:cubicBezTo>
                <a:cubicBezTo>
                  <a:pt x="6319018" y="2284035"/>
                  <a:pt x="6391297" y="2277604"/>
                  <a:pt x="6168647" y="2297845"/>
                </a:cubicBezTo>
                <a:cubicBezTo>
                  <a:pt x="6138599" y="2300577"/>
                  <a:pt x="6108390" y="2302360"/>
                  <a:pt x="6078628" y="2307320"/>
                </a:cubicBezTo>
                <a:cubicBezTo>
                  <a:pt x="5753840" y="2361450"/>
                  <a:pt x="6126182" y="2306786"/>
                  <a:pt x="5808572" y="2373650"/>
                </a:cubicBezTo>
                <a:cubicBezTo>
                  <a:pt x="5778566" y="2379967"/>
                  <a:pt x="5748302" y="2385164"/>
                  <a:pt x="5718553" y="2392601"/>
                </a:cubicBezTo>
                <a:cubicBezTo>
                  <a:pt x="5659831" y="2407281"/>
                  <a:pt x="5602608" y="2428108"/>
                  <a:pt x="5543254" y="2439979"/>
                </a:cubicBezTo>
                <a:cubicBezTo>
                  <a:pt x="5527461" y="2443138"/>
                  <a:pt x="5511501" y="2445549"/>
                  <a:pt x="5495876" y="2449455"/>
                </a:cubicBezTo>
                <a:cubicBezTo>
                  <a:pt x="5467254" y="2456611"/>
                  <a:pt x="5439432" y="2466909"/>
                  <a:pt x="5410595" y="2473144"/>
                </a:cubicBezTo>
                <a:cubicBezTo>
                  <a:pt x="5380903" y="2479564"/>
                  <a:pt x="5350464" y="2481924"/>
                  <a:pt x="5320576" y="2487358"/>
                </a:cubicBezTo>
                <a:cubicBezTo>
                  <a:pt x="5298329" y="2491403"/>
                  <a:pt x="5276614" y="2498257"/>
                  <a:pt x="5254247" y="2501571"/>
                </a:cubicBezTo>
                <a:cubicBezTo>
                  <a:pt x="5233878" y="2504589"/>
                  <a:pt x="5213137" y="2504190"/>
                  <a:pt x="5192655" y="2506309"/>
                </a:cubicBezTo>
                <a:cubicBezTo>
                  <a:pt x="5167325" y="2508929"/>
                  <a:pt x="5142210" y="2513480"/>
                  <a:pt x="5116850" y="2515785"/>
                </a:cubicBezTo>
                <a:cubicBezTo>
                  <a:pt x="5090066" y="2518220"/>
                  <a:pt x="5063137" y="2518672"/>
                  <a:pt x="5036307" y="2520522"/>
                </a:cubicBezTo>
                <a:cubicBezTo>
                  <a:pt x="5017335" y="2521830"/>
                  <a:pt x="4998404" y="2523681"/>
                  <a:pt x="4979453" y="2525260"/>
                </a:cubicBezTo>
                <a:cubicBezTo>
                  <a:pt x="4909015" y="2519390"/>
                  <a:pt x="4925677" y="2521565"/>
                  <a:pt x="4846794" y="2511047"/>
                </a:cubicBezTo>
                <a:cubicBezTo>
                  <a:pt x="4824655" y="2508095"/>
                  <a:pt x="4802243" y="2506521"/>
                  <a:pt x="4780464" y="2501571"/>
                </a:cubicBezTo>
                <a:cubicBezTo>
                  <a:pt x="4732650" y="2490704"/>
                  <a:pt x="4685689" y="2476375"/>
                  <a:pt x="4638330" y="2463669"/>
                </a:cubicBezTo>
                <a:cubicBezTo>
                  <a:pt x="4620939" y="2459003"/>
                  <a:pt x="4602933" y="2456142"/>
                  <a:pt x="4586214" y="2449455"/>
                </a:cubicBezTo>
                <a:cubicBezTo>
                  <a:pt x="4570421" y="2443138"/>
                  <a:pt x="4554839" y="2436265"/>
                  <a:pt x="4538835" y="2430504"/>
                </a:cubicBezTo>
                <a:cubicBezTo>
                  <a:pt x="4515341" y="2422046"/>
                  <a:pt x="4490313" y="2417551"/>
                  <a:pt x="4467768" y="2406815"/>
                </a:cubicBezTo>
                <a:cubicBezTo>
                  <a:pt x="4423728" y="2385843"/>
                  <a:pt x="4382588" y="2359254"/>
                  <a:pt x="4339847" y="2335747"/>
                </a:cubicBezTo>
                <a:cubicBezTo>
                  <a:pt x="4294562" y="2310840"/>
                  <a:pt x="4225590" y="2276858"/>
                  <a:pt x="4188236" y="2245729"/>
                </a:cubicBezTo>
                <a:cubicBezTo>
                  <a:pt x="4159809" y="2222040"/>
                  <a:pt x="4130983" y="2198822"/>
                  <a:pt x="4102956" y="2174661"/>
                </a:cubicBezTo>
                <a:cubicBezTo>
                  <a:pt x="4080522" y="2155321"/>
                  <a:pt x="4017357" y="2097252"/>
                  <a:pt x="3998723" y="2075167"/>
                </a:cubicBezTo>
                <a:cubicBezTo>
                  <a:pt x="3971836" y="2043301"/>
                  <a:pt x="3947781" y="2009143"/>
                  <a:pt x="3922918" y="1975673"/>
                </a:cubicBezTo>
                <a:cubicBezTo>
                  <a:pt x="3918151" y="1969256"/>
                  <a:pt x="3857580" y="1885544"/>
                  <a:pt x="3847113" y="1866703"/>
                </a:cubicBezTo>
                <a:cubicBezTo>
                  <a:pt x="3804558" y="1790102"/>
                  <a:pt x="3830700" y="1838613"/>
                  <a:pt x="3771308" y="1719830"/>
                </a:cubicBezTo>
                <a:cubicBezTo>
                  <a:pt x="3766570" y="1710354"/>
                  <a:pt x="3760574" y="1701409"/>
                  <a:pt x="3757094" y="1691403"/>
                </a:cubicBezTo>
                <a:cubicBezTo>
                  <a:pt x="3744460" y="1655080"/>
                  <a:pt x="3731665" y="1618812"/>
                  <a:pt x="3719192" y="1582433"/>
                </a:cubicBezTo>
                <a:cubicBezTo>
                  <a:pt x="3712713" y="1563536"/>
                  <a:pt x="3704157" y="1545168"/>
                  <a:pt x="3700240" y="1525579"/>
                </a:cubicBezTo>
                <a:cubicBezTo>
                  <a:pt x="3694448" y="1496612"/>
                  <a:pt x="3690724" y="1476038"/>
                  <a:pt x="3681289" y="1445036"/>
                </a:cubicBezTo>
                <a:cubicBezTo>
                  <a:pt x="3675907" y="1427352"/>
                  <a:pt x="3668655" y="1410292"/>
                  <a:pt x="3662338" y="1392920"/>
                </a:cubicBezTo>
                <a:cubicBezTo>
                  <a:pt x="3657600" y="1366072"/>
                  <a:pt x="3655297" y="1338679"/>
                  <a:pt x="3648124" y="1312377"/>
                </a:cubicBezTo>
                <a:cubicBezTo>
                  <a:pt x="3643386" y="1295005"/>
                  <a:pt x="3637960" y="1277806"/>
                  <a:pt x="3633911" y="1260261"/>
                </a:cubicBezTo>
                <a:cubicBezTo>
                  <a:pt x="3630870" y="1247082"/>
                  <a:pt x="3613321" y="1157999"/>
                  <a:pt x="3610222" y="1137078"/>
                </a:cubicBezTo>
                <a:cubicBezTo>
                  <a:pt x="3606490" y="1111888"/>
                  <a:pt x="3603160" y="1086623"/>
                  <a:pt x="3600746" y="1061273"/>
                </a:cubicBezTo>
                <a:cubicBezTo>
                  <a:pt x="3597588" y="1028108"/>
                  <a:pt x="3597231" y="994556"/>
                  <a:pt x="3591271" y="961778"/>
                </a:cubicBezTo>
                <a:cubicBezTo>
                  <a:pt x="3588112" y="944406"/>
                  <a:pt x="3583985" y="927182"/>
                  <a:pt x="3581795" y="909662"/>
                </a:cubicBezTo>
                <a:cubicBezTo>
                  <a:pt x="3577663" y="876605"/>
                  <a:pt x="3577031" y="843148"/>
                  <a:pt x="3572319" y="810168"/>
                </a:cubicBezTo>
                <a:cubicBezTo>
                  <a:pt x="3570740" y="799113"/>
                  <a:pt x="3569057" y="788072"/>
                  <a:pt x="3567581" y="777003"/>
                </a:cubicBezTo>
                <a:cubicBezTo>
                  <a:pt x="3565898" y="764382"/>
                  <a:pt x="3565057" y="751640"/>
                  <a:pt x="3562844" y="739101"/>
                </a:cubicBezTo>
                <a:cubicBezTo>
                  <a:pt x="3560314" y="724762"/>
                  <a:pt x="3556051" y="710771"/>
                  <a:pt x="3553368" y="696460"/>
                </a:cubicBezTo>
                <a:cubicBezTo>
                  <a:pt x="3538696" y="618214"/>
                  <a:pt x="3562882" y="719152"/>
                  <a:pt x="3539154" y="606442"/>
                </a:cubicBezTo>
                <a:cubicBezTo>
                  <a:pt x="3536785" y="595191"/>
                  <a:pt x="3532264" y="584480"/>
                  <a:pt x="3529679" y="573277"/>
                </a:cubicBezTo>
                <a:cubicBezTo>
                  <a:pt x="3527519" y="563917"/>
                  <a:pt x="3528114" y="553917"/>
                  <a:pt x="3524941" y="544850"/>
                </a:cubicBezTo>
                <a:cubicBezTo>
                  <a:pt x="3485529" y="432246"/>
                  <a:pt x="3514484" y="512849"/>
                  <a:pt x="3477563" y="454831"/>
                </a:cubicBezTo>
                <a:cubicBezTo>
                  <a:pt x="3452586" y="415582"/>
                  <a:pt x="3464648" y="399276"/>
                  <a:pt x="3420709" y="355337"/>
                </a:cubicBezTo>
                <a:cubicBezTo>
                  <a:pt x="3412813" y="347441"/>
                  <a:pt x="3404439" y="339994"/>
                  <a:pt x="3397020" y="331648"/>
                </a:cubicBezTo>
                <a:cubicBezTo>
                  <a:pt x="3391774" y="325746"/>
                  <a:pt x="3388390" y="318281"/>
                  <a:pt x="3382806" y="312697"/>
                </a:cubicBezTo>
                <a:cubicBezTo>
                  <a:pt x="3377222" y="307113"/>
                  <a:pt x="3369439" y="304067"/>
                  <a:pt x="3363855" y="298483"/>
                </a:cubicBezTo>
                <a:cubicBezTo>
                  <a:pt x="3359829" y="294457"/>
                  <a:pt x="3358405" y="288296"/>
                  <a:pt x="3354379" y="284270"/>
                </a:cubicBezTo>
                <a:cubicBezTo>
                  <a:pt x="3350353" y="280244"/>
                  <a:pt x="3344540" y="278439"/>
                  <a:pt x="3340166" y="274794"/>
                </a:cubicBezTo>
                <a:cubicBezTo>
                  <a:pt x="3335019" y="270505"/>
                  <a:pt x="3331039" y="264941"/>
                  <a:pt x="3325952" y="260581"/>
                </a:cubicBezTo>
                <a:cubicBezTo>
                  <a:pt x="3319957" y="255442"/>
                  <a:pt x="3313426" y="250957"/>
                  <a:pt x="3307001" y="246367"/>
                </a:cubicBezTo>
                <a:cubicBezTo>
                  <a:pt x="3302368" y="243057"/>
                  <a:pt x="3297044" y="240674"/>
                  <a:pt x="3292788" y="236891"/>
                </a:cubicBezTo>
                <a:cubicBezTo>
                  <a:pt x="3282772" y="227988"/>
                  <a:pt x="3275511" y="215897"/>
                  <a:pt x="3264361" y="208464"/>
                </a:cubicBezTo>
                <a:cubicBezTo>
                  <a:pt x="3250089" y="198950"/>
                  <a:pt x="3248023" y="196725"/>
                  <a:pt x="3231196" y="189513"/>
                </a:cubicBezTo>
                <a:cubicBezTo>
                  <a:pt x="3221678" y="185434"/>
                  <a:pt x="3207651" y="182443"/>
                  <a:pt x="3198031" y="180038"/>
                </a:cubicBezTo>
                <a:cubicBezTo>
                  <a:pt x="3193293" y="175300"/>
                  <a:pt x="3189500" y="169375"/>
                  <a:pt x="3183818" y="165824"/>
                </a:cubicBezTo>
                <a:cubicBezTo>
                  <a:pt x="3176606" y="161316"/>
                  <a:pt x="3168138" y="159208"/>
                  <a:pt x="3160129" y="156348"/>
                </a:cubicBezTo>
                <a:cubicBezTo>
                  <a:pt x="3146019" y="151309"/>
                  <a:pt x="3131702" y="146873"/>
                  <a:pt x="3117488" y="142135"/>
                </a:cubicBezTo>
                <a:cubicBezTo>
                  <a:pt x="3091281" y="133399"/>
                  <a:pt x="3077124" y="129060"/>
                  <a:pt x="3046421" y="113708"/>
                </a:cubicBezTo>
                <a:lnTo>
                  <a:pt x="3027470" y="104232"/>
                </a:lnTo>
                <a:cubicBezTo>
                  <a:pt x="2994979" y="115062"/>
                  <a:pt x="3035306" y="104232"/>
                  <a:pt x="2989567" y="104232"/>
                </a:cubicBezTo>
                <a:cubicBezTo>
                  <a:pt x="2981514" y="104232"/>
                  <a:pt x="2973907" y="108352"/>
                  <a:pt x="2965878" y="108970"/>
                </a:cubicBezTo>
                <a:cubicBezTo>
                  <a:pt x="2953281" y="109939"/>
                  <a:pt x="2940609" y="108970"/>
                  <a:pt x="2927975" y="10897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8">
            <a:extLst>
              <a:ext uri="{FF2B5EF4-FFF2-40B4-BE49-F238E27FC236}">
                <a16:creationId xmlns="" xmlns:a16="http://schemas.microsoft.com/office/drawing/2014/main" id="{CB0F57E1-84CA-4CC6-8176-67AFFB2D00F7}"/>
              </a:ext>
            </a:extLst>
          </p:cNvPr>
          <p:cNvSpPr/>
          <p:nvPr/>
        </p:nvSpPr>
        <p:spPr>
          <a:xfrm>
            <a:off x="7822912" y="4512037"/>
            <a:ext cx="1900086" cy="1148910"/>
          </a:xfrm>
          <a:custGeom>
            <a:avLst/>
            <a:gdLst>
              <a:gd name="connsiteX0" fmla="*/ 3074848 w 7599470"/>
              <a:gd name="connsiteY0" fmla="*/ 118446 h 5533778"/>
              <a:gd name="connsiteX1" fmla="*/ 2937451 w 7599470"/>
              <a:gd name="connsiteY1" fmla="*/ 80543 h 5533778"/>
              <a:gd name="connsiteX2" fmla="*/ 2890073 w 7599470"/>
              <a:gd name="connsiteY2" fmla="*/ 66330 h 5533778"/>
              <a:gd name="connsiteX3" fmla="*/ 2856908 w 7599470"/>
              <a:gd name="connsiteY3" fmla="*/ 61592 h 5533778"/>
              <a:gd name="connsiteX4" fmla="*/ 2837957 w 7599470"/>
              <a:gd name="connsiteY4" fmla="*/ 56854 h 5533778"/>
              <a:gd name="connsiteX5" fmla="*/ 2790578 w 7599470"/>
              <a:gd name="connsiteY5" fmla="*/ 47378 h 5533778"/>
              <a:gd name="connsiteX6" fmla="*/ 2743200 w 7599470"/>
              <a:gd name="connsiteY6" fmla="*/ 37903 h 5533778"/>
              <a:gd name="connsiteX7" fmla="*/ 2700560 w 7599470"/>
              <a:gd name="connsiteY7" fmla="*/ 23689 h 5533778"/>
              <a:gd name="connsiteX8" fmla="*/ 2634230 w 7599470"/>
              <a:gd name="connsiteY8" fmla="*/ 14214 h 5533778"/>
              <a:gd name="connsiteX9" fmla="*/ 2563163 w 7599470"/>
              <a:gd name="connsiteY9" fmla="*/ 4738 h 5533778"/>
              <a:gd name="connsiteX10" fmla="*/ 2458931 w 7599470"/>
              <a:gd name="connsiteY10" fmla="*/ 0 h 5533778"/>
              <a:gd name="connsiteX11" fmla="*/ 2392601 w 7599470"/>
              <a:gd name="connsiteY11" fmla="*/ 9476 h 5533778"/>
              <a:gd name="connsiteX12" fmla="*/ 2364174 w 7599470"/>
              <a:gd name="connsiteY12" fmla="*/ 18951 h 5533778"/>
              <a:gd name="connsiteX13" fmla="*/ 2316796 w 7599470"/>
              <a:gd name="connsiteY13" fmla="*/ 28427 h 5533778"/>
              <a:gd name="connsiteX14" fmla="*/ 2278893 w 7599470"/>
              <a:gd name="connsiteY14" fmla="*/ 37903 h 5533778"/>
              <a:gd name="connsiteX15" fmla="*/ 2250466 w 7599470"/>
              <a:gd name="connsiteY15" fmla="*/ 52116 h 5533778"/>
              <a:gd name="connsiteX16" fmla="*/ 2231515 w 7599470"/>
              <a:gd name="connsiteY16" fmla="*/ 61592 h 5533778"/>
              <a:gd name="connsiteX17" fmla="*/ 2212564 w 7599470"/>
              <a:gd name="connsiteY17" fmla="*/ 66330 h 5533778"/>
              <a:gd name="connsiteX18" fmla="*/ 2179399 w 7599470"/>
              <a:gd name="connsiteY18" fmla="*/ 85281 h 5533778"/>
              <a:gd name="connsiteX19" fmla="*/ 2160448 w 7599470"/>
              <a:gd name="connsiteY19" fmla="*/ 94757 h 5533778"/>
              <a:gd name="connsiteX20" fmla="*/ 2117807 w 7599470"/>
              <a:gd name="connsiteY20" fmla="*/ 108970 h 5533778"/>
              <a:gd name="connsiteX21" fmla="*/ 2056216 w 7599470"/>
              <a:gd name="connsiteY21" fmla="*/ 146873 h 5533778"/>
              <a:gd name="connsiteX22" fmla="*/ 2018313 w 7599470"/>
              <a:gd name="connsiteY22" fmla="*/ 184775 h 5533778"/>
              <a:gd name="connsiteX23" fmla="*/ 1999362 w 7599470"/>
              <a:gd name="connsiteY23" fmla="*/ 203727 h 5533778"/>
              <a:gd name="connsiteX24" fmla="*/ 1985148 w 7599470"/>
              <a:gd name="connsiteY24" fmla="*/ 213202 h 5533778"/>
              <a:gd name="connsiteX25" fmla="*/ 1975673 w 7599470"/>
              <a:gd name="connsiteY25" fmla="*/ 227416 h 5533778"/>
              <a:gd name="connsiteX26" fmla="*/ 1914081 w 7599470"/>
              <a:gd name="connsiteY26" fmla="*/ 279532 h 5533778"/>
              <a:gd name="connsiteX27" fmla="*/ 1899867 w 7599470"/>
              <a:gd name="connsiteY27" fmla="*/ 289007 h 5533778"/>
              <a:gd name="connsiteX28" fmla="*/ 1866703 w 7599470"/>
              <a:gd name="connsiteY28" fmla="*/ 322172 h 5533778"/>
              <a:gd name="connsiteX29" fmla="*/ 1852489 w 7599470"/>
              <a:gd name="connsiteY29" fmla="*/ 336386 h 5533778"/>
              <a:gd name="connsiteX30" fmla="*/ 1809849 w 7599470"/>
              <a:gd name="connsiteY30" fmla="*/ 393240 h 5533778"/>
              <a:gd name="connsiteX31" fmla="*/ 1795635 w 7599470"/>
              <a:gd name="connsiteY31" fmla="*/ 407453 h 5533778"/>
              <a:gd name="connsiteX32" fmla="*/ 1767208 w 7599470"/>
              <a:gd name="connsiteY32" fmla="*/ 445356 h 5533778"/>
              <a:gd name="connsiteX33" fmla="*/ 1752995 w 7599470"/>
              <a:gd name="connsiteY33" fmla="*/ 459569 h 5533778"/>
              <a:gd name="connsiteX34" fmla="*/ 1734044 w 7599470"/>
              <a:gd name="connsiteY34" fmla="*/ 492734 h 5533778"/>
              <a:gd name="connsiteX35" fmla="*/ 1719830 w 7599470"/>
              <a:gd name="connsiteY35" fmla="*/ 506947 h 5533778"/>
              <a:gd name="connsiteX36" fmla="*/ 1700879 w 7599470"/>
              <a:gd name="connsiteY36" fmla="*/ 530636 h 5533778"/>
              <a:gd name="connsiteX37" fmla="*/ 1681928 w 7599470"/>
              <a:gd name="connsiteY37" fmla="*/ 549588 h 5533778"/>
              <a:gd name="connsiteX38" fmla="*/ 1672452 w 7599470"/>
              <a:gd name="connsiteY38" fmla="*/ 568539 h 5533778"/>
              <a:gd name="connsiteX39" fmla="*/ 1644025 w 7599470"/>
              <a:gd name="connsiteY39" fmla="*/ 606442 h 5533778"/>
              <a:gd name="connsiteX40" fmla="*/ 1634549 w 7599470"/>
              <a:gd name="connsiteY40" fmla="*/ 620655 h 5533778"/>
              <a:gd name="connsiteX41" fmla="*/ 1620336 w 7599470"/>
              <a:gd name="connsiteY41" fmla="*/ 639606 h 5533778"/>
              <a:gd name="connsiteX42" fmla="*/ 1610860 w 7599470"/>
              <a:gd name="connsiteY42" fmla="*/ 658558 h 5533778"/>
              <a:gd name="connsiteX43" fmla="*/ 1587171 w 7599470"/>
              <a:gd name="connsiteY43" fmla="*/ 691722 h 5533778"/>
              <a:gd name="connsiteX44" fmla="*/ 1577695 w 7599470"/>
              <a:gd name="connsiteY44" fmla="*/ 710674 h 5533778"/>
              <a:gd name="connsiteX45" fmla="*/ 1558744 w 7599470"/>
              <a:gd name="connsiteY45" fmla="*/ 739101 h 5533778"/>
              <a:gd name="connsiteX46" fmla="*/ 1549268 w 7599470"/>
              <a:gd name="connsiteY46" fmla="*/ 758052 h 5533778"/>
              <a:gd name="connsiteX47" fmla="*/ 1535055 w 7599470"/>
              <a:gd name="connsiteY47" fmla="*/ 772265 h 5533778"/>
              <a:gd name="connsiteX48" fmla="*/ 1497152 w 7599470"/>
              <a:gd name="connsiteY48" fmla="*/ 824382 h 5533778"/>
              <a:gd name="connsiteX49" fmla="*/ 1468725 w 7599470"/>
              <a:gd name="connsiteY49" fmla="*/ 862284 h 5533778"/>
              <a:gd name="connsiteX50" fmla="*/ 1449774 w 7599470"/>
              <a:gd name="connsiteY50" fmla="*/ 885973 h 5533778"/>
              <a:gd name="connsiteX51" fmla="*/ 1426085 w 7599470"/>
              <a:gd name="connsiteY51" fmla="*/ 914400 h 5533778"/>
              <a:gd name="connsiteX52" fmla="*/ 1383445 w 7599470"/>
              <a:gd name="connsiteY52" fmla="*/ 971254 h 5533778"/>
              <a:gd name="connsiteX53" fmla="*/ 1359756 w 7599470"/>
              <a:gd name="connsiteY53" fmla="*/ 1009157 h 5533778"/>
              <a:gd name="connsiteX54" fmla="*/ 1340804 w 7599470"/>
              <a:gd name="connsiteY54" fmla="*/ 1028108 h 5533778"/>
              <a:gd name="connsiteX55" fmla="*/ 1288688 w 7599470"/>
              <a:gd name="connsiteY55" fmla="*/ 1084962 h 5533778"/>
              <a:gd name="connsiteX56" fmla="*/ 1274475 w 7599470"/>
              <a:gd name="connsiteY56" fmla="*/ 1094438 h 5533778"/>
              <a:gd name="connsiteX57" fmla="*/ 1246048 w 7599470"/>
              <a:gd name="connsiteY57" fmla="*/ 1127602 h 5533778"/>
              <a:gd name="connsiteX58" fmla="*/ 1189194 w 7599470"/>
              <a:gd name="connsiteY58" fmla="*/ 1184456 h 5533778"/>
              <a:gd name="connsiteX59" fmla="*/ 1170243 w 7599470"/>
              <a:gd name="connsiteY59" fmla="*/ 1203407 h 5533778"/>
              <a:gd name="connsiteX60" fmla="*/ 1146553 w 7599470"/>
              <a:gd name="connsiteY60" fmla="*/ 1222359 h 5533778"/>
              <a:gd name="connsiteX61" fmla="*/ 1132340 w 7599470"/>
              <a:gd name="connsiteY61" fmla="*/ 1241310 h 5533778"/>
              <a:gd name="connsiteX62" fmla="*/ 1118127 w 7599470"/>
              <a:gd name="connsiteY62" fmla="*/ 1250786 h 5533778"/>
              <a:gd name="connsiteX63" fmla="*/ 1080224 w 7599470"/>
              <a:gd name="connsiteY63" fmla="*/ 1288688 h 5533778"/>
              <a:gd name="connsiteX64" fmla="*/ 1009157 w 7599470"/>
              <a:gd name="connsiteY64" fmla="*/ 1355018 h 5533778"/>
              <a:gd name="connsiteX65" fmla="*/ 938089 w 7599470"/>
              <a:gd name="connsiteY65" fmla="*/ 1416610 h 5533778"/>
              <a:gd name="connsiteX66" fmla="*/ 895449 w 7599470"/>
              <a:gd name="connsiteY66" fmla="*/ 1449774 h 5533778"/>
              <a:gd name="connsiteX67" fmla="*/ 862284 w 7599470"/>
              <a:gd name="connsiteY67" fmla="*/ 1468726 h 5533778"/>
              <a:gd name="connsiteX68" fmla="*/ 814906 w 7599470"/>
              <a:gd name="connsiteY68" fmla="*/ 1506628 h 5533778"/>
              <a:gd name="connsiteX69" fmla="*/ 762790 w 7599470"/>
              <a:gd name="connsiteY69" fmla="*/ 1539793 h 5533778"/>
              <a:gd name="connsiteX70" fmla="*/ 701198 w 7599470"/>
              <a:gd name="connsiteY70" fmla="*/ 1577696 h 5533778"/>
              <a:gd name="connsiteX71" fmla="*/ 668033 w 7599470"/>
              <a:gd name="connsiteY71" fmla="*/ 1601385 h 5533778"/>
              <a:gd name="connsiteX72" fmla="*/ 639606 w 7599470"/>
              <a:gd name="connsiteY72" fmla="*/ 1625074 h 5533778"/>
              <a:gd name="connsiteX73" fmla="*/ 596966 w 7599470"/>
              <a:gd name="connsiteY73" fmla="*/ 1653501 h 5533778"/>
              <a:gd name="connsiteX74" fmla="*/ 559063 w 7599470"/>
              <a:gd name="connsiteY74" fmla="*/ 1681928 h 5533778"/>
              <a:gd name="connsiteX75" fmla="*/ 492734 w 7599470"/>
              <a:gd name="connsiteY75" fmla="*/ 1719830 h 5533778"/>
              <a:gd name="connsiteX76" fmla="*/ 473782 w 7599470"/>
              <a:gd name="connsiteY76" fmla="*/ 1734044 h 5533778"/>
              <a:gd name="connsiteX77" fmla="*/ 426404 w 7599470"/>
              <a:gd name="connsiteY77" fmla="*/ 1767208 h 5533778"/>
              <a:gd name="connsiteX78" fmla="*/ 383764 w 7599470"/>
              <a:gd name="connsiteY78" fmla="*/ 1805111 h 5533778"/>
              <a:gd name="connsiteX79" fmla="*/ 341123 w 7599470"/>
              <a:gd name="connsiteY79" fmla="*/ 1847751 h 5533778"/>
              <a:gd name="connsiteX80" fmla="*/ 293745 w 7599470"/>
              <a:gd name="connsiteY80" fmla="*/ 1885654 h 5533778"/>
              <a:gd name="connsiteX81" fmla="*/ 274794 w 7599470"/>
              <a:gd name="connsiteY81" fmla="*/ 1909343 h 5533778"/>
              <a:gd name="connsiteX82" fmla="*/ 227416 w 7599470"/>
              <a:gd name="connsiteY82" fmla="*/ 1951984 h 5533778"/>
              <a:gd name="connsiteX83" fmla="*/ 189513 w 7599470"/>
              <a:gd name="connsiteY83" fmla="*/ 2004100 h 5533778"/>
              <a:gd name="connsiteX84" fmla="*/ 170562 w 7599470"/>
              <a:gd name="connsiteY84" fmla="*/ 2027789 h 5533778"/>
              <a:gd name="connsiteX85" fmla="*/ 113708 w 7599470"/>
              <a:gd name="connsiteY85" fmla="*/ 2113070 h 5533778"/>
              <a:gd name="connsiteX86" fmla="*/ 108970 w 7599470"/>
              <a:gd name="connsiteY86" fmla="*/ 2127283 h 5533778"/>
              <a:gd name="connsiteX87" fmla="*/ 75805 w 7599470"/>
              <a:gd name="connsiteY87" fmla="*/ 2174661 h 5533778"/>
              <a:gd name="connsiteX88" fmla="*/ 47378 w 7599470"/>
              <a:gd name="connsiteY88" fmla="*/ 2250467 h 5533778"/>
              <a:gd name="connsiteX89" fmla="*/ 37903 w 7599470"/>
              <a:gd name="connsiteY89" fmla="*/ 2274156 h 5533778"/>
              <a:gd name="connsiteX90" fmla="*/ 18951 w 7599470"/>
              <a:gd name="connsiteY90" fmla="*/ 2326272 h 5533778"/>
              <a:gd name="connsiteX91" fmla="*/ 9476 w 7599470"/>
              <a:gd name="connsiteY91" fmla="*/ 2387863 h 5533778"/>
              <a:gd name="connsiteX92" fmla="*/ 0 w 7599470"/>
              <a:gd name="connsiteY92" fmla="*/ 2468406 h 5533778"/>
              <a:gd name="connsiteX93" fmla="*/ 4738 w 7599470"/>
              <a:gd name="connsiteY93" fmla="*/ 2586852 h 5533778"/>
              <a:gd name="connsiteX94" fmla="*/ 14214 w 7599470"/>
              <a:gd name="connsiteY94" fmla="*/ 2672133 h 5533778"/>
              <a:gd name="connsiteX95" fmla="*/ 37903 w 7599470"/>
              <a:gd name="connsiteY95" fmla="*/ 2809530 h 5533778"/>
              <a:gd name="connsiteX96" fmla="*/ 42640 w 7599470"/>
              <a:gd name="connsiteY96" fmla="*/ 2823743 h 5533778"/>
              <a:gd name="connsiteX97" fmla="*/ 61592 w 7599470"/>
              <a:gd name="connsiteY97" fmla="*/ 2904286 h 5533778"/>
              <a:gd name="connsiteX98" fmla="*/ 75805 w 7599470"/>
              <a:gd name="connsiteY98" fmla="*/ 2942189 h 5533778"/>
              <a:gd name="connsiteX99" fmla="*/ 80543 w 7599470"/>
              <a:gd name="connsiteY99" fmla="*/ 2956402 h 5533778"/>
              <a:gd name="connsiteX100" fmla="*/ 118446 w 7599470"/>
              <a:gd name="connsiteY100" fmla="*/ 3046421 h 5533778"/>
              <a:gd name="connsiteX101" fmla="*/ 146873 w 7599470"/>
              <a:gd name="connsiteY101" fmla="*/ 3112750 h 5533778"/>
              <a:gd name="connsiteX102" fmla="*/ 165824 w 7599470"/>
              <a:gd name="connsiteY102" fmla="*/ 3141177 h 5533778"/>
              <a:gd name="connsiteX103" fmla="*/ 180037 w 7599470"/>
              <a:gd name="connsiteY103" fmla="*/ 3174342 h 5533778"/>
              <a:gd name="connsiteX104" fmla="*/ 217940 w 7599470"/>
              <a:gd name="connsiteY104" fmla="*/ 3231196 h 5533778"/>
              <a:gd name="connsiteX105" fmla="*/ 227416 w 7599470"/>
              <a:gd name="connsiteY105" fmla="*/ 3245410 h 5533778"/>
              <a:gd name="connsiteX106" fmla="*/ 241629 w 7599470"/>
              <a:gd name="connsiteY106" fmla="*/ 3259623 h 5533778"/>
              <a:gd name="connsiteX107" fmla="*/ 251105 w 7599470"/>
              <a:gd name="connsiteY107" fmla="*/ 3273836 h 5533778"/>
              <a:gd name="connsiteX108" fmla="*/ 326910 w 7599470"/>
              <a:gd name="connsiteY108" fmla="*/ 3344904 h 5533778"/>
              <a:gd name="connsiteX109" fmla="*/ 336386 w 7599470"/>
              <a:gd name="connsiteY109" fmla="*/ 3359117 h 5533778"/>
              <a:gd name="connsiteX110" fmla="*/ 388502 w 7599470"/>
              <a:gd name="connsiteY110" fmla="*/ 3397020 h 5533778"/>
              <a:gd name="connsiteX111" fmla="*/ 402715 w 7599470"/>
              <a:gd name="connsiteY111" fmla="*/ 3411233 h 5533778"/>
              <a:gd name="connsiteX112" fmla="*/ 445356 w 7599470"/>
              <a:gd name="connsiteY112" fmla="*/ 3434922 h 5533778"/>
              <a:gd name="connsiteX113" fmla="*/ 502209 w 7599470"/>
              <a:gd name="connsiteY113" fmla="*/ 3468087 h 5533778"/>
              <a:gd name="connsiteX114" fmla="*/ 535374 w 7599470"/>
              <a:gd name="connsiteY114" fmla="*/ 3477563 h 5533778"/>
              <a:gd name="connsiteX115" fmla="*/ 559063 w 7599470"/>
              <a:gd name="connsiteY115" fmla="*/ 3496514 h 5533778"/>
              <a:gd name="connsiteX116" fmla="*/ 606442 w 7599470"/>
              <a:gd name="connsiteY116" fmla="*/ 3510728 h 5533778"/>
              <a:gd name="connsiteX117" fmla="*/ 620655 w 7599470"/>
              <a:gd name="connsiteY117" fmla="*/ 3520203 h 5533778"/>
              <a:gd name="connsiteX118" fmla="*/ 682247 w 7599470"/>
              <a:gd name="connsiteY118" fmla="*/ 3543892 h 5533778"/>
              <a:gd name="connsiteX119" fmla="*/ 715411 w 7599470"/>
              <a:gd name="connsiteY119" fmla="*/ 3558106 h 5533778"/>
              <a:gd name="connsiteX120" fmla="*/ 805430 w 7599470"/>
              <a:gd name="connsiteY120" fmla="*/ 3586533 h 5533778"/>
              <a:gd name="connsiteX121" fmla="*/ 819644 w 7599470"/>
              <a:gd name="connsiteY121" fmla="*/ 3591271 h 5533778"/>
              <a:gd name="connsiteX122" fmla="*/ 867022 w 7599470"/>
              <a:gd name="connsiteY122" fmla="*/ 3610222 h 5533778"/>
              <a:gd name="connsiteX123" fmla="*/ 900187 w 7599470"/>
              <a:gd name="connsiteY123" fmla="*/ 3619698 h 5533778"/>
              <a:gd name="connsiteX124" fmla="*/ 957040 w 7599470"/>
              <a:gd name="connsiteY124" fmla="*/ 3638649 h 5533778"/>
              <a:gd name="connsiteX125" fmla="*/ 990205 w 7599470"/>
              <a:gd name="connsiteY125" fmla="*/ 3648125 h 5533778"/>
              <a:gd name="connsiteX126" fmla="*/ 1051797 w 7599470"/>
              <a:gd name="connsiteY126" fmla="*/ 3667076 h 5533778"/>
              <a:gd name="connsiteX127" fmla="*/ 1113389 w 7599470"/>
              <a:gd name="connsiteY127" fmla="*/ 3690765 h 5533778"/>
              <a:gd name="connsiteX128" fmla="*/ 1174980 w 7599470"/>
              <a:gd name="connsiteY128" fmla="*/ 3709716 h 5533778"/>
              <a:gd name="connsiteX129" fmla="*/ 1217621 w 7599470"/>
              <a:gd name="connsiteY129" fmla="*/ 3728668 h 5533778"/>
              <a:gd name="connsiteX130" fmla="*/ 1269737 w 7599470"/>
              <a:gd name="connsiteY130" fmla="*/ 3752357 h 5533778"/>
              <a:gd name="connsiteX131" fmla="*/ 1336066 w 7599470"/>
              <a:gd name="connsiteY131" fmla="*/ 3776046 h 5533778"/>
              <a:gd name="connsiteX132" fmla="*/ 1364493 w 7599470"/>
              <a:gd name="connsiteY132" fmla="*/ 3794997 h 5533778"/>
              <a:gd name="connsiteX133" fmla="*/ 1378707 w 7599470"/>
              <a:gd name="connsiteY133" fmla="*/ 3799735 h 5533778"/>
              <a:gd name="connsiteX134" fmla="*/ 1421347 w 7599470"/>
              <a:gd name="connsiteY134" fmla="*/ 3828162 h 5533778"/>
              <a:gd name="connsiteX135" fmla="*/ 1478201 w 7599470"/>
              <a:gd name="connsiteY135" fmla="*/ 3861327 h 5533778"/>
              <a:gd name="connsiteX136" fmla="*/ 1492415 w 7599470"/>
              <a:gd name="connsiteY136" fmla="*/ 3870802 h 5533778"/>
              <a:gd name="connsiteX137" fmla="*/ 1549268 w 7599470"/>
              <a:gd name="connsiteY137" fmla="*/ 3922918 h 5533778"/>
              <a:gd name="connsiteX138" fmla="*/ 1577695 w 7599470"/>
              <a:gd name="connsiteY138" fmla="*/ 3941870 h 5533778"/>
              <a:gd name="connsiteX139" fmla="*/ 1601385 w 7599470"/>
              <a:gd name="connsiteY139" fmla="*/ 3965559 h 5533778"/>
              <a:gd name="connsiteX140" fmla="*/ 1625074 w 7599470"/>
              <a:gd name="connsiteY140" fmla="*/ 3984510 h 5533778"/>
              <a:gd name="connsiteX141" fmla="*/ 1634549 w 7599470"/>
              <a:gd name="connsiteY141" fmla="*/ 3998724 h 5533778"/>
              <a:gd name="connsiteX142" fmla="*/ 1658238 w 7599470"/>
              <a:gd name="connsiteY142" fmla="*/ 4022413 h 5533778"/>
              <a:gd name="connsiteX143" fmla="*/ 1672452 w 7599470"/>
              <a:gd name="connsiteY143" fmla="*/ 4031888 h 5533778"/>
              <a:gd name="connsiteX144" fmla="*/ 1738781 w 7599470"/>
              <a:gd name="connsiteY144" fmla="*/ 4102956 h 5533778"/>
              <a:gd name="connsiteX145" fmla="*/ 1757733 w 7599470"/>
              <a:gd name="connsiteY145" fmla="*/ 4131383 h 5533778"/>
              <a:gd name="connsiteX146" fmla="*/ 1795635 w 7599470"/>
              <a:gd name="connsiteY146" fmla="*/ 4178761 h 5533778"/>
              <a:gd name="connsiteX147" fmla="*/ 1814587 w 7599470"/>
              <a:gd name="connsiteY147" fmla="*/ 4207188 h 5533778"/>
              <a:gd name="connsiteX148" fmla="*/ 1861965 w 7599470"/>
              <a:gd name="connsiteY148" fmla="*/ 4264042 h 5533778"/>
              <a:gd name="connsiteX149" fmla="*/ 1885654 w 7599470"/>
              <a:gd name="connsiteY149" fmla="*/ 4301944 h 5533778"/>
              <a:gd name="connsiteX150" fmla="*/ 1923557 w 7599470"/>
              <a:gd name="connsiteY150" fmla="*/ 4358798 h 5533778"/>
              <a:gd name="connsiteX151" fmla="*/ 1966197 w 7599470"/>
              <a:gd name="connsiteY151" fmla="*/ 4439341 h 5533778"/>
              <a:gd name="connsiteX152" fmla="*/ 1985148 w 7599470"/>
              <a:gd name="connsiteY152" fmla="*/ 4463030 h 5533778"/>
              <a:gd name="connsiteX153" fmla="*/ 1999362 w 7599470"/>
              <a:gd name="connsiteY153" fmla="*/ 4491457 h 5533778"/>
              <a:gd name="connsiteX154" fmla="*/ 2032527 w 7599470"/>
              <a:gd name="connsiteY154" fmla="*/ 4543573 h 5533778"/>
              <a:gd name="connsiteX155" fmla="*/ 2046740 w 7599470"/>
              <a:gd name="connsiteY155" fmla="*/ 4572000 h 5533778"/>
              <a:gd name="connsiteX156" fmla="*/ 2079905 w 7599470"/>
              <a:gd name="connsiteY156" fmla="*/ 4624116 h 5533778"/>
              <a:gd name="connsiteX157" fmla="*/ 2094118 w 7599470"/>
              <a:gd name="connsiteY157" fmla="*/ 4647805 h 5533778"/>
              <a:gd name="connsiteX158" fmla="*/ 2113070 w 7599470"/>
              <a:gd name="connsiteY158" fmla="*/ 4676232 h 5533778"/>
              <a:gd name="connsiteX159" fmla="*/ 2127283 w 7599470"/>
              <a:gd name="connsiteY159" fmla="*/ 4704659 h 5533778"/>
              <a:gd name="connsiteX160" fmla="*/ 2141496 w 7599470"/>
              <a:gd name="connsiteY160" fmla="*/ 4728348 h 5533778"/>
              <a:gd name="connsiteX161" fmla="*/ 2169923 w 7599470"/>
              <a:gd name="connsiteY161" fmla="*/ 4780464 h 5533778"/>
              <a:gd name="connsiteX162" fmla="*/ 2188875 w 7599470"/>
              <a:gd name="connsiteY162" fmla="*/ 4804154 h 5533778"/>
              <a:gd name="connsiteX163" fmla="*/ 2198350 w 7599470"/>
              <a:gd name="connsiteY163" fmla="*/ 4818367 h 5533778"/>
              <a:gd name="connsiteX164" fmla="*/ 2226777 w 7599470"/>
              <a:gd name="connsiteY164" fmla="*/ 4856270 h 5533778"/>
              <a:gd name="connsiteX165" fmla="*/ 2259942 w 7599470"/>
              <a:gd name="connsiteY165" fmla="*/ 4908386 h 5533778"/>
              <a:gd name="connsiteX166" fmla="*/ 2269418 w 7599470"/>
              <a:gd name="connsiteY166" fmla="*/ 4922599 h 5533778"/>
              <a:gd name="connsiteX167" fmla="*/ 2316796 w 7599470"/>
              <a:gd name="connsiteY167" fmla="*/ 4984191 h 5533778"/>
              <a:gd name="connsiteX168" fmla="*/ 2335747 w 7599470"/>
              <a:gd name="connsiteY168" fmla="*/ 5012618 h 5533778"/>
              <a:gd name="connsiteX169" fmla="*/ 2373650 w 7599470"/>
              <a:gd name="connsiteY169" fmla="*/ 5059996 h 5533778"/>
              <a:gd name="connsiteX170" fmla="*/ 2397339 w 7599470"/>
              <a:gd name="connsiteY170" fmla="*/ 5093161 h 5533778"/>
              <a:gd name="connsiteX171" fmla="*/ 2444717 w 7599470"/>
              <a:gd name="connsiteY171" fmla="*/ 5150015 h 5533778"/>
              <a:gd name="connsiteX172" fmla="*/ 2463668 w 7599470"/>
              <a:gd name="connsiteY172" fmla="*/ 5168966 h 5533778"/>
              <a:gd name="connsiteX173" fmla="*/ 2482620 w 7599470"/>
              <a:gd name="connsiteY173" fmla="*/ 5192655 h 5533778"/>
              <a:gd name="connsiteX174" fmla="*/ 2506309 w 7599470"/>
              <a:gd name="connsiteY174" fmla="*/ 5211606 h 5533778"/>
              <a:gd name="connsiteX175" fmla="*/ 2544211 w 7599470"/>
              <a:gd name="connsiteY175" fmla="*/ 5254247 h 5533778"/>
              <a:gd name="connsiteX176" fmla="*/ 2586852 w 7599470"/>
              <a:gd name="connsiteY176" fmla="*/ 5287412 h 5533778"/>
              <a:gd name="connsiteX177" fmla="*/ 2610541 w 7599470"/>
              <a:gd name="connsiteY177" fmla="*/ 5306363 h 5533778"/>
              <a:gd name="connsiteX178" fmla="*/ 2657919 w 7599470"/>
              <a:gd name="connsiteY178" fmla="*/ 5334790 h 5533778"/>
              <a:gd name="connsiteX179" fmla="*/ 2705297 w 7599470"/>
              <a:gd name="connsiteY179" fmla="*/ 5367955 h 5533778"/>
              <a:gd name="connsiteX180" fmla="*/ 2733724 w 7599470"/>
              <a:gd name="connsiteY180" fmla="*/ 5382168 h 5533778"/>
              <a:gd name="connsiteX181" fmla="*/ 2757414 w 7599470"/>
              <a:gd name="connsiteY181" fmla="*/ 5396382 h 5533778"/>
              <a:gd name="connsiteX182" fmla="*/ 2771627 w 7599470"/>
              <a:gd name="connsiteY182" fmla="*/ 5401119 h 5533778"/>
              <a:gd name="connsiteX183" fmla="*/ 2837957 w 7599470"/>
              <a:gd name="connsiteY183" fmla="*/ 5439022 h 5533778"/>
              <a:gd name="connsiteX184" fmla="*/ 2894810 w 7599470"/>
              <a:gd name="connsiteY184" fmla="*/ 5457973 h 5533778"/>
              <a:gd name="connsiteX185" fmla="*/ 2923237 w 7599470"/>
              <a:gd name="connsiteY185" fmla="*/ 5467449 h 5533778"/>
              <a:gd name="connsiteX186" fmla="*/ 2951664 w 7599470"/>
              <a:gd name="connsiteY186" fmla="*/ 5476925 h 5533778"/>
              <a:gd name="connsiteX187" fmla="*/ 2984829 w 7599470"/>
              <a:gd name="connsiteY187" fmla="*/ 5481662 h 5533778"/>
              <a:gd name="connsiteX188" fmla="*/ 3046421 w 7599470"/>
              <a:gd name="connsiteY188" fmla="*/ 5495876 h 5533778"/>
              <a:gd name="connsiteX189" fmla="*/ 3060634 w 7599470"/>
              <a:gd name="connsiteY189" fmla="*/ 5500614 h 5533778"/>
              <a:gd name="connsiteX190" fmla="*/ 3093799 w 7599470"/>
              <a:gd name="connsiteY190" fmla="*/ 5510089 h 5533778"/>
              <a:gd name="connsiteX191" fmla="*/ 3245409 w 7599470"/>
              <a:gd name="connsiteY191" fmla="*/ 5529041 h 5533778"/>
              <a:gd name="connsiteX192" fmla="*/ 3321215 w 7599470"/>
              <a:gd name="connsiteY192" fmla="*/ 5533778 h 5533778"/>
              <a:gd name="connsiteX193" fmla="*/ 3392282 w 7599470"/>
              <a:gd name="connsiteY193" fmla="*/ 5529041 h 5533778"/>
              <a:gd name="connsiteX194" fmla="*/ 3482301 w 7599470"/>
              <a:gd name="connsiteY194" fmla="*/ 5524303 h 5533778"/>
              <a:gd name="connsiteX195" fmla="*/ 3567581 w 7599470"/>
              <a:gd name="connsiteY195" fmla="*/ 5514827 h 5533778"/>
              <a:gd name="connsiteX196" fmla="*/ 3790259 w 7599470"/>
              <a:gd name="connsiteY196" fmla="*/ 5443760 h 5533778"/>
              <a:gd name="connsiteX197" fmla="*/ 3913443 w 7599470"/>
              <a:gd name="connsiteY197" fmla="*/ 5391644 h 5533778"/>
              <a:gd name="connsiteX198" fmla="*/ 4003461 w 7599470"/>
              <a:gd name="connsiteY198" fmla="*/ 5334790 h 5533778"/>
              <a:gd name="connsiteX199" fmla="*/ 4112431 w 7599470"/>
              <a:gd name="connsiteY199" fmla="*/ 5268460 h 5533778"/>
              <a:gd name="connsiteX200" fmla="*/ 4188236 w 7599470"/>
              <a:gd name="connsiteY200" fmla="*/ 5202131 h 5533778"/>
              <a:gd name="connsiteX201" fmla="*/ 4221401 w 7599470"/>
              <a:gd name="connsiteY201" fmla="*/ 5173704 h 5533778"/>
              <a:gd name="connsiteX202" fmla="*/ 4264042 w 7599470"/>
              <a:gd name="connsiteY202" fmla="*/ 5131063 h 5533778"/>
              <a:gd name="connsiteX203" fmla="*/ 4311420 w 7599470"/>
              <a:gd name="connsiteY203" fmla="*/ 5088423 h 5533778"/>
              <a:gd name="connsiteX204" fmla="*/ 4349322 w 7599470"/>
              <a:gd name="connsiteY204" fmla="*/ 5036307 h 5533778"/>
              <a:gd name="connsiteX205" fmla="*/ 4425128 w 7599470"/>
              <a:gd name="connsiteY205" fmla="*/ 4951026 h 5533778"/>
              <a:gd name="connsiteX206" fmla="*/ 4477244 w 7599470"/>
              <a:gd name="connsiteY206" fmla="*/ 4898910 h 5533778"/>
              <a:gd name="connsiteX207" fmla="*/ 4515146 w 7599470"/>
              <a:gd name="connsiteY207" fmla="*/ 4861007 h 5533778"/>
              <a:gd name="connsiteX208" fmla="*/ 4562524 w 7599470"/>
              <a:gd name="connsiteY208" fmla="*/ 4804154 h 5533778"/>
              <a:gd name="connsiteX209" fmla="*/ 4614640 w 7599470"/>
              <a:gd name="connsiteY209" fmla="*/ 4756775 h 5533778"/>
              <a:gd name="connsiteX210" fmla="*/ 4652543 w 7599470"/>
              <a:gd name="connsiteY210" fmla="*/ 4714135 h 5533778"/>
              <a:gd name="connsiteX211" fmla="*/ 4680970 w 7599470"/>
              <a:gd name="connsiteY211" fmla="*/ 4690446 h 5533778"/>
              <a:gd name="connsiteX212" fmla="*/ 4785202 w 7599470"/>
              <a:gd name="connsiteY212" fmla="*/ 4576738 h 5533778"/>
              <a:gd name="connsiteX213" fmla="*/ 4808891 w 7599470"/>
              <a:gd name="connsiteY213" fmla="*/ 4548311 h 5533778"/>
              <a:gd name="connsiteX214" fmla="*/ 4865745 w 7599470"/>
              <a:gd name="connsiteY214" fmla="*/ 4491457 h 5533778"/>
              <a:gd name="connsiteX215" fmla="*/ 4917861 w 7599470"/>
              <a:gd name="connsiteY215" fmla="*/ 4429865 h 5533778"/>
              <a:gd name="connsiteX216" fmla="*/ 5116850 w 7599470"/>
              <a:gd name="connsiteY216" fmla="*/ 4226139 h 5533778"/>
              <a:gd name="connsiteX217" fmla="*/ 5197393 w 7599470"/>
              <a:gd name="connsiteY217" fmla="*/ 4145596 h 5533778"/>
              <a:gd name="connsiteX218" fmla="*/ 5382168 w 7599470"/>
              <a:gd name="connsiteY218" fmla="*/ 4022413 h 5533778"/>
              <a:gd name="connsiteX219" fmla="*/ 5547992 w 7599470"/>
              <a:gd name="connsiteY219" fmla="*/ 3932394 h 5533778"/>
              <a:gd name="connsiteX220" fmla="*/ 5756456 w 7599470"/>
              <a:gd name="connsiteY220" fmla="*/ 3875540 h 5533778"/>
              <a:gd name="connsiteX221" fmla="*/ 6111793 w 7599470"/>
              <a:gd name="connsiteY221" fmla="*/ 3832900 h 5533778"/>
              <a:gd name="connsiteX222" fmla="*/ 6741923 w 7599470"/>
              <a:gd name="connsiteY222" fmla="*/ 3837638 h 5533778"/>
              <a:gd name="connsiteX223" fmla="*/ 6964601 w 7599470"/>
              <a:gd name="connsiteY223" fmla="*/ 3818686 h 5533778"/>
              <a:gd name="connsiteX224" fmla="*/ 7149376 w 7599470"/>
              <a:gd name="connsiteY224" fmla="*/ 3752357 h 5533778"/>
              <a:gd name="connsiteX225" fmla="*/ 7225181 w 7599470"/>
              <a:gd name="connsiteY225" fmla="*/ 3709716 h 5533778"/>
              <a:gd name="connsiteX226" fmla="*/ 7405219 w 7599470"/>
              <a:gd name="connsiteY226" fmla="*/ 3539155 h 5533778"/>
              <a:gd name="connsiteX227" fmla="*/ 7495237 w 7599470"/>
              <a:gd name="connsiteY227" fmla="*/ 3430185 h 5533778"/>
              <a:gd name="connsiteX228" fmla="*/ 7542616 w 7599470"/>
              <a:gd name="connsiteY228" fmla="*/ 3344904 h 5533778"/>
              <a:gd name="connsiteX229" fmla="*/ 7580518 w 7599470"/>
              <a:gd name="connsiteY229" fmla="*/ 3231196 h 5533778"/>
              <a:gd name="connsiteX230" fmla="*/ 7599470 w 7599470"/>
              <a:gd name="connsiteY230" fmla="*/ 3108013 h 5533778"/>
              <a:gd name="connsiteX231" fmla="*/ 7589994 w 7599470"/>
              <a:gd name="connsiteY231" fmla="*/ 2975354 h 5533778"/>
              <a:gd name="connsiteX232" fmla="*/ 7552091 w 7599470"/>
              <a:gd name="connsiteY232" fmla="*/ 2842695 h 5533778"/>
              <a:gd name="connsiteX233" fmla="*/ 7518927 w 7599470"/>
              <a:gd name="connsiteY233" fmla="*/ 2771627 h 5533778"/>
              <a:gd name="connsiteX234" fmla="*/ 7509451 w 7599470"/>
              <a:gd name="connsiteY234" fmla="*/ 2747938 h 5533778"/>
              <a:gd name="connsiteX235" fmla="*/ 7481024 w 7599470"/>
              <a:gd name="connsiteY235" fmla="*/ 2705298 h 5533778"/>
              <a:gd name="connsiteX236" fmla="*/ 7395743 w 7599470"/>
              <a:gd name="connsiteY236" fmla="*/ 2596328 h 5533778"/>
              <a:gd name="connsiteX237" fmla="*/ 7338889 w 7599470"/>
              <a:gd name="connsiteY237" fmla="*/ 2539474 h 5533778"/>
              <a:gd name="connsiteX238" fmla="*/ 7286773 w 7599470"/>
              <a:gd name="connsiteY238" fmla="*/ 2501571 h 5533778"/>
              <a:gd name="connsiteX239" fmla="*/ 7210968 w 7599470"/>
              <a:gd name="connsiteY239" fmla="*/ 2458931 h 5533778"/>
              <a:gd name="connsiteX240" fmla="*/ 7182541 w 7599470"/>
              <a:gd name="connsiteY240" fmla="*/ 2444717 h 5533778"/>
              <a:gd name="connsiteX241" fmla="*/ 7030931 w 7599470"/>
              <a:gd name="connsiteY241" fmla="*/ 2368912 h 5533778"/>
              <a:gd name="connsiteX242" fmla="*/ 6888796 w 7599470"/>
              <a:gd name="connsiteY242" fmla="*/ 2321534 h 5533778"/>
              <a:gd name="connsiteX243" fmla="*/ 6737186 w 7599470"/>
              <a:gd name="connsiteY243" fmla="*/ 2293107 h 5533778"/>
              <a:gd name="connsiteX244" fmla="*/ 6618740 w 7599470"/>
              <a:gd name="connsiteY244" fmla="*/ 2283631 h 5533778"/>
              <a:gd name="connsiteX245" fmla="*/ 6576100 w 7599470"/>
              <a:gd name="connsiteY245" fmla="*/ 2278893 h 5533778"/>
              <a:gd name="connsiteX246" fmla="*/ 6168647 w 7599470"/>
              <a:gd name="connsiteY246" fmla="*/ 2297845 h 5533778"/>
              <a:gd name="connsiteX247" fmla="*/ 6078628 w 7599470"/>
              <a:gd name="connsiteY247" fmla="*/ 2307320 h 5533778"/>
              <a:gd name="connsiteX248" fmla="*/ 5808572 w 7599470"/>
              <a:gd name="connsiteY248" fmla="*/ 2373650 h 5533778"/>
              <a:gd name="connsiteX249" fmla="*/ 5718553 w 7599470"/>
              <a:gd name="connsiteY249" fmla="*/ 2392601 h 5533778"/>
              <a:gd name="connsiteX250" fmla="*/ 5543254 w 7599470"/>
              <a:gd name="connsiteY250" fmla="*/ 2439979 h 5533778"/>
              <a:gd name="connsiteX251" fmla="*/ 5495876 w 7599470"/>
              <a:gd name="connsiteY251" fmla="*/ 2449455 h 5533778"/>
              <a:gd name="connsiteX252" fmla="*/ 5410595 w 7599470"/>
              <a:gd name="connsiteY252" fmla="*/ 2473144 h 5533778"/>
              <a:gd name="connsiteX253" fmla="*/ 5320576 w 7599470"/>
              <a:gd name="connsiteY253" fmla="*/ 2487358 h 5533778"/>
              <a:gd name="connsiteX254" fmla="*/ 5254247 w 7599470"/>
              <a:gd name="connsiteY254" fmla="*/ 2501571 h 5533778"/>
              <a:gd name="connsiteX255" fmla="*/ 5192655 w 7599470"/>
              <a:gd name="connsiteY255" fmla="*/ 2506309 h 5533778"/>
              <a:gd name="connsiteX256" fmla="*/ 5116850 w 7599470"/>
              <a:gd name="connsiteY256" fmla="*/ 2515785 h 5533778"/>
              <a:gd name="connsiteX257" fmla="*/ 5036307 w 7599470"/>
              <a:gd name="connsiteY257" fmla="*/ 2520522 h 5533778"/>
              <a:gd name="connsiteX258" fmla="*/ 4979453 w 7599470"/>
              <a:gd name="connsiteY258" fmla="*/ 2525260 h 5533778"/>
              <a:gd name="connsiteX259" fmla="*/ 4846794 w 7599470"/>
              <a:gd name="connsiteY259" fmla="*/ 2511047 h 5533778"/>
              <a:gd name="connsiteX260" fmla="*/ 4780464 w 7599470"/>
              <a:gd name="connsiteY260" fmla="*/ 2501571 h 5533778"/>
              <a:gd name="connsiteX261" fmla="*/ 4638330 w 7599470"/>
              <a:gd name="connsiteY261" fmla="*/ 2463669 h 5533778"/>
              <a:gd name="connsiteX262" fmla="*/ 4586214 w 7599470"/>
              <a:gd name="connsiteY262" fmla="*/ 2449455 h 5533778"/>
              <a:gd name="connsiteX263" fmla="*/ 4538835 w 7599470"/>
              <a:gd name="connsiteY263" fmla="*/ 2430504 h 5533778"/>
              <a:gd name="connsiteX264" fmla="*/ 4467768 w 7599470"/>
              <a:gd name="connsiteY264" fmla="*/ 2406815 h 5533778"/>
              <a:gd name="connsiteX265" fmla="*/ 4339847 w 7599470"/>
              <a:gd name="connsiteY265" fmla="*/ 2335747 h 5533778"/>
              <a:gd name="connsiteX266" fmla="*/ 4188236 w 7599470"/>
              <a:gd name="connsiteY266" fmla="*/ 2245729 h 5533778"/>
              <a:gd name="connsiteX267" fmla="*/ 4102956 w 7599470"/>
              <a:gd name="connsiteY267" fmla="*/ 2174661 h 5533778"/>
              <a:gd name="connsiteX268" fmla="*/ 3998723 w 7599470"/>
              <a:gd name="connsiteY268" fmla="*/ 2075167 h 5533778"/>
              <a:gd name="connsiteX269" fmla="*/ 3922918 w 7599470"/>
              <a:gd name="connsiteY269" fmla="*/ 1975673 h 5533778"/>
              <a:gd name="connsiteX270" fmla="*/ 3847113 w 7599470"/>
              <a:gd name="connsiteY270" fmla="*/ 1866703 h 5533778"/>
              <a:gd name="connsiteX271" fmla="*/ 3771308 w 7599470"/>
              <a:gd name="connsiteY271" fmla="*/ 1719830 h 5533778"/>
              <a:gd name="connsiteX272" fmla="*/ 3757094 w 7599470"/>
              <a:gd name="connsiteY272" fmla="*/ 1691403 h 5533778"/>
              <a:gd name="connsiteX273" fmla="*/ 3719192 w 7599470"/>
              <a:gd name="connsiteY273" fmla="*/ 1582433 h 5533778"/>
              <a:gd name="connsiteX274" fmla="*/ 3700240 w 7599470"/>
              <a:gd name="connsiteY274" fmla="*/ 1525579 h 5533778"/>
              <a:gd name="connsiteX275" fmla="*/ 3681289 w 7599470"/>
              <a:gd name="connsiteY275" fmla="*/ 1445036 h 5533778"/>
              <a:gd name="connsiteX276" fmla="*/ 3662338 w 7599470"/>
              <a:gd name="connsiteY276" fmla="*/ 1392920 h 5533778"/>
              <a:gd name="connsiteX277" fmla="*/ 3648124 w 7599470"/>
              <a:gd name="connsiteY277" fmla="*/ 1312377 h 5533778"/>
              <a:gd name="connsiteX278" fmla="*/ 3633911 w 7599470"/>
              <a:gd name="connsiteY278" fmla="*/ 1260261 h 5533778"/>
              <a:gd name="connsiteX279" fmla="*/ 3610222 w 7599470"/>
              <a:gd name="connsiteY279" fmla="*/ 1137078 h 5533778"/>
              <a:gd name="connsiteX280" fmla="*/ 3600746 w 7599470"/>
              <a:gd name="connsiteY280" fmla="*/ 1061273 h 5533778"/>
              <a:gd name="connsiteX281" fmla="*/ 3591271 w 7599470"/>
              <a:gd name="connsiteY281" fmla="*/ 961778 h 5533778"/>
              <a:gd name="connsiteX282" fmla="*/ 3581795 w 7599470"/>
              <a:gd name="connsiteY282" fmla="*/ 909662 h 5533778"/>
              <a:gd name="connsiteX283" fmla="*/ 3572319 w 7599470"/>
              <a:gd name="connsiteY283" fmla="*/ 810168 h 5533778"/>
              <a:gd name="connsiteX284" fmla="*/ 3567581 w 7599470"/>
              <a:gd name="connsiteY284" fmla="*/ 777003 h 5533778"/>
              <a:gd name="connsiteX285" fmla="*/ 3562844 w 7599470"/>
              <a:gd name="connsiteY285" fmla="*/ 739101 h 5533778"/>
              <a:gd name="connsiteX286" fmla="*/ 3553368 w 7599470"/>
              <a:gd name="connsiteY286" fmla="*/ 696460 h 5533778"/>
              <a:gd name="connsiteX287" fmla="*/ 3539154 w 7599470"/>
              <a:gd name="connsiteY287" fmla="*/ 606442 h 5533778"/>
              <a:gd name="connsiteX288" fmla="*/ 3529679 w 7599470"/>
              <a:gd name="connsiteY288" fmla="*/ 573277 h 5533778"/>
              <a:gd name="connsiteX289" fmla="*/ 3524941 w 7599470"/>
              <a:gd name="connsiteY289" fmla="*/ 544850 h 5533778"/>
              <a:gd name="connsiteX290" fmla="*/ 3477563 w 7599470"/>
              <a:gd name="connsiteY290" fmla="*/ 454831 h 5533778"/>
              <a:gd name="connsiteX291" fmla="*/ 3420709 w 7599470"/>
              <a:gd name="connsiteY291" fmla="*/ 355337 h 5533778"/>
              <a:gd name="connsiteX292" fmla="*/ 3397020 w 7599470"/>
              <a:gd name="connsiteY292" fmla="*/ 331648 h 5533778"/>
              <a:gd name="connsiteX293" fmla="*/ 3382806 w 7599470"/>
              <a:gd name="connsiteY293" fmla="*/ 312697 h 5533778"/>
              <a:gd name="connsiteX294" fmla="*/ 3363855 w 7599470"/>
              <a:gd name="connsiteY294" fmla="*/ 298483 h 5533778"/>
              <a:gd name="connsiteX295" fmla="*/ 3354379 w 7599470"/>
              <a:gd name="connsiteY295" fmla="*/ 284270 h 5533778"/>
              <a:gd name="connsiteX296" fmla="*/ 3340166 w 7599470"/>
              <a:gd name="connsiteY296" fmla="*/ 274794 h 5533778"/>
              <a:gd name="connsiteX297" fmla="*/ 3325952 w 7599470"/>
              <a:gd name="connsiteY297" fmla="*/ 260581 h 5533778"/>
              <a:gd name="connsiteX298" fmla="*/ 3307001 w 7599470"/>
              <a:gd name="connsiteY298" fmla="*/ 246367 h 5533778"/>
              <a:gd name="connsiteX299" fmla="*/ 3292788 w 7599470"/>
              <a:gd name="connsiteY299" fmla="*/ 236891 h 5533778"/>
              <a:gd name="connsiteX300" fmla="*/ 3264361 w 7599470"/>
              <a:gd name="connsiteY300" fmla="*/ 208464 h 5533778"/>
              <a:gd name="connsiteX301" fmla="*/ 3231196 w 7599470"/>
              <a:gd name="connsiteY301" fmla="*/ 189513 h 5533778"/>
              <a:gd name="connsiteX302" fmla="*/ 3198031 w 7599470"/>
              <a:gd name="connsiteY302" fmla="*/ 180038 h 5533778"/>
              <a:gd name="connsiteX303" fmla="*/ 3183818 w 7599470"/>
              <a:gd name="connsiteY303" fmla="*/ 165824 h 5533778"/>
              <a:gd name="connsiteX304" fmla="*/ 3160129 w 7599470"/>
              <a:gd name="connsiteY304" fmla="*/ 156348 h 5533778"/>
              <a:gd name="connsiteX305" fmla="*/ 3117488 w 7599470"/>
              <a:gd name="connsiteY305" fmla="*/ 142135 h 5533778"/>
              <a:gd name="connsiteX306" fmla="*/ 3046421 w 7599470"/>
              <a:gd name="connsiteY306" fmla="*/ 113708 h 5533778"/>
              <a:gd name="connsiteX307" fmla="*/ 3027470 w 7599470"/>
              <a:gd name="connsiteY307" fmla="*/ 104232 h 5533778"/>
              <a:gd name="connsiteX308" fmla="*/ 2989567 w 7599470"/>
              <a:gd name="connsiteY308" fmla="*/ 104232 h 5533778"/>
              <a:gd name="connsiteX309" fmla="*/ 2965878 w 7599470"/>
              <a:gd name="connsiteY309" fmla="*/ 108970 h 5533778"/>
              <a:gd name="connsiteX310" fmla="*/ 2927975 w 7599470"/>
              <a:gd name="connsiteY310" fmla="*/ 108970 h 553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7599470" h="5533778">
                <a:moveTo>
                  <a:pt x="3074848" y="118446"/>
                </a:moveTo>
                <a:lnTo>
                  <a:pt x="2937451" y="80543"/>
                </a:lnTo>
                <a:cubicBezTo>
                  <a:pt x="2915829" y="74365"/>
                  <a:pt x="2910251" y="69999"/>
                  <a:pt x="2890073" y="66330"/>
                </a:cubicBezTo>
                <a:cubicBezTo>
                  <a:pt x="2879086" y="64332"/>
                  <a:pt x="2867895" y="63590"/>
                  <a:pt x="2856908" y="61592"/>
                </a:cubicBezTo>
                <a:cubicBezTo>
                  <a:pt x="2850502" y="60427"/>
                  <a:pt x="2844324" y="58218"/>
                  <a:pt x="2837957" y="56854"/>
                </a:cubicBezTo>
                <a:cubicBezTo>
                  <a:pt x="2822209" y="53479"/>
                  <a:pt x="2806371" y="50536"/>
                  <a:pt x="2790578" y="47378"/>
                </a:cubicBezTo>
                <a:lnTo>
                  <a:pt x="2743200" y="37903"/>
                </a:lnTo>
                <a:cubicBezTo>
                  <a:pt x="2728987" y="33165"/>
                  <a:pt x="2715338" y="26152"/>
                  <a:pt x="2700560" y="23689"/>
                </a:cubicBezTo>
                <a:cubicBezTo>
                  <a:pt x="2659574" y="16858"/>
                  <a:pt x="2681665" y="20142"/>
                  <a:pt x="2634230" y="14214"/>
                </a:cubicBezTo>
                <a:cubicBezTo>
                  <a:pt x="2601856" y="6120"/>
                  <a:pt x="2612388" y="7721"/>
                  <a:pt x="2563163" y="4738"/>
                </a:cubicBezTo>
                <a:cubicBezTo>
                  <a:pt x="2528447" y="2634"/>
                  <a:pt x="2493675" y="1579"/>
                  <a:pt x="2458931" y="0"/>
                </a:cubicBezTo>
                <a:cubicBezTo>
                  <a:pt x="2419254" y="13226"/>
                  <a:pt x="2480826" y="-6093"/>
                  <a:pt x="2392601" y="9476"/>
                </a:cubicBezTo>
                <a:cubicBezTo>
                  <a:pt x="2382765" y="11212"/>
                  <a:pt x="2373968" y="16992"/>
                  <a:pt x="2364174" y="18951"/>
                </a:cubicBezTo>
                <a:cubicBezTo>
                  <a:pt x="2348381" y="22110"/>
                  <a:pt x="2332421" y="24521"/>
                  <a:pt x="2316796" y="28427"/>
                </a:cubicBezTo>
                <a:lnTo>
                  <a:pt x="2278893" y="37903"/>
                </a:lnTo>
                <a:cubicBezTo>
                  <a:pt x="2251576" y="56113"/>
                  <a:pt x="2277930" y="40345"/>
                  <a:pt x="2250466" y="52116"/>
                </a:cubicBezTo>
                <a:cubicBezTo>
                  <a:pt x="2243974" y="54898"/>
                  <a:pt x="2238128" y="59112"/>
                  <a:pt x="2231515" y="61592"/>
                </a:cubicBezTo>
                <a:cubicBezTo>
                  <a:pt x="2225418" y="63878"/>
                  <a:pt x="2218661" y="64044"/>
                  <a:pt x="2212564" y="66330"/>
                </a:cubicBezTo>
                <a:cubicBezTo>
                  <a:pt x="2191739" y="74139"/>
                  <a:pt x="2196894" y="75284"/>
                  <a:pt x="2179399" y="85281"/>
                </a:cubicBezTo>
                <a:cubicBezTo>
                  <a:pt x="2173267" y="88785"/>
                  <a:pt x="2167040" y="92222"/>
                  <a:pt x="2160448" y="94757"/>
                </a:cubicBezTo>
                <a:cubicBezTo>
                  <a:pt x="2146464" y="100135"/>
                  <a:pt x="2130654" y="101261"/>
                  <a:pt x="2117807" y="108970"/>
                </a:cubicBezTo>
                <a:cubicBezTo>
                  <a:pt x="2107831" y="114956"/>
                  <a:pt x="2059071" y="144018"/>
                  <a:pt x="2056216" y="146873"/>
                </a:cubicBezTo>
                <a:lnTo>
                  <a:pt x="2018313" y="184775"/>
                </a:lnTo>
                <a:cubicBezTo>
                  <a:pt x="2011996" y="191092"/>
                  <a:pt x="2006796" y="198772"/>
                  <a:pt x="1999362" y="203727"/>
                </a:cubicBezTo>
                <a:lnTo>
                  <a:pt x="1985148" y="213202"/>
                </a:lnTo>
                <a:cubicBezTo>
                  <a:pt x="1981990" y="217940"/>
                  <a:pt x="1979318" y="223042"/>
                  <a:pt x="1975673" y="227416"/>
                </a:cubicBezTo>
                <a:cubicBezTo>
                  <a:pt x="1962213" y="243568"/>
                  <a:pt x="1921247" y="274755"/>
                  <a:pt x="1914081" y="279532"/>
                </a:cubicBezTo>
                <a:cubicBezTo>
                  <a:pt x="1909343" y="282690"/>
                  <a:pt x="1904099" y="285198"/>
                  <a:pt x="1899867" y="289007"/>
                </a:cubicBezTo>
                <a:cubicBezTo>
                  <a:pt x="1888246" y="299465"/>
                  <a:pt x="1877758" y="311117"/>
                  <a:pt x="1866703" y="322172"/>
                </a:cubicBezTo>
                <a:cubicBezTo>
                  <a:pt x="1861965" y="326910"/>
                  <a:pt x="1856509" y="331026"/>
                  <a:pt x="1852489" y="336386"/>
                </a:cubicBezTo>
                <a:cubicBezTo>
                  <a:pt x="1838276" y="355337"/>
                  <a:pt x="1826600" y="376490"/>
                  <a:pt x="1809849" y="393240"/>
                </a:cubicBezTo>
                <a:cubicBezTo>
                  <a:pt x="1805111" y="397978"/>
                  <a:pt x="1799878" y="402267"/>
                  <a:pt x="1795635" y="407453"/>
                </a:cubicBezTo>
                <a:cubicBezTo>
                  <a:pt x="1785634" y="419676"/>
                  <a:pt x="1778375" y="434189"/>
                  <a:pt x="1767208" y="445356"/>
                </a:cubicBezTo>
                <a:cubicBezTo>
                  <a:pt x="1762470" y="450094"/>
                  <a:pt x="1756889" y="454117"/>
                  <a:pt x="1752995" y="459569"/>
                </a:cubicBezTo>
                <a:cubicBezTo>
                  <a:pt x="1729836" y="491990"/>
                  <a:pt x="1756415" y="465889"/>
                  <a:pt x="1734044" y="492734"/>
                </a:cubicBezTo>
                <a:cubicBezTo>
                  <a:pt x="1729755" y="497881"/>
                  <a:pt x="1724242" y="501905"/>
                  <a:pt x="1719830" y="506947"/>
                </a:cubicBezTo>
                <a:cubicBezTo>
                  <a:pt x="1713171" y="514557"/>
                  <a:pt x="1707597" y="523078"/>
                  <a:pt x="1700879" y="530636"/>
                </a:cubicBezTo>
                <a:cubicBezTo>
                  <a:pt x="1694944" y="537313"/>
                  <a:pt x="1687288" y="542441"/>
                  <a:pt x="1681928" y="549588"/>
                </a:cubicBezTo>
                <a:cubicBezTo>
                  <a:pt x="1677690" y="555238"/>
                  <a:pt x="1676370" y="562662"/>
                  <a:pt x="1672452" y="568539"/>
                </a:cubicBezTo>
                <a:cubicBezTo>
                  <a:pt x="1663692" y="581679"/>
                  <a:pt x="1652786" y="593302"/>
                  <a:pt x="1644025" y="606442"/>
                </a:cubicBezTo>
                <a:cubicBezTo>
                  <a:pt x="1640866" y="611180"/>
                  <a:pt x="1637859" y="616022"/>
                  <a:pt x="1634549" y="620655"/>
                </a:cubicBezTo>
                <a:cubicBezTo>
                  <a:pt x="1629959" y="627080"/>
                  <a:pt x="1624521" y="632910"/>
                  <a:pt x="1620336" y="639606"/>
                </a:cubicBezTo>
                <a:cubicBezTo>
                  <a:pt x="1616593" y="645595"/>
                  <a:pt x="1614364" y="652426"/>
                  <a:pt x="1610860" y="658558"/>
                </a:cubicBezTo>
                <a:cubicBezTo>
                  <a:pt x="1597492" y="681952"/>
                  <a:pt x="1604126" y="664595"/>
                  <a:pt x="1587171" y="691722"/>
                </a:cubicBezTo>
                <a:cubicBezTo>
                  <a:pt x="1583428" y="697711"/>
                  <a:pt x="1581329" y="704618"/>
                  <a:pt x="1577695" y="710674"/>
                </a:cubicBezTo>
                <a:cubicBezTo>
                  <a:pt x="1571836" y="720439"/>
                  <a:pt x="1563837" y="728915"/>
                  <a:pt x="1558744" y="739101"/>
                </a:cubicBezTo>
                <a:cubicBezTo>
                  <a:pt x="1555585" y="745418"/>
                  <a:pt x="1553373" y="752305"/>
                  <a:pt x="1549268" y="758052"/>
                </a:cubicBezTo>
                <a:cubicBezTo>
                  <a:pt x="1545374" y="763504"/>
                  <a:pt x="1539298" y="767079"/>
                  <a:pt x="1535055" y="772265"/>
                </a:cubicBezTo>
                <a:cubicBezTo>
                  <a:pt x="1484981" y="833467"/>
                  <a:pt x="1521962" y="790269"/>
                  <a:pt x="1497152" y="824382"/>
                </a:cubicBezTo>
                <a:cubicBezTo>
                  <a:pt x="1487863" y="837154"/>
                  <a:pt x="1478354" y="849766"/>
                  <a:pt x="1468725" y="862284"/>
                </a:cubicBezTo>
                <a:cubicBezTo>
                  <a:pt x="1462559" y="870299"/>
                  <a:pt x="1456177" y="878147"/>
                  <a:pt x="1449774" y="885973"/>
                </a:cubicBezTo>
                <a:cubicBezTo>
                  <a:pt x="1441963" y="895519"/>
                  <a:pt x="1433486" y="904532"/>
                  <a:pt x="1426085" y="914400"/>
                </a:cubicBezTo>
                <a:cubicBezTo>
                  <a:pt x="1411872" y="933351"/>
                  <a:pt x="1394040" y="950066"/>
                  <a:pt x="1383445" y="971254"/>
                </a:cubicBezTo>
                <a:cubicBezTo>
                  <a:pt x="1374107" y="989929"/>
                  <a:pt x="1374104" y="992759"/>
                  <a:pt x="1359756" y="1009157"/>
                </a:cubicBezTo>
                <a:cubicBezTo>
                  <a:pt x="1353873" y="1015880"/>
                  <a:pt x="1346687" y="1021385"/>
                  <a:pt x="1340804" y="1028108"/>
                </a:cubicBezTo>
                <a:cubicBezTo>
                  <a:pt x="1319346" y="1052631"/>
                  <a:pt x="1324311" y="1061212"/>
                  <a:pt x="1288688" y="1084962"/>
                </a:cubicBezTo>
                <a:cubicBezTo>
                  <a:pt x="1283950" y="1088121"/>
                  <a:pt x="1278501" y="1090412"/>
                  <a:pt x="1274475" y="1094438"/>
                </a:cubicBezTo>
                <a:cubicBezTo>
                  <a:pt x="1264180" y="1104733"/>
                  <a:pt x="1255983" y="1116958"/>
                  <a:pt x="1246048" y="1127602"/>
                </a:cubicBezTo>
                <a:lnTo>
                  <a:pt x="1189194" y="1184456"/>
                </a:lnTo>
                <a:cubicBezTo>
                  <a:pt x="1182877" y="1190773"/>
                  <a:pt x="1177219" y="1197826"/>
                  <a:pt x="1170243" y="1203407"/>
                </a:cubicBezTo>
                <a:cubicBezTo>
                  <a:pt x="1162346" y="1209724"/>
                  <a:pt x="1153704" y="1215208"/>
                  <a:pt x="1146553" y="1222359"/>
                </a:cubicBezTo>
                <a:cubicBezTo>
                  <a:pt x="1140970" y="1227942"/>
                  <a:pt x="1137923" y="1235726"/>
                  <a:pt x="1132340" y="1241310"/>
                </a:cubicBezTo>
                <a:cubicBezTo>
                  <a:pt x="1128314" y="1245336"/>
                  <a:pt x="1122340" y="1246956"/>
                  <a:pt x="1118127" y="1250786"/>
                </a:cubicBezTo>
                <a:cubicBezTo>
                  <a:pt x="1104906" y="1262805"/>
                  <a:pt x="1091852" y="1275122"/>
                  <a:pt x="1080224" y="1288688"/>
                </a:cubicBezTo>
                <a:cubicBezTo>
                  <a:pt x="1034243" y="1342333"/>
                  <a:pt x="1070507" y="1304494"/>
                  <a:pt x="1009157" y="1355018"/>
                </a:cubicBezTo>
                <a:cubicBezTo>
                  <a:pt x="946617" y="1406522"/>
                  <a:pt x="995864" y="1369668"/>
                  <a:pt x="938089" y="1416610"/>
                </a:cubicBezTo>
                <a:cubicBezTo>
                  <a:pt x="924114" y="1427965"/>
                  <a:pt x="911083" y="1440840"/>
                  <a:pt x="895449" y="1449774"/>
                </a:cubicBezTo>
                <a:cubicBezTo>
                  <a:pt x="884394" y="1456091"/>
                  <a:pt x="873026" y="1461890"/>
                  <a:pt x="862284" y="1468726"/>
                </a:cubicBezTo>
                <a:cubicBezTo>
                  <a:pt x="840085" y="1482853"/>
                  <a:pt x="839058" y="1489579"/>
                  <a:pt x="814906" y="1506628"/>
                </a:cubicBezTo>
                <a:cubicBezTo>
                  <a:pt x="798084" y="1518503"/>
                  <a:pt x="779263" y="1527438"/>
                  <a:pt x="762790" y="1539793"/>
                </a:cubicBezTo>
                <a:cubicBezTo>
                  <a:pt x="718083" y="1573323"/>
                  <a:pt x="739550" y="1562354"/>
                  <a:pt x="701198" y="1577696"/>
                </a:cubicBezTo>
                <a:cubicBezTo>
                  <a:pt x="638132" y="1640762"/>
                  <a:pt x="713410" y="1571134"/>
                  <a:pt x="668033" y="1601385"/>
                </a:cubicBezTo>
                <a:cubicBezTo>
                  <a:pt x="657770" y="1608227"/>
                  <a:pt x="649553" y="1617780"/>
                  <a:pt x="639606" y="1625074"/>
                </a:cubicBezTo>
                <a:cubicBezTo>
                  <a:pt x="625831" y="1635176"/>
                  <a:pt x="610922" y="1643650"/>
                  <a:pt x="596966" y="1653501"/>
                </a:cubicBezTo>
                <a:cubicBezTo>
                  <a:pt x="584064" y="1662608"/>
                  <a:pt x="572387" y="1673449"/>
                  <a:pt x="559063" y="1681928"/>
                </a:cubicBezTo>
                <a:cubicBezTo>
                  <a:pt x="537579" y="1695599"/>
                  <a:pt x="513106" y="1704551"/>
                  <a:pt x="492734" y="1719830"/>
                </a:cubicBezTo>
                <a:cubicBezTo>
                  <a:pt x="486417" y="1724568"/>
                  <a:pt x="480208" y="1729454"/>
                  <a:pt x="473782" y="1734044"/>
                </a:cubicBezTo>
                <a:cubicBezTo>
                  <a:pt x="458095" y="1745249"/>
                  <a:pt x="440035" y="1753577"/>
                  <a:pt x="426404" y="1767208"/>
                </a:cubicBezTo>
                <a:cubicBezTo>
                  <a:pt x="351589" y="1842027"/>
                  <a:pt x="469569" y="1725437"/>
                  <a:pt x="383764" y="1805111"/>
                </a:cubicBezTo>
                <a:cubicBezTo>
                  <a:pt x="369034" y="1818789"/>
                  <a:pt x="356819" y="1835194"/>
                  <a:pt x="341123" y="1847751"/>
                </a:cubicBezTo>
                <a:cubicBezTo>
                  <a:pt x="325330" y="1860385"/>
                  <a:pt x="308565" y="1871892"/>
                  <a:pt x="293745" y="1885654"/>
                </a:cubicBezTo>
                <a:cubicBezTo>
                  <a:pt x="286335" y="1892535"/>
                  <a:pt x="281944" y="1902193"/>
                  <a:pt x="274794" y="1909343"/>
                </a:cubicBezTo>
                <a:cubicBezTo>
                  <a:pt x="211962" y="1972177"/>
                  <a:pt x="291852" y="1880390"/>
                  <a:pt x="227416" y="1951984"/>
                </a:cubicBezTo>
                <a:cubicBezTo>
                  <a:pt x="204734" y="1977186"/>
                  <a:pt x="210262" y="1975570"/>
                  <a:pt x="189513" y="2004100"/>
                </a:cubicBezTo>
                <a:cubicBezTo>
                  <a:pt x="183565" y="2012278"/>
                  <a:pt x="176171" y="2019375"/>
                  <a:pt x="170562" y="2027789"/>
                </a:cubicBezTo>
                <a:cubicBezTo>
                  <a:pt x="105758" y="2124994"/>
                  <a:pt x="156779" y="2059230"/>
                  <a:pt x="113708" y="2113070"/>
                </a:cubicBezTo>
                <a:cubicBezTo>
                  <a:pt x="112129" y="2117808"/>
                  <a:pt x="111203" y="2122816"/>
                  <a:pt x="108970" y="2127283"/>
                </a:cubicBezTo>
                <a:cubicBezTo>
                  <a:pt x="98182" y="2148860"/>
                  <a:pt x="91036" y="2155624"/>
                  <a:pt x="75805" y="2174661"/>
                </a:cubicBezTo>
                <a:cubicBezTo>
                  <a:pt x="64496" y="2208587"/>
                  <a:pt x="71163" y="2189304"/>
                  <a:pt x="47378" y="2250467"/>
                </a:cubicBezTo>
                <a:cubicBezTo>
                  <a:pt x="44296" y="2258393"/>
                  <a:pt x="40592" y="2266088"/>
                  <a:pt x="37903" y="2274156"/>
                </a:cubicBezTo>
                <a:cubicBezTo>
                  <a:pt x="25738" y="2310651"/>
                  <a:pt x="32137" y="2293309"/>
                  <a:pt x="18951" y="2326272"/>
                </a:cubicBezTo>
                <a:cubicBezTo>
                  <a:pt x="15003" y="2349965"/>
                  <a:pt x="12522" y="2363496"/>
                  <a:pt x="9476" y="2387863"/>
                </a:cubicBezTo>
                <a:cubicBezTo>
                  <a:pt x="6123" y="2414687"/>
                  <a:pt x="3159" y="2441558"/>
                  <a:pt x="0" y="2468406"/>
                </a:cubicBezTo>
                <a:cubicBezTo>
                  <a:pt x="1579" y="2507888"/>
                  <a:pt x="1988" y="2547434"/>
                  <a:pt x="4738" y="2586852"/>
                </a:cubicBezTo>
                <a:cubicBezTo>
                  <a:pt x="6729" y="2615385"/>
                  <a:pt x="10169" y="2643818"/>
                  <a:pt x="14214" y="2672133"/>
                </a:cubicBezTo>
                <a:cubicBezTo>
                  <a:pt x="23669" y="2738324"/>
                  <a:pt x="23025" y="2742580"/>
                  <a:pt x="37903" y="2809530"/>
                </a:cubicBezTo>
                <a:cubicBezTo>
                  <a:pt x="38986" y="2814405"/>
                  <a:pt x="41517" y="2818877"/>
                  <a:pt x="42640" y="2823743"/>
                </a:cubicBezTo>
                <a:cubicBezTo>
                  <a:pt x="52934" y="2868351"/>
                  <a:pt x="48717" y="2865661"/>
                  <a:pt x="61592" y="2904286"/>
                </a:cubicBezTo>
                <a:cubicBezTo>
                  <a:pt x="65859" y="2917087"/>
                  <a:pt x="71194" y="2929508"/>
                  <a:pt x="75805" y="2942189"/>
                </a:cubicBezTo>
                <a:cubicBezTo>
                  <a:pt x="77512" y="2946882"/>
                  <a:pt x="78652" y="2951780"/>
                  <a:pt x="80543" y="2956402"/>
                </a:cubicBezTo>
                <a:cubicBezTo>
                  <a:pt x="92871" y="2986536"/>
                  <a:pt x="105760" y="3016436"/>
                  <a:pt x="118446" y="3046421"/>
                </a:cubicBezTo>
                <a:cubicBezTo>
                  <a:pt x="118449" y="3046429"/>
                  <a:pt x="146868" y="3112742"/>
                  <a:pt x="146873" y="3112750"/>
                </a:cubicBezTo>
                <a:cubicBezTo>
                  <a:pt x="153190" y="3122226"/>
                  <a:pt x="160425" y="3131150"/>
                  <a:pt x="165824" y="3141177"/>
                </a:cubicBezTo>
                <a:cubicBezTo>
                  <a:pt x="171526" y="3151767"/>
                  <a:pt x="174011" y="3163933"/>
                  <a:pt x="180037" y="3174342"/>
                </a:cubicBezTo>
                <a:cubicBezTo>
                  <a:pt x="191449" y="3194054"/>
                  <a:pt x="205306" y="3212245"/>
                  <a:pt x="217940" y="3231196"/>
                </a:cubicBezTo>
                <a:cubicBezTo>
                  <a:pt x="221099" y="3235934"/>
                  <a:pt x="223389" y="3241383"/>
                  <a:pt x="227416" y="3245410"/>
                </a:cubicBezTo>
                <a:cubicBezTo>
                  <a:pt x="232154" y="3250148"/>
                  <a:pt x="237340" y="3254476"/>
                  <a:pt x="241629" y="3259623"/>
                </a:cubicBezTo>
                <a:cubicBezTo>
                  <a:pt x="245274" y="3263997"/>
                  <a:pt x="247211" y="3269682"/>
                  <a:pt x="251105" y="3273836"/>
                </a:cubicBezTo>
                <a:cubicBezTo>
                  <a:pt x="305789" y="3332165"/>
                  <a:pt x="290682" y="3320752"/>
                  <a:pt x="326910" y="3344904"/>
                </a:cubicBezTo>
                <a:cubicBezTo>
                  <a:pt x="330069" y="3349642"/>
                  <a:pt x="332360" y="3355091"/>
                  <a:pt x="336386" y="3359117"/>
                </a:cubicBezTo>
                <a:cubicBezTo>
                  <a:pt x="356007" y="3378738"/>
                  <a:pt x="366257" y="3379719"/>
                  <a:pt x="388502" y="3397020"/>
                </a:cubicBezTo>
                <a:cubicBezTo>
                  <a:pt x="393791" y="3401133"/>
                  <a:pt x="397140" y="3407517"/>
                  <a:pt x="402715" y="3411233"/>
                </a:cubicBezTo>
                <a:cubicBezTo>
                  <a:pt x="416244" y="3420252"/>
                  <a:pt x="431413" y="3426556"/>
                  <a:pt x="445356" y="3434922"/>
                </a:cubicBezTo>
                <a:cubicBezTo>
                  <a:pt x="471897" y="3450847"/>
                  <a:pt x="473550" y="3457064"/>
                  <a:pt x="502209" y="3468087"/>
                </a:cubicBezTo>
                <a:cubicBezTo>
                  <a:pt x="512940" y="3472214"/>
                  <a:pt x="524319" y="3474404"/>
                  <a:pt x="535374" y="3477563"/>
                </a:cubicBezTo>
                <a:cubicBezTo>
                  <a:pt x="543270" y="3483880"/>
                  <a:pt x="550186" y="3491672"/>
                  <a:pt x="559063" y="3496514"/>
                </a:cubicBezTo>
                <a:cubicBezTo>
                  <a:pt x="568825" y="3501839"/>
                  <a:pt x="593996" y="3507617"/>
                  <a:pt x="606442" y="3510728"/>
                </a:cubicBezTo>
                <a:cubicBezTo>
                  <a:pt x="611180" y="3513886"/>
                  <a:pt x="615562" y="3517657"/>
                  <a:pt x="620655" y="3520203"/>
                </a:cubicBezTo>
                <a:cubicBezTo>
                  <a:pt x="658123" y="3538937"/>
                  <a:pt x="646460" y="3530128"/>
                  <a:pt x="682247" y="3543892"/>
                </a:cubicBezTo>
                <a:cubicBezTo>
                  <a:pt x="693473" y="3548210"/>
                  <a:pt x="704150" y="3553883"/>
                  <a:pt x="715411" y="3558106"/>
                </a:cubicBezTo>
                <a:cubicBezTo>
                  <a:pt x="760244" y="3574918"/>
                  <a:pt x="758504" y="3570891"/>
                  <a:pt x="805430" y="3586533"/>
                </a:cubicBezTo>
                <a:cubicBezTo>
                  <a:pt x="810168" y="3588112"/>
                  <a:pt x="814983" y="3589478"/>
                  <a:pt x="819644" y="3591271"/>
                </a:cubicBezTo>
                <a:cubicBezTo>
                  <a:pt x="835519" y="3597377"/>
                  <a:pt x="850982" y="3604561"/>
                  <a:pt x="867022" y="3610222"/>
                </a:cubicBezTo>
                <a:cubicBezTo>
                  <a:pt x="877864" y="3614049"/>
                  <a:pt x="889198" y="3616317"/>
                  <a:pt x="900187" y="3619698"/>
                </a:cubicBezTo>
                <a:cubicBezTo>
                  <a:pt x="919280" y="3625573"/>
                  <a:pt x="937833" y="3633161"/>
                  <a:pt x="957040" y="3638649"/>
                </a:cubicBezTo>
                <a:cubicBezTo>
                  <a:pt x="968095" y="3641808"/>
                  <a:pt x="979216" y="3644744"/>
                  <a:pt x="990205" y="3648125"/>
                </a:cubicBezTo>
                <a:cubicBezTo>
                  <a:pt x="1075430" y="3674348"/>
                  <a:pt x="956204" y="3639763"/>
                  <a:pt x="1051797" y="3667076"/>
                </a:cubicBezTo>
                <a:cubicBezTo>
                  <a:pt x="1080373" y="3686126"/>
                  <a:pt x="1058691" y="3673671"/>
                  <a:pt x="1113389" y="3690765"/>
                </a:cubicBezTo>
                <a:cubicBezTo>
                  <a:pt x="1183297" y="3712612"/>
                  <a:pt x="1097020" y="3687443"/>
                  <a:pt x="1174980" y="3709716"/>
                </a:cubicBezTo>
                <a:cubicBezTo>
                  <a:pt x="1202325" y="3727946"/>
                  <a:pt x="1175337" y="3711754"/>
                  <a:pt x="1217621" y="3728668"/>
                </a:cubicBezTo>
                <a:cubicBezTo>
                  <a:pt x="1277815" y="3752746"/>
                  <a:pt x="1178163" y="3719653"/>
                  <a:pt x="1269737" y="3752357"/>
                </a:cubicBezTo>
                <a:cubicBezTo>
                  <a:pt x="1306760" y="3765579"/>
                  <a:pt x="1300397" y="3756839"/>
                  <a:pt x="1336066" y="3776046"/>
                </a:cubicBezTo>
                <a:cubicBezTo>
                  <a:pt x="1346093" y="3781445"/>
                  <a:pt x="1354538" y="3789466"/>
                  <a:pt x="1364493" y="3794997"/>
                </a:cubicBezTo>
                <a:cubicBezTo>
                  <a:pt x="1368859" y="3797422"/>
                  <a:pt x="1374393" y="3797219"/>
                  <a:pt x="1378707" y="3799735"/>
                </a:cubicBezTo>
                <a:cubicBezTo>
                  <a:pt x="1393462" y="3808342"/>
                  <a:pt x="1406592" y="3819555"/>
                  <a:pt x="1421347" y="3828162"/>
                </a:cubicBezTo>
                <a:lnTo>
                  <a:pt x="1478201" y="3861327"/>
                </a:lnTo>
                <a:cubicBezTo>
                  <a:pt x="1483084" y="3864257"/>
                  <a:pt x="1487860" y="3867386"/>
                  <a:pt x="1492415" y="3870802"/>
                </a:cubicBezTo>
                <a:cubicBezTo>
                  <a:pt x="1551347" y="3915001"/>
                  <a:pt x="1473341" y="3858671"/>
                  <a:pt x="1549268" y="3922918"/>
                </a:cubicBezTo>
                <a:cubicBezTo>
                  <a:pt x="1557962" y="3930274"/>
                  <a:pt x="1568881" y="3934658"/>
                  <a:pt x="1577695" y="3941870"/>
                </a:cubicBezTo>
                <a:cubicBezTo>
                  <a:pt x="1586338" y="3948942"/>
                  <a:pt x="1593084" y="3958089"/>
                  <a:pt x="1601385" y="3965559"/>
                </a:cubicBezTo>
                <a:cubicBezTo>
                  <a:pt x="1608901" y="3972324"/>
                  <a:pt x="1617924" y="3977359"/>
                  <a:pt x="1625074" y="3984510"/>
                </a:cubicBezTo>
                <a:cubicBezTo>
                  <a:pt x="1629100" y="3988536"/>
                  <a:pt x="1630799" y="3994439"/>
                  <a:pt x="1634549" y="3998724"/>
                </a:cubicBezTo>
                <a:cubicBezTo>
                  <a:pt x="1641902" y="4007128"/>
                  <a:pt x="1649834" y="4015060"/>
                  <a:pt x="1658238" y="4022413"/>
                </a:cubicBezTo>
                <a:cubicBezTo>
                  <a:pt x="1662523" y="4026163"/>
                  <a:pt x="1668268" y="4028026"/>
                  <a:pt x="1672452" y="4031888"/>
                </a:cubicBezTo>
                <a:cubicBezTo>
                  <a:pt x="1697599" y="4055101"/>
                  <a:pt x="1719181" y="4076006"/>
                  <a:pt x="1738781" y="4102956"/>
                </a:cubicBezTo>
                <a:cubicBezTo>
                  <a:pt x="1745479" y="4112166"/>
                  <a:pt x="1750619" y="4122490"/>
                  <a:pt x="1757733" y="4131383"/>
                </a:cubicBezTo>
                <a:cubicBezTo>
                  <a:pt x="1770367" y="4147176"/>
                  <a:pt x="1784416" y="4161933"/>
                  <a:pt x="1795635" y="4178761"/>
                </a:cubicBezTo>
                <a:cubicBezTo>
                  <a:pt x="1801952" y="4188237"/>
                  <a:pt x="1807595" y="4198199"/>
                  <a:pt x="1814587" y="4207188"/>
                </a:cubicBezTo>
                <a:cubicBezTo>
                  <a:pt x="1829732" y="4226661"/>
                  <a:pt x="1861965" y="4264042"/>
                  <a:pt x="1861965" y="4264042"/>
                </a:cubicBezTo>
                <a:cubicBezTo>
                  <a:pt x="1871048" y="4291290"/>
                  <a:pt x="1861260" y="4267386"/>
                  <a:pt x="1885654" y="4301944"/>
                </a:cubicBezTo>
                <a:cubicBezTo>
                  <a:pt x="1898789" y="4320552"/>
                  <a:pt x="1913371" y="4338426"/>
                  <a:pt x="1923557" y="4358798"/>
                </a:cubicBezTo>
                <a:cubicBezTo>
                  <a:pt x="1932022" y="4375727"/>
                  <a:pt x="1951549" y="4418414"/>
                  <a:pt x="1966197" y="4439341"/>
                </a:cubicBezTo>
                <a:cubicBezTo>
                  <a:pt x="1971996" y="4447625"/>
                  <a:pt x="1979719" y="4454499"/>
                  <a:pt x="1985148" y="4463030"/>
                </a:cubicBezTo>
                <a:cubicBezTo>
                  <a:pt x="1990836" y="4471968"/>
                  <a:pt x="1993990" y="4482326"/>
                  <a:pt x="1999362" y="4491457"/>
                </a:cubicBezTo>
                <a:cubicBezTo>
                  <a:pt x="2009802" y="4509205"/>
                  <a:pt x="2023319" y="4525156"/>
                  <a:pt x="2032527" y="4543573"/>
                </a:cubicBezTo>
                <a:cubicBezTo>
                  <a:pt x="2037265" y="4553049"/>
                  <a:pt x="2041667" y="4562699"/>
                  <a:pt x="2046740" y="4572000"/>
                </a:cubicBezTo>
                <a:cubicBezTo>
                  <a:pt x="2059349" y="4595117"/>
                  <a:pt x="2065075" y="4600812"/>
                  <a:pt x="2079905" y="4624116"/>
                </a:cubicBezTo>
                <a:cubicBezTo>
                  <a:pt x="2084849" y="4631885"/>
                  <a:pt x="2089174" y="4640036"/>
                  <a:pt x="2094118" y="4647805"/>
                </a:cubicBezTo>
                <a:cubicBezTo>
                  <a:pt x="2100232" y="4657413"/>
                  <a:pt x="2107332" y="4666395"/>
                  <a:pt x="2113070" y="4676232"/>
                </a:cubicBezTo>
                <a:cubicBezTo>
                  <a:pt x="2118408" y="4685383"/>
                  <a:pt x="2122210" y="4695358"/>
                  <a:pt x="2127283" y="4704659"/>
                </a:cubicBezTo>
                <a:cubicBezTo>
                  <a:pt x="2131692" y="4712743"/>
                  <a:pt x="2137086" y="4720264"/>
                  <a:pt x="2141496" y="4728348"/>
                </a:cubicBezTo>
                <a:cubicBezTo>
                  <a:pt x="2154065" y="4751390"/>
                  <a:pt x="2155269" y="4759530"/>
                  <a:pt x="2169923" y="4780464"/>
                </a:cubicBezTo>
                <a:cubicBezTo>
                  <a:pt x="2175722" y="4788749"/>
                  <a:pt x="2182807" y="4796064"/>
                  <a:pt x="2188875" y="4804154"/>
                </a:cubicBezTo>
                <a:cubicBezTo>
                  <a:pt x="2192291" y="4808709"/>
                  <a:pt x="2195001" y="4813762"/>
                  <a:pt x="2198350" y="4818367"/>
                </a:cubicBezTo>
                <a:cubicBezTo>
                  <a:pt x="2207639" y="4831139"/>
                  <a:pt x="2217301" y="4843636"/>
                  <a:pt x="2226777" y="4856270"/>
                </a:cubicBezTo>
                <a:cubicBezTo>
                  <a:pt x="2236764" y="4886229"/>
                  <a:pt x="2227713" y="4864072"/>
                  <a:pt x="2259942" y="4908386"/>
                </a:cubicBezTo>
                <a:cubicBezTo>
                  <a:pt x="2263291" y="4912991"/>
                  <a:pt x="2266002" y="4918044"/>
                  <a:pt x="2269418" y="4922599"/>
                </a:cubicBezTo>
                <a:cubicBezTo>
                  <a:pt x="2284959" y="4943321"/>
                  <a:pt x="2302428" y="4962639"/>
                  <a:pt x="2316796" y="4984191"/>
                </a:cubicBezTo>
                <a:cubicBezTo>
                  <a:pt x="2323113" y="4993667"/>
                  <a:pt x="2328914" y="5003507"/>
                  <a:pt x="2335747" y="5012618"/>
                </a:cubicBezTo>
                <a:cubicBezTo>
                  <a:pt x="2347882" y="5028798"/>
                  <a:pt x="2361365" y="5043930"/>
                  <a:pt x="2373650" y="5059996"/>
                </a:cubicBezTo>
                <a:cubicBezTo>
                  <a:pt x="2381903" y="5070788"/>
                  <a:pt x="2388921" y="5082498"/>
                  <a:pt x="2397339" y="5093161"/>
                </a:cubicBezTo>
                <a:cubicBezTo>
                  <a:pt x="2412625" y="5112523"/>
                  <a:pt x="2427273" y="5132571"/>
                  <a:pt x="2444717" y="5150015"/>
                </a:cubicBezTo>
                <a:cubicBezTo>
                  <a:pt x="2451034" y="5156332"/>
                  <a:pt x="2457733" y="5162289"/>
                  <a:pt x="2463668" y="5168966"/>
                </a:cubicBezTo>
                <a:cubicBezTo>
                  <a:pt x="2470386" y="5176524"/>
                  <a:pt x="2475469" y="5185505"/>
                  <a:pt x="2482620" y="5192655"/>
                </a:cubicBezTo>
                <a:cubicBezTo>
                  <a:pt x="2489770" y="5199805"/>
                  <a:pt x="2499159" y="5204456"/>
                  <a:pt x="2506309" y="5211606"/>
                </a:cubicBezTo>
                <a:cubicBezTo>
                  <a:pt x="2541162" y="5246460"/>
                  <a:pt x="2508991" y="5224446"/>
                  <a:pt x="2544211" y="5254247"/>
                </a:cubicBezTo>
                <a:cubicBezTo>
                  <a:pt x="2557957" y="5265878"/>
                  <a:pt x="2572693" y="5276287"/>
                  <a:pt x="2586852" y="5287412"/>
                </a:cubicBezTo>
                <a:cubicBezTo>
                  <a:pt x="2594803" y="5293660"/>
                  <a:pt x="2601870" y="5301160"/>
                  <a:pt x="2610541" y="5306363"/>
                </a:cubicBezTo>
                <a:cubicBezTo>
                  <a:pt x="2626334" y="5315839"/>
                  <a:pt x="2642595" y="5324574"/>
                  <a:pt x="2657919" y="5334790"/>
                </a:cubicBezTo>
                <a:cubicBezTo>
                  <a:pt x="2706767" y="5367355"/>
                  <a:pt x="2656574" y="5341379"/>
                  <a:pt x="2705297" y="5367955"/>
                </a:cubicBezTo>
                <a:cubicBezTo>
                  <a:pt x="2714597" y="5373028"/>
                  <a:pt x="2724424" y="5377095"/>
                  <a:pt x="2733724" y="5382168"/>
                </a:cubicBezTo>
                <a:cubicBezTo>
                  <a:pt x="2741809" y="5386578"/>
                  <a:pt x="2749177" y="5392264"/>
                  <a:pt x="2757414" y="5396382"/>
                </a:cubicBezTo>
                <a:cubicBezTo>
                  <a:pt x="2761881" y="5398615"/>
                  <a:pt x="2767243" y="5398728"/>
                  <a:pt x="2771627" y="5401119"/>
                </a:cubicBezTo>
                <a:cubicBezTo>
                  <a:pt x="2800660" y="5416955"/>
                  <a:pt x="2808900" y="5427722"/>
                  <a:pt x="2837957" y="5439022"/>
                </a:cubicBezTo>
                <a:cubicBezTo>
                  <a:pt x="2856575" y="5446262"/>
                  <a:pt x="2875859" y="5451656"/>
                  <a:pt x="2894810" y="5457973"/>
                </a:cubicBezTo>
                <a:lnTo>
                  <a:pt x="2923237" y="5467449"/>
                </a:lnTo>
                <a:cubicBezTo>
                  <a:pt x="2932713" y="5470608"/>
                  <a:pt x="2941776" y="5475513"/>
                  <a:pt x="2951664" y="5476925"/>
                </a:cubicBezTo>
                <a:lnTo>
                  <a:pt x="2984829" y="5481662"/>
                </a:lnTo>
                <a:cubicBezTo>
                  <a:pt x="3040354" y="5500171"/>
                  <a:pt x="2984916" y="5483574"/>
                  <a:pt x="3046421" y="5495876"/>
                </a:cubicBezTo>
                <a:cubicBezTo>
                  <a:pt x="3051318" y="5496855"/>
                  <a:pt x="3055851" y="5499179"/>
                  <a:pt x="3060634" y="5500614"/>
                </a:cubicBezTo>
                <a:cubicBezTo>
                  <a:pt x="3071646" y="5503918"/>
                  <a:pt x="3082481" y="5508068"/>
                  <a:pt x="3093799" y="5510089"/>
                </a:cubicBezTo>
                <a:cubicBezTo>
                  <a:pt x="3144203" y="5519090"/>
                  <a:pt x="3194481" y="5525269"/>
                  <a:pt x="3245409" y="5529041"/>
                </a:cubicBezTo>
                <a:cubicBezTo>
                  <a:pt x="3270658" y="5530911"/>
                  <a:pt x="3295946" y="5532199"/>
                  <a:pt x="3321215" y="5533778"/>
                </a:cubicBezTo>
                <a:lnTo>
                  <a:pt x="3392282" y="5529041"/>
                </a:lnTo>
                <a:cubicBezTo>
                  <a:pt x="3422278" y="5527277"/>
                  <a:pt x="3452351" y="5526731"/>
                  <a:pt x="3482301" y="5524303"/>
                </a:cubicBezTo>
                <a:cubicBezTo>
                  <a:pt x="3510809" y="5521991"/>
                  <a:pt x="3539154" y="5517986"/>
                  <a:pt x="3567581" y="5514827"/>
                </a:cubicBezTo>
                <a:cubicBezTo>
                  <a:pt x="3674803" y="5486856"/>
                  <a:pt x="3685525" y="5488070"/>
                  <a:pt x="3790259" y="5443760"/>
                </a:cubicBezTo>
                <a:cubicBezTo>
                  <a:pt x="3831320" y="5426388"/>
                  <a:pt x="3875747" y="5415452"/>
                  <a:pt x="3913443" y="5391644"/>
                </a:cubicBezTo>
                <a:lnTo>
                  <a:pt x="4003461" y="5334790"/>
                </a:lnTo>
                <a:cubicBezTo>
                  <a:pt x="4018007" y="5325875"/>
                  <a:pt x="4098205" y="5280908"/>
                  <a:pt x="4112431" y="5268460"/>
                </a:cubicBezTo>
                <a:lnTo>
                  <a:pt x="4188236" y="5202131"/>
                </a:lnTo>
                <a:cubicBezTo>
                  <a:pt x="4199223" y="5192577"/>
                  <a:pt x="4211105" y="5184000"/>
                  <a:pt x="4221401" y="5173704"/>
                </a:cubicBezTo>
                <a:cubicBezTo>
                  <a:pt x="4235615" y="5159490"/>
                  <a:pt x="4249449" y="5144887"/>
                  <a:pt x="4264042" y="5131063"/>
                </a:cubicBezTo>
                <a:cubicBezTo>
                  <a:pt x="4279466" y="5116451"/>
                  <a:pt x="4297207" y="5104216"/>
                  <a:pt x="4311420" y="5088423"/>
                </a:cubicBezTo>
                <a:cubicBezTo>
                  <a:pt x="4325790" y="5072457"/>
                  <a:pt x="4335627" y="5052855"/>
                  <a:pt x="4349322" y="5036307"/>
                </a:cubicBezTo>
                <a:cubicBezTo>
                  <a:pt x="4373571" y="5007006"/>
                  <a:pt x="4399211" y="4978863"/>
                  <a:pt x="4425128" y="4951026"/>
                </a:cubicBezTo>
                <a:cubicBezTo>
                  <a:pt x="4441869" y="4933045"/>
                  <a:pt x="4459872" y="4916282"/>
                  <a:pt x="4477244" y="4898910"/>
                </a:cubicBezTo>
                <a:cubicBezTo>
                  <a:pt x="4489878" y="4886276"/>
                  <a:pt x="4503707" y="4874733"/>
                  <a:pt x="4515146" y="4861007"/>
                </a:cubicBezTo>
                <a:cubicBezTo>
                  <a:pt x="4530939" y="4842056"/>
                  <a:pt x="4545491" y="4821998"/>
                  <a:pt x="4562524" y="4804154"/>
                </a:cubicBezTo>
                <a:cubicBezTo>
                  <a:pt x="4578735" y="4787171"/>
                  <a:pt x="4598039" y="4773376"/>
                  <a:pt x="4614640" y="4756775"/>
                </a:cubicBezTo>
                <a:cubicBezTo>
                  <a:pt x="4628087" y="4743328"/>
                  <a:pt x="4639096" y="4727582"/>
                  <a:pt x="4652543" y="4714135"/>
                </a:cubicBezTo>
                <a:cubicBezTo>
                  <a:pt x="4661265" y="4705413"/>
                  <a:pt x="4672403" y="4699319"/>
                  <a:pt x="4680970" y="4690446"/>
                </a:cubicBezTo>
                <a:cubicBezTo>
                  <a:pt x="4716684" y="4653456"/>
                  <a:pt x="4750806" y="4614956"/>
                  <a:pt x="4785202" y="4576738"/>
                </a:cubicBezTo>
                <a:cubicBezTo>
                  <a:pt x="4793453" y="4567570"/>
                  <a:pt x="4800169" y="4557033"/>
                  <a:pt x="4808891" y="4548311"/>
                </a:cubicBezTo>
                <a:cubicBezTo>
                  <a:pt x="4827842" y="4529360"/>
                  <a:pt x="4847599" y="4511181"/>
                  <a:pt x="4865745" y="4491457"/>
                </a:cubicBezTo>
                <a:cubicBezTo>
                  <a:pt x="4883954" y="4471665"/>
                  <a:pt x="4899069" y="4449104"/>
                  <a:pt x="4917861" y="4429865"/>
                </a:cubicBezTo>
                <a:lnTo>
                  <a:pt x="5116850" y="4226139"/>
                </a:lnTo>
                <a:cubicBezTo>
                  <a:pt x="5143471" y="4199067"/>
                  <a:pt x="5165801" y="4166657"/>
                  <a:pt x="5197393" y="4145596"/>
                </a:cubicBezTo>
                <a:lnTo>
                  <a:pt x="5382168" y="4022413"/>
                </a:lnTo>
                <a:cubicBezTo>
                  <a:pt x="5446079" y="3980207"/>
                  <a:pt x="5471327" y="3962703"/>
                  <a:pt x="5547992" y="3932394"/>
                </a:cubicBezTo>
                <a:cubicBezTo>
                  <a:pt x="5601640" y="3911184"/>
                  <a:pt x="5699282" y="3885069"/>
                  <a:pt x="5756456" y="3875540"/>
                </a:cubicBezTo>
                <a:cubicBezTo>
                  <a:pt x="5947622" y="3843679"/>
                  <a:pt x="5956067" y="3845357"/>
                  <a:pt x="6111793" y="3832900"/>
                </a:cubicBezTo>
                <a:lnTo>
                  <a:pt x="6741923" y="3837638"/>
                </a:lnTo>
                <a:cubicBezTo>
                  <a:pt x="6826858" y="3837638"/>
                  <a:pt x="6885223" y="3836830"/>
                  <a:pt x="6964601" y="3818686"/>
                </a:cubicBezTo>
                <a:cubicBezTo>
                  <a:pt x="7024423" y="3805012"/>
                  <a:pt x="7095346" y="3777950"/>
                  <a:pt x="7149376" y="3752357"/>
                </a:cubicBezTo>
                <a:cubicBezTo>
                  <a:pt x="7175577" y="3739946"/>
                  <a:pt x="7201496" y="3726435"/>
                  <a:pt x="7225181" y="3709716"/>
                </a:cubicBezTo>
                <a:cubicBezTo>
                  <a:pt x="7295101" y="3660361"/>
                  <a:pt x="7347501" y="3602283"/>
                  <a:pt x="7405219" y="3539155"/>
                </a:cubicBezTo>
                <a:cubicBezTo>
                  <a:pt x="7413180" y="3530448"/>
                  <a:pt x="7481673" y="3451728"/>
                  <a:pt x="7495237" y="3430185"/>
                </a:cubicBezTo>
                <a:cubicBezTo>
                  <a:pt x="7512564" y="3402666"/>
                  <a:pt x="7531679" y="3375529"/>
                  <a:pt x="7542616" y="3344904"/>
                </a:cubicBezTo>
                <a:cubicBezTo>
                  <a:pt x="7552388" y="3317541"/>
                  <a:pt x="7573227" y="3262791"/>
                  <a:pt x="7580518" y="3231196"/>
                </a:cubicBezTo>
                <a:cubicBezTo>
                  <a:pt x="7594633" y="3170032"/>
                  <a:pt x="7594041" y="3162303"/>
                  <a:pt x="7599470" y="3108013"/>
                </a:cubicBezTo>
                <a:cubicBezTo>
                  <a:pt x="7599145" y="3103142"/>
                  <a:pt x="7591537" y="2985386"/>
                  <a:pt x="7589994" y="2975354"/>
                </a:cubicBezTo>
                <a:cubicBezTo>
                  <a:pt x="7584107" y="2937092"/>
                  <a:pt x="7565920" y="2877268"/>
                  <a:pt x="7552091" y="2842695"/>
                </a:cubicBezTo>
                <a:cubicBezTo>
                  <a:pt x="7542382" y="2818423"/>
                  <a:pt x="7529655" y="2795466"/>
                  <a:pt x="7518927" y="2771627"/>
                </a:cubicBezTo>
                <a:cubicBezTo>
                  <a:pt x="7515437" y="2763871"/>
                  <a:pt x="7513671" y="2755322"/>
                  <a:pt x="7509451" y="2747938"/>
                </a:cubicBezTo>
                <a:cubicBezTo>
                  <a:pt x="7500976" y="2733106"/>
                  <a:pt x="7490898" y="2719238"/>
                  <a:pt x="7481024" y="2705298"/>
                </a:cubicBezTo>
                <a:cubicBezTo>
                  <a:pt x="7450372" y="2662025"/>
                  <a:pt x="7430313" y="2632717"/>
                  <a:pt x="7395743" y="2596328"/>
                </a:cubicBezTo>
                <a:cubicBezTo>
                  <a:pt x="7377284" y="2576897"/>
                  <a:pt x="7360564" y="2555238"/>
                  <a:pt x="7338889" y="2539474"/>
                </a:cubicBezTo>
                <a:cubicBezTo>
                  <a:pt x="7321517" y="2526840"/>
                  <a:pt x="7304951" y="2513016"/>
                  <a:pt x="7286773" y="2501571"/>
                </a:cubicBezTo>
                <a:cubicBezTo>
                  <a:pt x="7262239" y="2486124"/>
                  <a:pt x="7236419" y="2472814"/>
                  <a:pt x="7210968" y="2458931"/>
                </a:cubicBezTo>
                <a:cubicBezTo>
                  <a:pt x="7201667" y="2453858"/>
                  <a:pt x="7191692" y="2450055"/>
                  <a:pt x="7182541" y="2444717"/>
                </a:cubicBezTo>
                <a:cubicBezTo>
                  <a:pt x="7120800" y="2408702"/>
                  <a:pt x="7106179" y="2397506"/>
                  <a:pt x="7030931" y="2368912"/>
                </a:cubicBezTo>
                <a:cubicBezTo>
                  <a:pt x="6984247" y="2351172"/>
                  <a:pt x="6937882" y="2330738"/>
                  <a:pt x="6888796" y="2321534"/>
                </a:cubicBezTo>
                <a:cubicBezTo>
                  <a:pt x="6838259" y="2312058"/>
                  <a:pt x="6788206" y="2299485"/>
                  <a:pt x="6737186" y="2293107"/>
                </a:cubicBezTo>
                <a:cubicBezTo>
                  <a:pt x="6655975" y="2282955"/>
                  <a:pt x="6747103" y="2293505"/>
                  <a:pt x="6618740" y="2283631"/>
                </a:cubicBezTo>
                <a:cubicBezTo>
                  <a:pt x="6604481" y="2282534"/>
                  <a:pt x="6590313" y="2280472"/>
                  <a:pt x="6576100" y="2278893"/>
                </a:cubicBezTo>
                <a:cubicBezTo>
                  <a:pt x="6319018" y="2284035"/>
                  <a:pt x="6391297" y="2277604"/>
                  <a:pt x="6168647" y="2297845"/>
                </a:cubicBezTo>
                <a:cubicBezTo>
                  <a:pt x="6138599" y="2300577"/>
                  <a:pt x="6108390" y="2302360"/>
                  <a:pt x="6078628" y="2307320"/>
                </a:cubicBezTo>
                <a:cubicBezTo>
                  <a:pt x="5753840" y="2361450"/>
                  <a:pt x="6126182" y="2306786"/>
                  <a:pt x="5808572" y="2373650"/>
                </a:cubicBezTo>
                <a:cubicBezTo>
                  <a:pt x="5778566" y="2379967"/>
                  <a:pt x="5748302" y="2385164"/>
                  <a:pt x="5718553" y="2392601"/>
                </a:cubicBezTo>
                <a:cubicBezTo>
                  <a:pt x="5659831" y="2407281"/>
                  <a:pt x="5602608" y="2428108"/>
                  <a:pt x="5543254" y="2439979"/>
                </a:cubicBezTo>
                <a:cubicBezTo>
                  <a:pt x="5527461" y="2443138"/>
                  <a:pt x="5511501" y="2445549"/>
                  <a:pt x="5495876" y="2449455"/>
                </a:cubicBezTo>
                <a:cubicBezTo>
                  <a:pt x="5467254" y="2456611"/>
                  <a:pt x="5439432" y="2466909"/>
                  <a:pt x="5410595" y="2473144"/>
                </a:cubicBezTo>
                <a:cubicBezTo>
                  <a:pt x="5380903" y="2479564"/>
                  <a:pt x="5350464" y="2481924"/>
                  <a:pt x="5320576" y="2487358"/>
                </a:cubicBezTo>
                <a:cubicBezTo>
                  <a:pt x="5298329" y="2491403"/>
                  <a:pt x="5276614" y="2498257"/>
                  <a:pt x="5254247" y="2501571"/>
                </a:cubicBezTo>
                <a:cubicBezTo>
                  <a:pt x="5233878" y="2504589"/>
                  <a:pt x="5213137" y="2504190"/>
                  <a:pt x="5192655" y="2506309"/>
                </a:cubicBezTo>
                <a:cubicBezTo>
                  <a:pt x="5167325" y="2508929"/>
                  <a:pt x="5142210" y="2513480"/>
                  <a:pt x="5116850" y="2515785"/>
                </a:cubicBezTo>
                <a:cubicBezTo>
                  <a:pt x="5090066" y="2518220"/>
                  <a:pt x="5063137" y="2518672"/>
                  <a:pt x="5036307" y="2520522"/>
                </a:cubicBezTo>
                <a:cubicBezTo>
                  <a:pt x="5017335" y="2521830"/>
                  <a:pt x="4998404" y="2523681"/>
                  <a:pt x="4979453" y="2525260"/>
                </a:cubicBezTo>
                <a:cubicBezTo>
                  <a:pt x="4909015" y="2519390"/>
                  <a:pt x="4925677" y="2521565"/>
                  <a:pt x="4846794" y="2511047"/>
                </a:cubicBezTo>
                <a:cubicBezTo>
                  <a:pt x="4824655" y="2508095"/>
                  <a:pt x="4802243" y="2506521"/>
                  <a:pt x="4780464" y="2501571"/>
                </a:cubicBezTo>
                <a:cubicBezTo>
                  <a:pt x="4732650" y="2490704"/>
                  <a:pt x="4685689" y="2476375"/>
                  <a:pt x="4638330" y="2463669"/>
                </a:cubicBezTo>
                <a:cubicBezTo>
                  <a:pt x="4620939" y="2459003"/>
                  <a:pt x="4602933" y="2456142"/>
                  <a:pt x="4586214" y="2449455"/>
                </a:cubicBezTo>
                <a:cubicBezTo>
                  <a:pt x="4570421" y="2443138"/>
                  <a:pt x="4554839" y="2436265"/>
                  <a:pt x="4538835" y="2430504"/>
                </a:cubicBezTo>
                <a:cubicBezTo>
                  <a:pt x="4515341" y="2422046"/>
                  <a:pt x="4490313" y="2417551"/>
                  <a:pt x="4467768" y="2406815"/>
                </a:cubicBezTo>
                <a:cubicBezTo>
                  <a:pt x="4423728" y="2385843"/>
                  <a:pt x="4382588" y="2359254"/>
                  <a:pt x="4339847" y="2335747"/>
                </a:cubicBezTo>
                <a:cubicBezTo>
                  <a:pt x="4294562" y="2310840"/>
                  <a:pt x="4225590" y="2276858"/>
                  <a:pt x="4188236" y="2245729"/>
                </a:cubicBezTo>
                <a:cubicBezTo>
                  <a:pt x="4159809" y="2222040"/>
                  <a:pt x="4130983" y="2198822"/>
                  <a:pt x="4102956" y="2174661"/>
                </a:cubicBezTo>
                <a:cubicBezTo>
                  <a:pt x="4080522" y="2155321"/>
                  <a:pt x="4017357" y="2097252"/>
                  <a:pt x="3998723" y="2075167"/>
                </a:cubicBezTo>
                <a:cubicBezTo>
                  <a:pt x="3971836" y="2043301"/>
                  <a:pt x="3947781" y="2009143"/>
                  <a:pt x="3922918" y="1975673"/>
                </a:cubicBezTo>
                <a:cubicBezTo>
                  <a:pt x="3918151" y="1969256"/>
                  <a:pt x="3857580" y="1885544"/>
                  <a:pt x="3847113" y="1866703"/>
                </a:cubicBezTo>
                <a:cubicBezTo>
                  <a:pt x="3804558" y="1790102"/>
                  <a:pt x="3830700" y="1838613"/>
                  <a:pt x="3771308" y="1719830"/>
                </a:cubicBezTo>
                <a:cubicBezTo>
                  <a:pt x="3766570" y="1710354"/>
                  <a:pt x="3760574" y="1701409"/>
                  <a:pt x="3757094" y="1691403"/>
                </a:cubicBezTo>
                <a:cubicBezTo>
                  <a:pt x="3744460" y="1655080"/>
                  <a:pt x="3731665" y="1618812"/>
                  <a:pt x="3719192" y="1582433"/>
                </a:cubicBezTo>
                <a:cubicBezTo>
                  <a:pt x="3712713" y="1563536"/>
                  <a:pt x="3704157" y="1545168"/>
                  <a:pt x="3700240" y="1525579"/>
                </a:cubicBezTo>
                <a:cubicBezTo>
                  <a:pt x="3694448" y="1496612"/>
                  <a:pt x="3690724" y="1476038"/>
                  <a:pt x="3681289" y="1445036"/>
                </a:cubicBezTo>
                <a:cubicBezTo>
                  <a:pt x="3675907" y="1427352"/>
                  <a:pt x="3668655" y="1410292"/>
                  <a:pt x="3662338" y="1392920"/>
                </a:cubicBezTo>
                <a:cubicBezTo>
                  <a:pt x="3657600" y="1366072"/>
                  <a:pt x="3655297" y="1338679"/>
                  <a:pt x="3648124" y="1312377"/>
                </a:cubicBezTo>
                <a:cubicBezTo>
                  <a:pt x="3643386" y="1295005"/>
                  <a:pt x="3637960" y="1277806"/>
                  <a:pt x="3633911" y="1260261"/>
                </a:cubicBezTo>
                <a:cubicBezTo>
                  <a:pt x="3630870" y="1247082"/>
                  <a:pt x="3613321" y="1157999"/>
                  <a:pt x="3610222" y="1137078"/>
                </a:cubicBezTo>
                <a:cubicBezTo>
                  <a:pt x="3606490" y="1111888"/>
                  <a:pt x="3603160" y="1086623"/>
                  <a:pt x="3600746" y="1061273"/>
                </a:cubicBezTo>
                <a:cubicBezTo>
                  <a:pt x="3597588" y="1028108"/>
                  <a:pt x="3597231" y="994556"/>
                  <a:pt x="3591271" y="961778"/>
                </a:cubicBezTo>
                <a:cubicBezTo>
                  <a:pt x="3588112" y="944406"/>
                  <a:pt x="3583985" y="927182"/>
                  <a:pt x="3581795" y="909662"/>
                </a:cubicBezTo>
                <a:cubicBezTo>
                  <a:pt x="3577663" y="876605"/>
                  <a:pt x="3577031" y="843148"/>
                  <a:pt x="3572319" y="810168"/>
                </a:cubicBezTo>
                <a:cubicBezTo>
                  <a:pt x="3570740" y="799113"/>
                  <a:pt x="3569057" y="788072"/>
                  <a:pt x="3567581" y="777003"/>
                </a:cubicBezTo>
                <a:cubicBezTo>
                  <a:pt x="3565898" y="764382"/>
                  <a:pt x="3565057" y="751640"/>
                  <a:pt x="3562844" y="739101"/>
                </a:cubicBezTo>
                <a:cubicBezTo>
                  <a:pt x="3560314" y="724762"/>
                  <a:pt x="3556051" y="710771"/>
                  <a:pt x="3553368" y="696460"/>
                </a:cubicBezTo>
                <a:cubicBezTo>
                  <a:pt x="3538696" y="618214"/>
                  <a:pt x="3562882" y="719152"/>
                  <a:pt x="3539154" y="606442"/>
                </a:cubicBezTo>
                <a:cubicBezTo>
                  <a:pt x="3536785" y="595191"/>
                  <a:pt x="3532264" y="584480"/>
                  <a:pt x="3529679" y="573277"/>
                </a:cubicBezTo>
                <a:cubicBezTo>
                  <a:pt x="3527519" y="563917"/>
                  <a:pt x="3528114" y="553917"/>
                  <a:pt x="3524941" y="544850"/>
                </a:cubicBezTo>
                <a:cubicBezTo>
                  <a:pt x="3485529" y="432246"/>
                  <a:pt x="3514484" y="512849"/>
                  <a:pt x="3477563" y="454831"/>
                </a:cubicBezTo>
                <a:cubicBezTo>
                  <a:pt x="3452586" y="415582"/>
                  <a:pt x="3464648" y="399276"/>
                  <a:pt x="3420709" y="355337"/>
                </a:cubicBezTo>
                <a:cubicBezTo>
                  <a:pt x="3412813" y="347441"/>
                  <a:pt x="3404439" y="339994"/>
                  <a:pt x="3397020" y="331648"/>
                </a:cubicBezTo>
                <a:cubicBezTo>
                  <a:pt x="3391774" y="325746"/>
                  <a:pt x="3388390" y="318281"/>
                  <a:pt x="3382806" y="312697"/>
                </a:cubicBezTo>
                <a:cubicBezTo>
                  <a:pt x="3377222" y="307113"/>
                  <a:pt x="3369439" y="304067"/>
                  <a:pt x="3363855" y="298483"/>
                </a:cubicBezTo>
                <a:cubicBezTo>
                  <a:pt x="3359829" y="294457"/>
                  <a:pt x="3358405" y="288296"/>
                  <a:pt x="3354379" y="284270"/>
                </a:cubicBezTo>
                <a:cubicBezTo>
                  <a:pt x="3350353" y="280244"/>
                  <a:pt x="3344540" y="278439"/>
                  <a:pt x="3340166" y="274794"/>
                </a:cubicBezTo>
                <a:cubicBezTo>
                  <a:pt x="3335019" y="270505"/>
                  <a:pt x="3331039" y="264941"/>
                  <a:pt x="3325952" y="260581"/>
                </a:cubicBezTo>
                <a:cubicBezTo>
                  <a:pt x="3319957" y="255442"/>
                  <a:pt x="3313426" y="250957"/>
                  <a:pt x="3307001" y="246367"/>
                </a:cubicBezTo>
                <a:cubicBezTo>
                  <a:pt x="3302368" y="243057"/>
                  <a:pt x="3297044" y="240674"/>
                  <a:pt x="3292788" y="236891"/>
                </a:cubicBezTo>
                <a:cubicBezTo>
                  <a:pt x="3282772" y="227988"/>
                  <a:pt x="3275511" y="215897"/>
                  <a:pt x="3264361" y="208464"/>
                </a:cubicBezTo>
                <a:cubicBezTo>
                  <a:pt x="3250089" y="198950"/>
                  <a:pt x="3248023" y="196725"/>
                  <a:pt x="3231196" y="189513"/>
                </a:cubicBezTo>
                <a:cubicBezTo>
                  <a:pt x="3221678" y="185434"/>
                  <a:pt x="3207651" y="182443"/>
                  <a:pt x="3198031" y="180038"/>
                </a:cubicBezTo>
                <a:cubicBezTo>
                  <a:pt x="3193293" y="175300"/>
                  <a:pt x="3189500" y="169375"/>
                  <a:pt x="3183818" y="165824"/>
                </a:cubicBezTo>
                <a:cubicBezTo>
                  <a:pt x="3176606" y="161316"/>
                  <a:pt x="3168138" y="159208"/>
                  <a:pt x="3160129" y="156348"/>
                </a:cubicBezTo>
                <a:cubicBezTo>
                  <a:pt x="3146019" y="151309"/>
                  <a:pt x="3131702" y="146873"/>
                  <a:pt x="3117488" y="142135"/>
                </a:cubicBezTo>
                <a:cubicBezTo>
                  <a:pt x="3091281" y="133399"/>
                  <a:pt x="3077124" y="129060"/>
                  <a:pt x="3046421" y="113708"/>
                </a:cubicBezTo>
                <a:lnTo>
                  <a:pt x="3027470" y="104232"/>
                </a:lnTo>
                <a:cubicBezTo>
                  <a:pt x="2994979" y="115062"/>
                  <a:pt x="3035306" y="104232"/>
                  <a:pt x="2989567" y="104232"/>
                </a:cubicBezTo>
                <a:cubicBezTo>
                  <a:pt x="2981514" y="104232"/>
                  <a:pt x="2973907" y="108352"/>
                  <a:pt x="2965878" y="108970"/>
                </a:cubicBezTo>
                <a:cubicBezTo>
                  <a:pt x="2953281" y="109939"/>
                  <a:pt x="2940609" y="108970"/>
                  <a:pt x="2927975" y="10897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8804855" y="4888577"/>
            <a:ext cx="361208" cy="246221"/>
          </a:xfrm>
          <a:prstGeom prst="rect">
            <a:avLst/>
          </a:prstGeom>
          <a:solidFill>
            <a:schemeClr val="bg1"/>
          </a:solidFill>
        </p:spPr>
        <p:txBody>
          <a:bodyPr wrap="square" rtlCol="0">
            <a:spAutoFit/>
          </a:bodyPr>
          <a:lstStyle/>
          <a:p>
            <a:pPr algn="ctr"/>
            <a:r>
              <a:rPr lang="en-GB" sz="1000" dirty="0"/>
              <a:t>f(x)</a:t>
            </a:r>
          </a:p>
        </p:txBody>
      </p:sp>
      <p:cxnSp>
        <p:nvCxnSpPr>
          <p:cNvPr id="47" name="Straight Arrow Connector 46"/>
          <p:cNvCxnSpPr/>
          <p:nvPr/>
        </p:nvCxnSpPr>
        <p:spPr>
          <a:xfrm flipH="1" flipV="1">
            <a:off x="9576215" y="5342675"/>
            <a:ext cx="150626" cy="956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9654545" y="5308026"/>
            <a:ext cx="240812" cy="246221"/>
          </a:xfrm>
          <a:prstGeom prst="rect">
            <a:avLst/>
          </a:prstGeom>
          <a:noFill/>
        </p:spPr>
        <p:txBody>
          <a:bodyPr wrap="square" rtlCol="0">
            <a:spAutoFit/>
          </a:bodyPr>
          <a:lstStyle/>
          <a:p>
            <a:pPr algn="ctr"/>
            <a:r>
              <a:rPr lang="en-GB" sz="1000" dirty="0"/>
              <a:t>x</a:t>
            </a:r>
          </a:p>
        </p:txBody>
      </p:sp>
      <p:sp>
        <p:nvSpPr>
          <p:cNvPr id="65" name="TextBox 64"/>
          <p:cNvSpPr txBox="1"/>
          <p:nvPr/>
        </p:nvSpPr>
        <p:spPr>
          <a:xfrm>
            <a:off x="9423971" y="4513196"/>
            <a:ext cx="1475969" cy="246221"/>
          </a:xfrm>
          <a:prstGeom prst="rect">
            <a:avLst/>
          </a:prstGeom>
          <a:noFill/>
        </p:spPr>
        <p:txBody>
          <a:bodyPr wrap="square" rtlCol="0">
            <a:spAutoFit/>
          </a:bodyPr>
          <a:lstStyle/>
          <a:p>
            <a:r>
              <a:rPr lang="en-GB" sz="1000" dirty="0">
                <a:solidFill>
                  <a:srgbClr val="7030A0"/>
                </a:solidFill>
              </a:rPr>
              <a:t>steepest descent</a:t>
            </a:r>
          </a:p>
        </p:txBody>
      </p:sp>
      <p:graphicFrame>
        <p:nvGraphicFramePr>
          <p:cNvPr id="56" name="Object 55"/>
          <p:cNvGraphicFramePr>
            <a:graphicFrameLocks noChangeAspect="1"/>
          </p:cNvGraphicFramePr>
          <p:nvPr>
            <p:extLst/>
          </p:nvPr>
        </p:nvGraphicFramePr>
        <p:xfrm>
          <a:off x="9651528" y="5631967"/>
          <a:ext cx="444500" cy="254000"/>
        </p:xfrm>
        <a:graphic>
          <a:graphicData uri="http://schemas.openxmlformats.org/presentationml/2006/ole">
            <mc:AlternateContent xmlns:mc="http://schemas.openxmlformats.org/markup-compatibility/2006">
              <mc:Choice xmlns:v="urn:schemas-microsoft-com:vml" Requires="v">
                <p:oleObj spid="_x0000_s560390" name="Equation" r:id="rId20" imgW="444240" imgH="253800" progId="Equation.DSMT4">
                  <p:embed/>
                </p:oleObj>
              </mc:Choice>
              <mc:Fallback>
                <p:oleObj name="Equation" r:id="rId20" imgW="444240" imgH="253800" progId="Equation.DSMT4">
                  <p:embed/>
                  <p:pic>
                    <p:nvPicPr>
                      <p:cNvPr id="0" name=""/>
                      <p:cNvPicPr/>
                      <p:nvPr/>
                    </p:nvPicPr>
                    <p:blipFill>
                      <a:blip r:embed="rId21"/>
                      <a:stretch>
                        <a:fillRect/>
                      </a:stretch>
                    </p:blipFill>
                    <p:spPr>
                      <a:xfrm>
                        <a:off x="9651528" y="5631967"/>
                        <a:ext cx="444500" cy="254000"/>
                      </a:xfrm>
                      <a:prstGeom prst="rect">
                        <a:avLst/>
                      </a:prstGeom>
                    </p:spPr>
                  </p:pic>
                </p:oleObj>
              </mc:Fallback>
            </mc:AlternateContent>
          </a:graphicData>
        </a:graphic>
      </p:graphicFrame>
      <p:sp>
        <p:nvSpPr>
          <p:cNvPr id="63" name="TextBox 62"/>
          <p:cNvSpPr txBox="1"/>
          <p:nvPr/>
        </p:nvSpPr>
        <p:spPr>
          <a:xfrm>
            <a:off x="9651528" y="5929647"/>
            <a:ext cx="1475969" cy="246221"/>
          </a:xfrm>
          <a:prstGeom prst="rect">
            <a:avLst/>
          </a:prstGeom>
          <a:noFill/>
        </p:spPr>
        <p:txBody>
          <a:bodyPr wrap="square" rtlCol="0">
            <a:spAutoFit/>
          </a:bodyPr>
          <a:lstStyle/>
          <a:p>
            <a:r>
              <a:rPr lang="en-GB" sz="1000" dirty="0">
                <a:solidFill>
                  <a:srgbClr val="00B050"/>
                </a:solidFill>
              </a:rPr>
              <a:t>steepest ascent</a:t>
            </a:r>
          </a:p>
        </p:txBody>
      </p:sp>
      <p:grpSp>
        <p:nvGrpSpPr>
          <p:cNvPr id="75" name="Group 74"/>
          <p:cNvGrpSpPr/>
          <p:nvPr/>
        </p:nvGrpSpPr>
        <p:grpSpPr>
          <a:xfrm rot="8085613">
            <a:off x="9194731" y="5065340"/>
            <a:ext cx="728907" cy="471792"/>
            <a:chOff x="9141596" y="3749278"/>
            <a:chExt cx="728907" cy="471792"/>
          </a:xfrm>
        </p:grpSpPr>
        <p:cxnSp>
          <p:nvCxnSpPr>
            <p:cNvPr id="67" name="Straight Arrow Connector 66"/>
            <p:cNvCxnSpPr/>
            <p:nvPr/>
          </p:nvCxnSpPr>
          <p:spPr>
            <a:xfrm>
              <a:off x="9141596" y="3749278"/>
              <a:ext cx="728907" cy="4717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9483190" y="3960690"/>
              <a:ext cx="45719" cy="489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a:p>
          </p:txBody>
        </p:sp>
      </p:grpSp>
      <p:cxnSp>
        <p:nvCxnSpPr>
          <p:cNvPr id="52" name="Straight Arrow Connector 51"/>
          <p:cNvCxnSpPr>
            <a:cxnSpLocks/>
          </p:cNvCxnSpPr>
          <p:nvPr/>
        </p:nvCxnSpPr>
        <p:spPr>
          <a:xfrm>
            <a:off x="9559017" y="5307624"/>
            <a:ext cx="124737" cy="6476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p:cNvCxnSpPr>
          <p:nvPr/>
        </p:nvCxnSpPr>
        <p:spPr>
          <a:xfrm>
            <a:off x="9558163" y="5309729"/>
            <a:ext cx="155609" cy="8379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cxnSpLocks/>
          </p:cNvCxnSpPr>
          <p:nvPr/>
        </p:nvCxnSpPr>
        <p:spPr>
          <a:xfrm flipH="1" flipV="1">
            <a:off x="9416753" y="4553535"/>
            <a:ext cx="139000" cy="74852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9973688" y="5064736"/>
            <a:ext cx="860320" cy="246221"/>
          </a:xfrm>
          <a:prstGeom prst="rect">
            <a:avLst/>
          </a:prstGeom>
          <a:solidFill>
            <a:schemeClr val="bg1"/>
          </a:solidFill>
        </p:spPr>
        <p:txBody>
          <a:bodyPr wrap="square" rtlCol="0">
            <a:spAutoFit/>
          </a:bodyPr>
          <a:lstStyle/>
          <a:p>
            <a:r>
              <a:rPr lang="en-GB" sz="1000" dirty="0">
                <a:solidFill>
                  <a:schemeClr val="accent1"/>
                </a:solidFill>
              </a:rPr>
              <a:t>f unchanged</a:t>
            </a:r>
          </a:p>
        </p:txBody>
      </p:sp>
    </p:spTree>
    <p:extLst>
      <p:ext uri="{BB962C8B-B14F-4D97-AF65-F5344CB8AC3E}">
        <p14:creationId xmlns:p14="http://schemas.microsoft.com/office/powerpoint/2010/main" val="4040777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r>
              <a:rPr lang="en-GB" sz="1600" dirty="0"/>
              <a:t>The gradient of </a:t>
            </a:r>
            <a:r>
              <a:rPr lang="en-GB" sz="1600" i="1" dirty="0"/>
              <a:t>f(x)</a:t>
            </a:r>
            <a:r>
              <a:rPr lang="en-GB" sz="1600" dirty="0"/>
              <a:t> has the same shape </a:t>
            </a:r>
            <a:r>
              <a:rPr lang="en-GB" sz="1600" i="1" dirty="0"/>
              <a:t>(nx1)</a:t>
            </a:r>
            <a:r>
              <a:rPr lang="en-GB" sz="1600" dirty="0"/>
              <a:t> as </a:t>
            </a:r>
            <a:r>
              <a:rPr lang="en-GB" sz="1600" i="1" dirty="0"/>
              <a:t>x</a:t>
            </a:r>
          </a:p>
          <a:p>
            <a:endParaRPr lang="en-GB" sz="1600" i="1" dirty="0"/>
          </a:p>
          <a:p>
            <a:r>
              <a:rPr lang="en-GB" sz="1600" dirty="0"/>
              <a:t>We want the same property </a:t>
            </a:r>
            <a:r>
              <a:rPr lang="en-GB" sz="1600" dirty="0" smtClean="0"/>
              <a:t>for scalar </a:t>
            </a:r>
            <a:r>
              <a:rPr lang="en-GB" sz="1600" dirty="0"/>
              <a:t>functions of </a:t>
            </a:r>
            <a:r>
              <a:rPr lang="en-GB" sz="1600" dirty="0" smtClean="0"/>
              <a:t>matrices</a:t>
            </a:r>
            <a:r>
              <a:rPr lang="en-GB" sz="1600" dirty="0"/>
              <a:t>:</a:t>
            </a:r>
          </a:p>
          <a:p>
            <a:endParaRPr lang="en-GB" sz="1600" dirty="0"/>
          </a:p>
          <a:p>
            <a:r>
              <a:rPr lang="en-GB" sz="1600" dirty="0"/>
              <a:t>We denote             the matrix of its derivatives, of the same shape </a:t>
            </a:r>
            <a:r>
              <a:rPr lang="en-GB" sz="1600" i="1" dirty="0"/>
              <a:t>(</a:t>
            </a:r>
            <a:r>
              <a:rPr lang="en-GB" sz="1600" i="1" dirty="0" err="1"/>
              <a:t>nxp</a:t>
            </a:r>
            <a:r>
              <a:rPr lang="en-GB" sz="1600" i="1" dirty="0"/>
              <a:t>)</a:t>
            </a:r>
            <a:r>
              <a:rPr lang="en-GB" sz="1600" dirty="0"/>
              <a:t> as </a:t>
            </a:r>
            <a:r>
              <a:rPr lang="en-GB" sz="1600" i="1" dirty="0"/>
              <a:t>M </a:t>
            </a:r>
          </a:p>
          <a:p>
            <a:endParaRPr lang="en-GB" sz="1800" dirty="0"/>
          </a:p>
          <a:p>
            <a:pPr lvl="1"/>
            <a:endParaRPr lang="en-GB" sz="1000" dirty="0"/>
          </a:p>
          <a:p>
            <a:endParaRPr lang="en-GB" sz="1400" dirty="0"/>
          </a:p>
          <a:p>
            <a:endParaRPr lang="en-GB" sz="1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Matrix gradients</a:t>
            </a:r>
          </a:p>
        </p:txBody>
      </p:sp>
      <p:graphicFrame>
        <p:nvGraphicFramePr>
          <p:cNvPr id="38" name="Object 37"/>
          <p:cNvGraphicFramePr>
            <a:graphicFrameLocks noChangeAspect="1"/>
          </p:cNvGraphicFramePr>
          <p:nvPr>
            <p:extLst>
              <p:ext uri="{D42A27DB-BD31-4B8C-83A1-F6EECF244321}">
                <p14:modId xmlns:p14="http://schemas.microsoft.com/office/powerpoint/2010/main" val="802401089"/>
              </p:ext>
            </p:extLst>
          </p:nvPr>
        </p:nvGraphicFramePr>
        <p:xfrm>
          <a:off x="6181600" y="2552928"/>
          <a:ext cx="863600" cy="228600"/>
        </p:xfrm>
        <a:graphic>
          <a:graphicData uri="http://schemas.openxmlformats.org/presentationml/2006/ole">
            <mc:AlternateContent xmlns:mc="http://schemas.openxmlformats.org/markup-compatibility/2006">
              <mc:Choice xmlns:v="urn:schemas-microsoft-com:vml" Requires="v">
                <p:oleObj spid="_x0000_s561238" name="Equation" r:id="rId4" imgW="863280" imgH="228600" progId="Equation.DSMT4">
                  <p:embed/>
                </p:oleObj>
              </mc:Choice>
              <mc:Fallback>
                <p:oleObj name="Equation" r:id="rId4" imgW="863280" imgH="228600" progId="Equation.DSMT4">
                  <p:embed/>
                  <p:pic>
                    <p:nvPicPr>
                      <p:cNvPr id="0" name=""/>
                      <p:cNvPicPr/>
                      <p:nvPr/>
                    </p:nvPicPr>
                    <p:blipFill>
                      <a:blip r:embed="rId5"/>
                      <a:stretch>
                        <a:fillRect/>
                      </a:stretch>
                    </p:blipFill>
                    <p:spPr>
                      <a:xfrm>
                        <a:off x="6181600" y="2552928"/>
                        <a:ext cx="863600" cy="2286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075113" y="4158729"/>
          <a:ext cx="2755900" cy="1701800"/>
        </p:xfrm>
        <a:graphic>
          <a:graphicData uri="http://schemas.openxmlformats.org/presentationml/2006/ole">
            <mc:AlternateContent xmlns:mc="http://schemas.openxmlformats.org/markup-compatibility/2006">
              <mc:Choice xmlns:v="urn:schemas-microsoft-com:vml" Requires="v">
                <p:oleObj spid="_x0000_s561239" name="Equation" r:id="rId6" imgW="2755800" imgH="1701720" progId="Equation.DSMT4">
                  <p:embed/>
                </p:oleObj>
              </mc:Choice>
              <mc:Fallback>
                <p:oleObj name="Equation" r:id="rId6" imgW="2755800" imgH="1701720" progId="Equation.DSMT4">
                  <p:embed/>
                  <p:pic>
                    <p:nvPicPr>
                      <p:cNvPr id="0" name=""/>
                      <p:cNvPicPr/>
                      <p:nvPr/>
                    </p:nvPicPr>
                    <p:blipFill>
                      <a:blip r:embed="rId7"/>
                      <a:stretch>
                        <a:fillRect/>
                      </a:stretch>
                    </p:blipFill>
                    <p:spPr>
                      <a:xfrm>
                        <a:off x="4075113" y="4158729"/>
                        <a:ext cx="2755900" cy="1701800"/>
                      </a:xfrm>
                      <a:prstGeom prst="rect">
                        <a:avLst/>
                      </a:prstGeom>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392783767"/>
              </p:ext>
            </p:extLst>
          </p:nvPr>
        </p:nvGraphicFramePr>
        <p:xfrm>
          <a:off x="2109898" y="3212830"/>
          <a:ext cx="508000" cy="419100"/>
        </p:xfrm>
        <a:graphic>
          <a:graphicData uri="http://schemas.openxmlformats.org/presentationml/2006/ole">
            <mc:AlternateContent xmlns:mc="http://schemas.openxmlformats.org/markup-compatibility/2006">
              <mc:Choice xmlns:v="urn:schemas-microsoft-com:vml" Requires="v">
                <p:oleObj spid="_x0000_s561240" name="Equation" r:id="rId8" imgW="507960" imgH="419040" progId="Equation.DSMT4">
                  <p:embed/>
                </p:oleObj>
              </mc:Choice>
              <mc:Fallback>
                <p:oleObj name="Equation" r:id="rId8" imgW="507960" imgH="419040" progId="Equation.DSMT4">
                  <p:embed/>
                  <p:pic>
                    <p:nvPicPr>
                      <p:cNvPr id="0" name=""/>
                      <p:cNvPicPr/>
                      <p:nvPr/>
                    </p:nvPicPr>
                    <p:blipFill>
                      <a:blip r:embed="rId9"/>
                      <a:stretch>
                        <a:fillRect/>
                      </a:stretch>
                    </p:blipFill>
                    <p:spPr>
                      <a:xfrm>
                        <a:off x="2109898" y="3212830"/>
                        <a:ext cx="508000" cy="419100"/>
                      </a:xfrm>
                      <a:prstGeom prst="rect">
                        <a:avLst/>
                      </a:prstGeom>
                    </p:spPr>
                  </p:pic>
                </p:oleObj>
              </mc:Fallback>
            </mc:AlternateContent>
          </a:graphicData>
        </a:graphic>
      </p:graphicFrame>
      <p:sp>
        <p:nvSpPr>
          <p:cNvPr id="11" name="Slide Number Placeholder 10"/>
          <p:cNvSpPr>
            <a:spLocks noGrp="1"/>
          </p:cNvSpPr>
          <p:nvPr>
            <p:ph type="sldNum" sz="quarter" idx="12"/>
          </p:nvPr>
        </p:nvSpPr>
        <p:spPr/>
        <p:txBody>
          <a:bodyPr/>
          <a:lstStyle/>
          <a:p>
            <a:fld id="{20222C57-82CF-4D8A-8DC1-229C0B8895A7}" type="slidenum">
              <a:rPr lang="en-GB" smtClean="0"/>
              <a:t>54</a:t>
            </a:fld>
            <a:endParaRPr lang="en-GB"/>
          </a:p>
        </p:txBody>
      </p:sp>
    </p:spTree>
    <p:extLst>
      <p:ext uri="{BB962C8B-B14F-4D97-AF65-F5344CB8AC3E}">
        <p14:creationId xmlns:p14="http://schemas.microsoft.com/office/powerpoint/2010/main" val="248700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r>
              <a:rPr lang="en-GB" sz="1600" dirty="0"/>
              <a:t>Consider a </a:t>
            </a:r>
            <a:r>
              <a:rPr lang="en-GB" sz="1600" u="sng" dirty="0"/>
              <a:t>vector</a:t>
            </a:r>
            <a:r>
              <a:rPr lang="en-GB" sz="1600" dirty="0"/>
              <a:t> function of a vector </a:t>
            </a:r>
            <a:r>
              <a:rPr lang="en-GB" sz="1600" dirty="0" smtClean="0"/>
              <a:t>(or a set of </a:t>
            </a:r>
            <a:r>
              <a:rPr lang="en-GB" sz="1600" i="1" dirty="0" smtClean="0"/>
              <a:t>p </a:t>
            </a:r>
            <a:r>
              <a:rPr lang="en-GB" sz="1600" dirty="0"/>
              <a:t>functions of </a:t>
            </a:r>
            <a:r>
              <a:rPr lang="en-GB" sz="1600" i="1" dirty="0"/>
              <a:t>x</a:t>
            </a:r>
            <a:r>
              <a:rPr lang="en-GB" sz="1600" dirty="0"/>
              <a:t>, </a:t>
            </a:r>
            <a:r>
              <a:rPr lang="en-GB" sz="1600" i="1" dirty="0"/>
              <a:t>x </a:t>
            </a:r>
            <a:r>
              <a:rPr lang="en-GB" sz="1600" dirty="0"/>
              <a:t>being of dim </a:t>
            </a:r>
            <a:r>
              <a:rPr lang="en-GB" sz="1600" i="1" dirty="0"/>
              <a:t>n</a:t>
            </a:r>
            <a:r>
              <a:rPr lang="en-GB" sz="1600" dirty="0"/>
              <a:t>)</a:t>
            </a:r>
          </a:p>
          <a:p>
            <a:endParaRPr lang="en-GB" sz="1600" i="1" dirty="0"/>
          </a:p>
          <a:p>
            <a:r>
              <a:rPr lang="en-GB" sz="1600" dirty="0"/>
              <a:t>The matrix           of the derivatives of the </a:t>
            </a:r>
            <a:r>
              <a:rPr lang="en-GB" sz="1600" i="1" dirty="0"/>
              <a:t>p </a:t>
            </a:r>
            <a:r>
              <a:rPr lang="en-GB" sz="1600" dirty="0"/>
              <a:t>functions to the </a:t>
            </a:r>
            <a:r>
              <a:rPr lang="en-GB" sz="1600" i="1" dirty="0"/>
              <a:t>n </a:t>
            </a:r>
            <a:r>
              <a:rPr lang="en-GB" sz="1600" dirty="0"/>
              <a:t>inputs is called </a:t>
            </a:r>
            <a:r>
              <a:rPr lang="en-GB" sz="1600" i="1" dirty="0"/>
              <a:t>Jacobian</a:t>
            </a:r>
            <a:r>
              <a:rPr lang="en-GB" sz="1600" dirty="0"/>
              <a:t> matrix</a:t>
            </a:r>
          </a:p>
          <a:p>
            <a:endParaRPr lang="en-GB" sz="1600" dirty="0"/>
          </a:p>
          <a:p>
            <a:r>
              <a:rPr lang="en-GB" sz="1600" dirty="0"/>
              <a:t>Conventionally, Jacobians are often written </a:t>
            </a:r>
            <a:br>
              <a:rPr lang="en-GB" sz="1600" dirty="0"/>
            </a:br>
            <a:r>
              <a:rPr lang="en-GB" sz="1600" dirty="0"/>
              <a:t>with functions in rows and derivatives in columns:</a:t>
            </a:r>
          </a:p>
          <a:p>
            <a:endParaRPr lang="en-GB" sz="1600" dirty="0"/>
          </a:p>
          <a:p>
            <a:r>
              <a:rPr lang="en-GB" sz="1600" dirty="0"/>
              <a:t>This is inconsistent with gradients, written the other way</a:t>
            </a:r>
            <a:br>
              <a:rPr lang="en-GB" sz="1600" dirty="0"/>
            </a:br>
            <a:r>
              <a:rPr lang="en-GB" sz="1600" dirty="0"/>
              <a:t>Hence, confusing</a:t>
            </a:r>
          </a:p>
          <a:p>
            <a:endParaRPr lang="en-GB" sz="1600" dirty="0"/>
          </a:p>
          <a:p>
            <a:r>
              <a:rPr lang="en-GB" sz="1600" dirty="0"/>
              <a:t>In this case,          is of shape </a:t>
            </a:r>
            <a:r>
              <a:rPr lang="en-GB" sz="1600" i="1" dirty="0"/>
              <a:t>(</a:t>
            </a:r>
            <a:r>
              <a:rPr lang="en-GB" sz="1600" i="1" dirty="0" err="1"/>
              <a:t>pxn</a:t>
            </a:r>
            <a:r>
              <a:rPr lang="en-GB" sz="1600" i="1" dirty="0"/>
              <a:t>)</a:t>
            </a:r>
            <a:endParaRPr lang="en-GB" sz="1600" dirty="0"/>
          </a:p>
          <a:p>
            <a:endParaRPr lang="en-GB" sz="1600" i="1" dirty="0"/>
          </a:p>
          <a:p>
            <a:r>
              <a:rPr lang="en-GB" sz="1600" dirty="0"/>
              <a:t>And you can check that the chain rule is written:                                       </a:t>
            </a:r>
            <a:r>
              <a:rPr lang="en-GB" sz="1600" dirty="0" smtClean="0"/>
              <a:t>  (</a:t>
            </a:r>
            <a:r>
              <a:rPr lang="en-GB" sz="1600" dirty="0"/>
              <a:t>outer function first)</a:t>
            </a:r>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pPr lvl="1"/>
            <a:endParaRPr lang="en-GB" sz="1600" dirty="0"/>
          </a:p>
          <a:p>
            <a:endParaRPr lang="en-GB" sz="1600" dirty="0"/>
          </a:p>
          <a:p>
            <a:endParaRPr lang="en-GB"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Jacobians</a:t>
            </a:r>
          </a:p>
        </p:txBody>
      </p:sp>
      <p:graphicFrame>
        <p:nvGraphicFramePr>
          <p:cNvPr id="8" name="Object 7"/>
          <p:cNvGraphicFramePr>
            <a:graphicFrameLocks noChangeAspect="1"/>
          </p:cNvGraphicFramePr>
          <p:nvPr>
            <p:extLst>
              <p:ext uri="{D42A27DB-BD31-4B8C-83A1-F6EECF244321}">
                <p14:modId xmlns:p14="http://schemas.microsoft.com/office/powerpoint/2010/main" val="649043455"/>
              </p:ext>
            </p:extLst>
          </p:nvPr>
        </p:nvGraphicFramePr>
        <p:xfrm>
          <a:off x="8081517" y="1475631"/>
          <a:ext cx="1866900" cy="1016000"/>
        </p:xfrm>
        <a:graphic>
          <a:graphicData uri="http://schemas.openxmlformats.org/presentationml/2006/ole">
            <mc:AlternateContent xmlns:mc="http://schemas.openxmlformats.org/markup-compatibility/2006">
              <mc:Choice xmlns:v="urn:schemas-microsoft-com:vml" Requires="v">
                <p:oleObj spid="_x0000_s562318" name="Equation" r:id="rId4" imgW="1866600" imgH="1015920" progId="Equation.DSMT4">
                  <p:embed/>
                </p:oleObj>
              </mc:Choice>
              <mc:Fallback>
                <p:oleObj name="Equation" r:id="rId4" imgW="1866600" imgH="1015920" progId="Equation.DSMT4">
                  <p:embed/>
                  <p:pic>
                    <p:nvPicPr>
                      <p:cNvPr id="0" name=""/>
                      <p:cNvPicPr/>
                      <p:nvPr/>
                    </p:nvPicPr>
                    <p:blipFill>
                      <a:blip r:embed="rId5"/>
                      <a:stretch>
                        <a:fillRect/>
                      </a:stretch>
                    </p:blipFill>
                    <p:spPr>
                      <a:xfrm>
                        <a:off x="8081517" y="1475631"/>
                        <a:ext cx="1866900" cy="10160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858707464"/>
              </p:ext>
            </p:extLst>
          </p:nvPr>
        </p:nvGraphicFramePr>
        <p:xfrm>
          <a:off x="2077428" y="2491631"/>
          <a:ext cx="431800" cy="419100"/>
        </p:xfrm>
        <a:graphic>
          <a:graphicData uri="http://schemas.openxmlformats.org/presentationml/2006/ole">
            <mc:AlternateContent xmlns:mc="http://schemas.openxmlformats.org/markup-compatibility/2006">
              <mc:Choice xmlns:v="urn:schemas-microsoft-com:vml" Requires="v">
                <p:oleObj spid="_x0000_s562319" name="Equation" r:id="rId6" imgW="431640" imgH="419040" progId="Equation.DSMT4">
                  <p:embed/>
                </p:oleObj>
              </mc:Choice>
              <mc:Fallback>
                <p:oleObj name="Equation" r:id="rId6" imgW="431640" imgH="419040" progId="Equation.DSMT4">
                  <p:embed/>
                  <p:pic>
                    <p:nvPicPr>
                      <p:cNvPr id="0" name=""/>
                      <p:cNvPicPr/>
                      <p:nvPr/>
                    </p:nvPicPr>
                    <p:blipFill>
                      <a:blip r:embed="rId7"/>
                      <a:stretch>
                        <a:fillRect/>
                      </a:stretch>
                    </p:blipFill>
                    <p:spPr>
                      <a:xfrm>
                        <a:off x="2077428" y="2491631"/>
                        <a:ext cx="431800" cy="419100"/>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5924550" y="2930525"/>
          <a:ext cx="2552700" cy="1676400"/>
        </p:xfrm>
        <a:graphic>
          <a:graphicData uri="http://schemas.openxmlformats.org/presentationml/2006/ole">
            <mc:AlternateContent xmlns:mc="http://schemas.openxmlformats.org/markup-compatibility/2006">
              <mc:Choice xmlns:v="urn:schemas-microsoft-com:vml" Requires="v">
                <p:oleObj spid="_x0000_s562320" name="Equation" r:id="rId8" imgW="2552400" imgH="1676160" progId="Equation.DSMT4">
                  <p:embed/>
                </p:oleObj>
              </mc:Choice>
              <mc:Fallback>
                <p:oleObj name="Equation" r:id="rId8" imgW="2552400" imgH="1676160" progId="Equation.DSMT4">
                  <p:embed/>
                  <p:pic>
                    <p:nvPicPr>
                      <p:cNvPr id="0" name=""/>
                      <p:cNvPicPr/>
                      <p:nvPr/>
                    </p:nvPicPr>
                    <p:blipFill>
                      <a:blip r:embed="rId9"/>
                      <a:stretch>
                        <a:fillRect/>
                      </a:stretch>
                    </p:blipFill>
                    <p:spPr>
                      <a:xfrm>
                        <a:off x="5924550" y="2930525"/>
                        <a:ext cx="2552700" cy="1676400"/>
                      </a:xfrm>
                      <a:prstGeom prst="rect">
                        <a:avLst/>
                      </a:prstGeom>
                    </p:spPr>
                  </p:pic>
                </p:oleObj>
              </mc:Fallback>
            </mc:AlternateContent>
          </a:graphicData>
        </a:graphic>
      </p:graphicFrame>
      <p:cxnSp>
        <p:nvCxnSpPr>
          <p:cNvPr id="12" name="Straight Arrow Connector 11"/>
          <p:cNvCxnSpPr/>
          <p:nvPr/>
        </p:nvCxnSpPr>
        <p:spPr>
          <a:xfrm flipH="1" flipV="1">
            <a:off x="8613382" y="3110497"/>
            <a:ext cx="397129" cy="538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8613382" y="3649129"/>
            <a:ext cx="410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8613382" y="3649129"/>
            <a:ext cx="397129" cy="59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940708" y="3522129"/>
            <a:ext cx="1328216" cy="246221"/>
          </a:xfrm>
          <a:prstGeom prst="rect">
            <a:avLst/>
          </a:prstGeom>
          <a:noFill/>
        </p:spPr>
        <p:txBody>
          <a:bodyPr wrap="square" rtlCol="0">
            <a:spAutoFit/>
          </a:bodyPr>
          <a:lstStyle/>
          <a:p>
            <a:r>
              <a:rPr lang="en-GB" sz="1000" dirty="0"/>
              <a:t>functions in rows</a:t>
            </a:r>
          </a:p>
        </p:txBody>
      </p:sp>
      <p:grpSp>
        <p:nvGrpSpPr>
          <p:cNvPr id="3" name="Group 2"/>
          <p:cNvGrpSpPr/>
          <p:nvPr/>
        </p:nvGrpSpPr>
        <p:grpSpPr>
          <a:xfrm rot="5400000">
            <a:off x="7242047" y="4265726"/>
            <a:ext cx="410478" cy="1137832"/>
            <a:chOff x="8765782" y="3262897"/>
            <a:chExt cx="410478" cy="1137832"/>
          </a:xfrm>
        </p:grpSpPr>
        <p:cxnSp>
          <p:nvCxnSpPr>
            <p:cNvPr id="16" name="Straight Arrow Connector 15"/>
            <p:cNvCxnSpPr/>
            <p:nvPr/>
          </p:nvCxnSpPr>
          <p:spPr>
            <a:xfrm flipH="1" flipV="1">
              <a:off x="8765782" y="3262897"/>
              <a:ext cx="397129" cy="538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765782" y="3801529"/>
              <a:ext cx="410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765782" y="3801529"/>
              <a:ext cx="397129" cy="59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6755896" y="5049011"/>
            <a:ext cx="1443348" cy="246221"/>
          </a:xfrm>
          <a:prstGeom prst="rect">
            <a:avLst/>
          </a:prstGeom>
          <a:noFill/>
        </p:spPr>
        <p:txBody>
          <a:bodyPr wrap="square" rtlCol="0">
            <a:spAutoFit/>
          </a:bodyPr>
          <a:lstStyle/>
          <a:p>
            <a:r>
              <a:rPr lang="en-GB" sz="1000" dirty="0"/>
              <a:t>derivatives in columns</a:t>
            </a:r>
          </a:p>
        </p:txBody>
      </p:sp>
      <p:graphicFrame>
        <p:nvGraphicFramePr>
          <p:cNvPr id="20" name="Object 19"/>
          <p:cNvGraphicFramePr>
            <a:graphicFrameLocks noChangeAspect="1"/>
          </p:cNvGraphicFramePr>
          <p:nvPr>
            <p:extLst>
              <p:ext uri="{D42A27DB-BD31-4B8C-83A1-F6EECF244321}">
                <p14:modId xmlns:p14="http://schemas.microsoft.com/office/powerpoint/2010/main" val="3117724933"/>
              </p:ext>
            </p:extLst>
          </p:nvPr>
        </p:nvGraphicFramePr>
        <p:xfrm>
          <a:off x="2141028" y="5026533"/>
          <a:ext cx="431800" cy="419100"/>
        </p:xfrm>
        <a:graphic>
          <a:graphicData uri="http://schemas.openxmlformats.org/presentationml/2006/ole">
            <mc:AlternateContent xmlns:mc="http://schemas.openxmlformats.org/markup-compatibility/2006">
              <mc:Choice xmlns:v="urn:schemas-microsoft-com:vml" Requires="v">
                <p:oleObj spid="_x0000_s562321" name="Equation" r:id="rId10" imgW="431640" imgH="419040" progId="Equation.DSMT4">
                  <p:embed/>
                </p:oleObj>
              </mc:Choice>
              <mc:Fallback>
                <p:oleObj name="Equation" r:id="rId10" imgW="431640" imgH="419040" progId="Equation.DSMT4">
                  <p:embed/>
                  <p:pic>
                    <p:nvPicPr>
                      <p:cNvPr id="0" name=""/>
                      <p:cNvPicPr/>
                      <p:nvPr/>
                    </p:nvPicPr>
                    <p:blipFill>
                      <a:blip r:embed="rId7"/>
                      <a:stretch>
                        <a:fillRect/>
                      </a:stretch>
                    </p:blipFill>
                    <p:spPr>
                      <a:xfrm>
                        <a:off x="2141028" y="5026533"/>
                        <a:ext cx="431800" cy="4191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168753978"/>
              </p:ext>
            </p:extLst>
          </p:nvPr>
        </p:nvGraphicFramePr>
        <p:xfrm>
          <a:off x="5232400" y="5236083"/>
          <a:ext cx="1727200" cy="1422400"/>
        </p:xfrm>
        <a:graphic>
          <a:graphicData uri="http://schemas.openxmlformats.org/presentationml/2006/ole">
            <mc:AlternateContent xmlns:mc="http://schemas.openxmlformats.org/markup-compatibility/2006">
              <mc:Choice xmlns:v="urn:schemas-microsoft-com:vml" Requires="v">
                <p:oleObj spid="_x0000_s562322" name="Equation" r:id="rId11" imgW="1726920" imgH="1422360" progId="Equation.DSMT4">
                  <p:embed/>
                </p:oleObj>
              </mc:Choice>
              <mc:Fallback>
                <p:oleObj name="Equation" r:id="rId11" imgW="1726920" imgH="1422360" progId="Equation.DSMT4">
                  <p:embed/>
                  <p:pic>
                    <p:nvPicPr>
                      <p:cNvPr id="0" name=""/>
                      <p:cNvPicPr/>
                      <p:nvPr/>
                    </p:nvPicPr>
                    <p:blipFill>
                      <a:blip r:embed="rId12"/>
                      <a:stretch>
                        <a:fillRect/>
                      </a:stretch>
                    </p:blipFill>
                    <p:spPr>
                      <a:xfrm>
                        <a:off x="5232400" y="5236083"/>
                        <a:ext cx="1727200" cy="1422400"/>
                      </a:xfrm>
                      <a:prstGeom prst="rect">
                        <a:avLst/>
                      </a:prstGeom>
                    </p:spPr>
                  </p:pic>
                </p:oleObj>
              </mc:Fallback>
            </mc:AlternateContent>
          </a:graphicData>
        </a:graphic>
      </p:graphicFrame>
      <p:sp>
        <p:nvSpPr>
          <p:cNvPr id="5" name="Slide Number Placeholder 4"/>
          <p:cNvSpPr>
            <a:spLocks noGrp="1"/>
          </p:cNvSpPr>
          <p:nvPr>
            <p:ph type="sldNum" sz="quarter" idx="12"/>
          </p:nvPr>
        </p:nvSpPr>
        <p:spPr/>
        <p:txBody>
          <a:bodyPr/>
          <a:lstStyle/>
          <a:p>
            <a:fld id="{20222C57-82CF-4D8A-8DC1-229C0B8895A7}" type="slidenum">
              <a:rPr lang="en-GB" smtClean="0"/>
              <a:t>55</a:t>
            </a:fld>
            <a:endParaRPr lang="en-GB"/>
          </a:p>
        </p:txBody>
      </p:sp>
    </p:spTree>
    <p:extLst>
      <p:ext uri="{BB962C8B-B14F-4D97-AF65-F5344CB8AC3E}">
        <p14:creationId xmlns:p14="http://schemas.microsoft.com/office/powerpoint/2010/main" val="3182690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r>
              <a:rPr lang="en-GB" sz="1600" dirty="0"/>
              <a:t>We will write Jacobians the other way, </a:t>
            </a:r>
            <a:br>
              <a:rPr lang="en-GB" sz="1600" dirty="0"/>
            </a:br>
            <a:r>
              <a:rPr lang="en-GB" sz="1600" dirty="0"/>
              <a:t>consistently with gradients:</a:t>
            </a:r>
          </a:p>
          <a:p>
            <a:endParaRPr lang="en-GB" sz="1600" dirty="0"/>
          </a:p>
          <a:p>
            <a:r>
              <a:rPr lang="en-GB" sz="1600" dirty="0"/>
              <a:t>This is consistent with gradients </a:t>
            </a:r>
          </a:p>
          <a:p>
            <a:pPr lvl="1"/>
            <a:r>
              <a:rPr lang="en-GB" sz="1600" dirty="0"/>
              <a:t>Gradient = Jacobian of one-dimensional functions</a:t>
            </a:r>
          </a:p>
          <a:p>
            <a:pPr lvl="1"/>
            <a:r>
              <a:rPr lang="en-GB" sz="1600" dirty="0"/>
              <a:t>Jacobian = horizontal concatenation of gradients</a:t>
            </a:r>
          </a:p>
          <a:p>
            <a:endParaRPr lang="en-GB" sz="1600" dirty="0"/>
          </a:p>
          <a:p>
            <a:r>
              <a:rPr lang="en-GB" sz="1600" dirty="0"/>
              <a:t>In this case,          </a:t>
            </a:r>
            <a:r>
              <a:rPr lang="en-GB" sz="1600" dirty="0" smtClean="0"/>
              <a:t> is </a:t>
            </a:r>
            <a:r>
              <a:rPr lang="en-GB" sz="1600" dirty="0"/>
              <a:t>of shape </a:t>
            </a:r>
            <a:r>
              <a:rPr lang="en-GB" sz="1600" i="1" dirty="0"/>
              <a:t>(</a:t>
            </a:r>
            <a:r>
              <a:rPr lang="en-GB" sz="1600" i="1" dirty="0" err="1"/>
              <a:t>nxp</a:t>
            </a:r>
            <a:r>
              <a:rPr lang="en-GB" sz="1600" i="1" dirty="0"/>
              <a:t>)</a:t>
            </a:r>
            <a:endParaRPr lang="en-GB" sz="1600" dirty="0"/>
          </a:p>
          <a:p>
            <a:endParaRPr lang="en-GB" sz="1600" i="1" dirty="0"/>
          </a:p>
          <a:p>
            <a:r>
              <a:rPr lang="en-GB" sz="1600" dirty="0"/>
              <a:t>And you can check that the chain rule is written:                                       </a:t>
            </a:r>
            <a:r>
              <a:rPr lang="en-GB" sz="1600" dirty="0" smtClean="0"/>
              <a:t> (</a:t>
            </a:r>
            <a:r>
              <a:rPr lang="en-GB" sz="1600" dirty="0"/>
              <a:t>inner function first) </a:t>
            </a:r>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pPr lvl="1"/>
            <a:endParaRPr lang="en-GB" sz="1600" dirty="0"/>
          </a:p>
          <a:p>
            <a:endParaRPr lang="en-GB" sz="1600" dirty="0"/>
          </a:p>
          <a:p>
            <a:endParaRPr lang="en-GB"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Jacobians the other way</a:t>
            </a:r>
          </a:p>
        </p:txBody>
      </p:sp>
      <p:graphicFrame>
        <p:nvGraphicFramePr>
          <p:cNvPr id="11" name="Object 10"/>
          <p:cNvGraphicFramePr>
            <a:graphicFrameLocks noChangeAspect="1"/>
          </p:cNvGraphicFramePr>
          <p:nvPr>
            <p:extLst/>
          </p:nvPr>
        </p:nvGraphicFramePr>
        <p:xfrm>
          <a:off x="5195888" y="1462088"/>
          <a:ext cx="2514600" cy="1676400"/>
        </p:xfrm>
        <a:graphic>
          <a:graphicData uri="http://schemas.openxmlformats.org/presentationml/2006/ole">
            <mc:AlternateContent xmlns:mc="http://schemas.openxmlformats.org/markup-compatibility/2006">
              <mc:Choice xmlns:v="urn:schemas-microsoft-com:vml" Requires="v">
                <p:oleObj spid="_x0000_s563286" name="Equation" r:id="rId4" imgW="2514600" imgH="1676160" progId="Equation.DSMT4">
                  <p:embed/>
                </p:oleObj>
              </mc:Choice>
              <mc:Fallback>
                <p:oleObj name="Equation" r:id="rId4" imgW="2514600" imgH="1676160" progId="Equation.DSMT4">
                  <p:embed/>
                  <p:pic>
                    <p:nvPicPr>
                      <p:cNvPr id="0" name=""/>
                      <p:cNvPicPr/>
                      <p:nvPr/>
                    </p:nvPicPr>
                    <p:blipFill>
                      <a:blip r:embed="rId5"/>
                      <a:stretch>
                        <a:fillRect/>
                      </a:stretch>
                    </p:blipFill>
                    <p:spPr>
                      <a:xfrm>
                        <a:off x="5195888" y="1462088"/>
                        <a:ext cx="2514600" cy="1676400"/>
                      </a:xfrm>
                      <a:prstGeom prst="rect">
                        <a:avLst/>
                      </a:prstGeom>
                    </p:spPr>
                  </p:pic>
                </p:oleObj>
              </mc:Fallback>
            </mc:AlternateContent>
          </a:graphicData>
        </a:graphic>
      </p:graphicFrame>
      <p:cxnSp>
        <p:nvCxnSpPr>
          <p:cNvPr id="12" name="Straight Arrow Connector 11"/>
          <p:cNvCxnSpPr/>
          <p:nvPr/>
        </p:nvCxnSpPr>
        <p:spPr>
          <a:xfrm flipH="1" flipV="1">
            <a:off x="7865844" y="1641519"/>
            <a:ext cx="397129" cy="538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865844" y="2180151"/>
            <a:ext cx="410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865844" y="2180151"/>
            <a:ext cx="397129" cy="59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93170" y="2053151"/>
            <a:ext cx="1328216" cy="246221"/>
          </a:xfrm>
          <a:prstGeom prst="rect">
            <a:avLst/>
          </a:prstGeom>
          <a:noFill/>
        </p:spPr>
        <p:txBody>
          <a:bodyPr wrap="square" rtlCol="0">
            <a:spAutoFit/>
          </a:bodyPr>
          <a:lstStyle/>
          <a:p>
            <a:r>
              <a:rPr lang="en-GB" sz="1000" dirty="0"/>
              <a:t>derivatives in rows</a:t>
            </a:r>
          </a:p>
        </p:txBody>
      </p:sp>
      <p:grpSp>
        <p:nvGrpSpPr>
          <p:cNvPr id="3" name="Group 2"/>
          <p:cNvGrpSpPr/>
          <p:nvPr/>
        </p:nvGrpSpPr>
        <p:grpSpPr>
          <a:xfrm rot="5400000">
            <a:off x="6494509" y="2796748"/>
            <a:ext cx="410478" cy="1137832"/>
            <a:chOff x="8765782" y="3262897"/>
            <a:chExt cx="410478" cy="1137832"/>
          </a:xfrm>
        </p:grpSpPr>
        <p:cxnSp>
          <p:nvCxnSpPr>
            <p:cNvPr id="16" name="Straight Arrow Connector 15"/>
            <p:cNvCxnSpPr/>
            <p:nvPr/>
          </p:nvCxnSpPr>
          <p:spPr>
            <a:xfrm flipH="1" flipV="1">
              <a:off x="8765782" y="3262897"/>
              <a:ext cx="397129" cy="538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765782" y="3801529"/>
              <a:ext cx="410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765782" y="3801529"/>
              <a:ext cx="397129" cy="59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6008358" y="3540320"/>
            <a:ext cx="1443348" cy="246221"/>
          </a:xfrm>
          <a:prstGeom prst="rect">
            <a:avLst/>
          </a:prstGeom>
          <a:noFill/>
        </p:spPr>
        <p:txBody>
          <a:bodyPr wrap="square" rtlCol="0">
            <a:spAutoFit/>
          </a:bodyPr>
          <a:lstStyle/>
          <a:p>
            <a:r>
              <a:rPr lang="en-GB" sz="1000" dirty="0"/>
              <a:t>functions in columns</a:t>
            </a:r>
          </a:p>
        </p:txBody>
      </p:sp>
      <p:graphicFrame>
        <p:nvGraphicFramePr>
          <p:cNvPr id="21" name="Object 20"/>
          <p:cNvGraphicFramePr>
            <a:graphicFrameLocks noChangeAspect="1"/>
          </p:cNvGraphicFramePr>
          <p:nvPr>
            <p:extLst>
              <p:ext uri="{D42A27DB-BD31-4B8C-83A1-F6EECF244321}">
                <p14:modId xmlns:p14="http://schemas.microsoft.com/office/powerpoint/2010/main" val="738348567"/>
              </p:ext>
            </p:extLst>
          </p:nvPr>
        </p:nvGraphicFramePr>
        <p:xfrm>
          <a:off x="5195888" y="4205558"/>
          <a:ext cx="1727200" cy="1422400"/>
        </p:xfrm>
        <a:graphic>
          <a:graphicData uri="http://schemas.openxmlformats.org/presentationml/2006/ole">
            <mc:AlternateContent xmlns:mc="http://schemas.openxmlformats.org/markup-compatibility/2006">
              <mc:Choice xmlns:v="urn:schemas-microsoft-com:vml" Requires="v">
                <p:oleObj spid="_x0000_s563287" name="Equation" r:id="rId6" imgW="1726920" imgH="1422360" progId="Equation.DSMT4">
                  <p:embed/>
                </p:oleObj>
              </mc:Choice>
              <mc:Fallback>
                <p:oleObj name="Equation" r:id="rId6" imgW="1726920" imgH="1422360" progId="Equation.DSMT4">
                  <p:embed/>
                  <p:pic>
                    <p:nvPicPr>
                      <p:cNvPr id="0" name=""/>
                      <p:cNvPicPr/>
                      <p:nvPr/>
                    </p:nvPicPr>
                    <p:blipFill>
                      <a:blip r:embed="rId7"/>
                      <a:stretch>
                        <a:fillRect/>
                      </a:stretch>
                    </p:blipFill>
                    <p:spPr>
                      <a:xfrm>
                        <a:off x="5195888" y="4205558"/>
                        <a:ext cx="1727200" cy="14224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01595699"/>
              </p:ext>
            </p:extLst>
          </p:nvPr>
        </p:nvGraphicFramePr>
        <p:xfrm>
          <a:off x="2168637" y="3996008"/>
          <a:ext cx="431800" cy="419100"/>
        </p:xfrm>
        <a:graphic>
          <a:graphicData uri="http://schemas.openxmlformats.org/presentationml/2006/ole">
            <mc:AlternateContent xmlns:mc="http://schemas.openxmlformats.org/markup-compatibility/2006">
              <mc:Choice xmlns:v="urn:schemas-microsoft-com:vml" Requires="v">
                <p:oleObj spid="_x0000_s563288" name="Equation" r:id="rId8" imgW="431640" imgH="419040" progId="Equation.DSMT4">
                  <p:embed/>
                </p:oleObj>
              </mc:Choice>
              <mc:Fallback>
                <p:oleObj name="Equation" r:id="rId8" imgW="431640" imgH="419040" progId="Equation.DSMT4">
                  <p:embed/>
                  <p:pic>
                    <p:nvPicPr>
                      <p:cNvPr id="0" name=""/>
                      <p:cNvPicPr/>
                      <p:nvPr/>
                    </p:nvPicPr>
                    <p:blipFill>
                      <a:blip r:embed="rId9"/>
                      <a:stretch>
                        <a:fillRect/>
                      </a:stretch>
                    </p:blipFill>
                    <p:spPr>
                      <a:xfrm>
                        <a:off x="2168637" y="3996008"/>
                        <a:ext cx="431800" cy="419100"/>
                      </a:xfrm>
                      <a:prstGeom prst="rect">
                        <a:avLst/>
                      </a:prstGeom>
                    </p:spPr>
                  </p:pic>
                </p:oleObj>
              </mc:Fallback>
            </mc:AlternateContent>
          </a:graphicData>
        </a:graphic>
      </p:graphicFrame>
      <p:sp>
        <p:nvSpPr>
          <p:cNvPr id="5" name="Slide Number Placeholder 4"/>
          <p:cNvSpPr>
            <a:spLocks noGrp="1"/>
          </p:cNvSpPr>
          <p:nvPr>
            <p:ph type="sldNum" sz="quarter" idx="12"/>
          </p:nvPr>
        </p:nvSpPr>
        <p:spPr/>
        <p:txBody>
          <a:bodyPr/>
          <a:lstStyle/>
          <a:p>
            <a:fld id="{20222C57-82CF-4D8A-8DC1-229C0B8895A7}" type="slidenum">
              <a:rPr lang="en-GB" smtClean="0"/>
              <a:t>56</a:t>
            </a:fld>
            <a:endParaRPr lang="en-GB"/>
          </a:p>
        </p:txBody>
      </p:sp>
    </p:spTree>
    <p:extLst>
      <p:ext uri="{BB962C8B-B14F-4D97-AF65-F5344CB8AC3E}">
        <p14:creationId xmlns:p14="http://schemas.microsoft.com/office/powerpoint/2010/main" val="949925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r>
              <a:rPr lang="en-GB" sz="1600" dirty="0"/>
              <a:t>If                 </a:t>
            </a:r>
            <a:r>
              <a:rPr lang="en-GB" sz="1600" dirty="0" smtClean="0"/>
              <a:t>   is </a:t>
            </a:r>
            <a:r>
              <a:rPr lang="en-GB" sz="1600" dirty="0"/>
              <a:t>linear, i.e.                </a:t>
            </a:r>
            <a:r>
              <a:rPr lang="en-GB" sz="1600" dirty="0" smtClean="0"/>
              <a:t> where </a:t>
            </a:r>
            <a:r>
              <a:rPr lang="en-GB" sz="1600" i="1" dirty="0"/>
              <a:t>A</a:t>
            </a:r>
            <a:r>
              <a:rPr lang="en-GB" sz="1600" dirty="0"/>
              <a:t> is a matrix of shape (</a:t>
            </a:r>
            <a:r>
              <a:rPr lang="en-GB" sz="1600" i="1" dirty="0" err="1"/>
              <a:t>pxn</a:t>
            </a:r>
            <a:r>
              <a:rPr lang="en-GB" sz="1600" i="1" dirty="0"/>
              <a:t>)</a:t>
            </a:r>
          </a:p>
          <a:p>
            <a:endParaRPr lang="en-GB" sz="1600" dirty="0"/>
          </a:p>
          <a:p>
            <a:r>
              <a:rPr lang="en-GB" sz="1600" dirty="0"/>
              <a:t>Then, you can convince yourself that its Jacobian matrix (with derivatives in rows) is the constant: </a:t>
            </a:r>
          </a:p>
          <a:p>
            <a:endParaRPr lang="en-GB" sz="1600" dirty="0"/>
          </a:p>
          <a:p>
            <a:endParaRPr lang="en-GB" sz="1600" dirty="0"/>
          </a:p>
          <a:p>
            <a:pPr marL="0" indent="0">
              <a:buNone/>
            </a:pPr>
            <a:r>
              <a:rPr lang="en-GB" sz="1600" dirty="0"/>
              <a:t>and not </a:t>
            </a:r>
            <a:r>
              <a:rPr lang="en-GB" sz="1600" i="1" dirty="0"/>
              <a:t>A</a:t>
            </a:r>
            <a:r>
              <a:rPr lang="en-GB" sz="1600" dirty="0"/>
              <a:t> </a:t>
            </a:r>
            <a:r>
              <a:rPr lang="en-GB" sz="1600" dirty="0" smtClean="0"/>
              <a:t>(which </a:t>
            </a:r>
            <a:r>
              <a:rPr lang="en-GB" sz="1600" dirty="0"/>
              <a:t>is maybe why people like Jacobians the other way around</a:t>
            </a:r>
            <a:r>
              <a:rPr lang="en-GB" sz="1600" dirty="0" smtClean="0"/>
              <a:t>…)</a:t>
            </a:r>
            <a:endParaRPr lang="en-GB" sz="1600" dirty="0"/>
          </a:p>
          <a:p>
            <a:endParaRPr lang="en-GB"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Jacobians of linear functions</a:t>
            </a:r>
            <a:endParaRPr lang="en-GB" dirty="0">
              <a:solidFill>
                <a:schemeClr val="bg1"/>
              </a:solidFill>
            </a:endParaRPr>
          </a:p>
        </p:txBody>
      </p:sp>
      <p:graphicFrame>
        <p:nvGraphicFramePr>
          <p:cNvPr id="20" name="Object 19"/>
          <p:cNvGraphicFramePr>
            <a:graphicFrameLocks noChangeAspect="1"/>
          </p:cNvGraphicFramePr>
          <p:nvPr>
            <p:extLst/>
          </p:nvPr>
        </p:nvGraphicFramePr>
        <p:xfrm>
          <a:off x="1330325" y="1868488"/>
          <a:ext cx="812800" cy="228600"/>
        </p:xfrm>
        <a:graphic>
          <a:graphicData uri="http://schemas.openxmlformats.org/presentationml/2006/ole">
            <mc:AlternateContent xmlns:mc="http://schemas.openxmlformats.org/markup-compatibility/2006">
              <mc:Choice xmlns:v="urn:schemas-microsoft-com:vml" Requires="v">
                <p:oleObj spid="_x0000_s564394" name="Equation" r:id="rId4" imgW="812520" imgH="228600" progId="Equation.DSMT4">
                  <p:embed/>
                </p:oleObj>
              </mc:Choice>
              <mc:Fallback>
                <p:oleObj name="Equation" r:id="rId4" imgW="812520" imgH="228600" progId="Equation.DSMT4">
                  <p:embed/>
                  <p:pic>
                    <p:nvPicPr>
                      <p:cNvPr id="0" name=""/>
                      <p:cNvPicPr/>
                      <p:nvPr/>
                    </p:nvPicPr>
                    <p:blipFill>
                      <a:blip r:embed="rId5"/>
                      <a:stretch>
                        <a:fillRect/>
                      </a:stretch>
                    </p:blipFill>
                    <p:spPr>
                      <a:xfrm>
                        <a:off x="1330325" y="1868488"/>
                        <a:ext cx="812800" cy="228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53931537"/>
              </p:ext>
            </p:extLst>
          </p:nvPr>
        </p:nvGraphicFramePr>
        <p:xfrm>
          <a:off x="3192820" y="1862550"/>
          <a:ext cx="698500" cy="254000"/>
        </p:xfrm>
        <a:graphic>
          <a:graphicData uri="http://schemas.openxmlformats.org/presentationml/2006/ole">
            <mc:AlternateContent xmlns:mc="http://schemas.openxmlformats.org/markup-compatibility/2006">
              <mc:Choice xmlns:v="urn:schemas-microsoft-com:vml" Requires="v">
                <p:oleObj spid="_x0000_s564395" name="Equation" r:id="rId6" imgW="698400" imgH="253800" progId="Equation.DSMT4">
                  <p:embed/>
                </p:oleObj>
              </mc:Choice>
              <mc:Fallback>
                <p:oleObj name="Equation" r:id="rId6" imgW="698400" imgH="253800" progId="Equation.DSMT4">
                  <p:embed/>
                  <p:pic>
                    <p:nvPicPr>
                      <p:cNvPr id="0" name=""/>
                      <p:cNvPicPr/>
                      <p:nvPr/>
                    </p:nvPicPr>
                    <p:blipFill>
                      <a:blip r:embed="rId7"/>
                      <a:stretch>
                        <a:fillRect/>
                      </a:stretch>
                    </p:blipFill>
                    <p:spPr>
                      <a:xfrm>
                        <a:off x="3192820" y="1862550"/>
                        <a:ext cx="698500" cy="2540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57</a:t>
            </a:fld>
            <a:endParaRPr lang="en-GB"/>
          </a:p>
        </p:txBody>
      </p:sp>
      <p:graphicFrame>
        <p:nvGraphicFramePr>
          <p:cNvPr id="9" name="Object 8"/>
          <p:cNvGraphicFramePr>
            <a:graphicFrameLocks noChangeAspect="1"/>
          </p:cNvGraphicFramePr>
          <p:nvPr>
            <p:extLst/>
          </p:nvPr>
        </p:nvGraphicFramePr>
        <p:xfrm>
          <a:off x="5806950" y="3019307"/>
          <a:ext cx="749300" cy="419100"/>
        </p:xfrm>
        <a:graphic>
          <a:graphicData uri="http://schemas.openxmlformats.org/presentationml/2006/ole">
            <mc:AlternateContent xmlns:mc="http://schemas.openxmlformats.org/markup-compatibility/2006">
              <mc:Choice xmlns:v="urn:schemas-microsoft-com:vml" Requires="v">
                <p:oleObj spid="_x0000_s564396" name="Equation" r:id="rId8" imgW="749160" imgH="419040" progId="Equation.DSMT4">
                  <p:embed/>
                </p:oleObj>
              </mc:Choice>
              <mc:Fallback>
                <p:oleObj name="Equation" r:id="rId8" imgW="749160" imgH="419040" progId="Equation.DSMT4">
                  <p:embed/>
                  <p:pic>
                    <p:nvPicPr>
                      <p:cNvPr id="0" name=""/>
                      <p:cNvPicPr/>
                      <p:nvPr/>
                    </p:nvPicPr>
                    <p:blipFill>
                      <a:blip r:embed="rId9"/>
                      <a:stretch>
                        <a:fillRect/>
                      </a:stretch>
                    </p:blipFill>
                    <p:spPr>
                      <a:xfrm>
                        <a:off x="5806950" y="3019307"/>
                        <a:ext cx="749300" cy="419100"/>
                      </a:xfrm>
                      <a:prstGeom prst="rect">
                        <a:avLst/>
                      </a:prstGeom>
                    </p:spPr>
                  </p:pic>
                </p:oleObj>
              </mc:Fallback>
            </mc:AlternateContent>
          </a:graphicData>
        </a:graphic>
      </p:graphicFrame>
      <p:sp>
        <p:nvSpPr>
          <p:cNvPr id="6" name="Rectangle 5">
            <a:extLst>
              <a:ext uri="{FF2B5EF4-FFF2-40B4-BE49-F238E27FC236}">
                <a16:creationId xmlns="" xmlns:a16="http://schemas.microsoft.com/office/drawing/2014/main" id="{300E69CF-A9E0-44B7-B55E-801DE249C891}"/>
              </a:ext>
            </a:extLst>
          </p:cNvPr>
          <p:cNvSpPr/>
          <p:nvPr/>
        </p:nvSpPr>
        <p:spPr>
          <a:xfrm>
            <a:off x="5152575" y="4640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0" name="Rectangle 9">
            <a:extLst>
              <a:ext uri="{FF2B5EF4-FFF2-40B4-BE49-F238E27FC236}">
                <a16:creationId xmlns="" xmlns:a16="http://schemas.microsoft.com/office/drawing/2014/main" id="{183FBE33-0D48-4E87-86B7-50F12A5E8616}"/>
              </a:ext>
            </a:extLst>
          </p:cNvPr>
          <p:cNvSpPr/>
          <p:nvPr/>
        </p:nvSpPr>
        <p:spPr>
          <a:xfrm>
            <a:off x="5152574" y="4894947"/>
            <a:ext cx="246743" cy="254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1" name="Rectangle 10">
            <a:extLst>
              <a:ext uri="{FF2B5EF4-FFF2-40B4-BE49-F238E27FC236}">
                <a16:creationId xmlns="" xmlns:a16="http://schemas.microsoft.com/office/drawing/2014/main" id="{19A794E2-2013-42F0-845A-AEB2088058C5}"/>
              </a:ext>
            </a:extLst>
          </p:cNvPr>
          <p:cNvSpPr/>
          <p:nvPr/>
        </p:nvSpPr>
        <p:spPr>
          <a:xfrm>
            <a:off x="5152574" y="5148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2" name="Rectangle 11">
            <a:extLst>
              <a:ext uri="{FF2B5EF4-FFF2-40B4-BE49-F238E27FC236}">
                <a16:creationId xmlns="" xmlns:a16="http://schemas.microsoft.com/office/drawing/2014/main" id="{C57C0B99-2B2E-4DCA-B7F3-C8F7AFCFBCD9}"/>
              </a:ext>
            </a:extLst>
          </p:cNvPr>
          <p:cNvSpPr/>
          <p:nvPr/>
        </p:nvSpPr>
        <p:spPr>
          <a:xfrm>
            <a:off x="5152573" y="5402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3" name="Rectangle 12">
            <a:extLst>
              <a:ext uri="{FF2B5EF4-FFF2-40B4-BE49-F238E27FC236}">
                <a16:creationId xmlns="" xmlns:a16="http://schemas.microsoft.com/office/drawing/2014/main" id="{9DB5C1EE-484E-414F-80FE-991AA1006B68}"/>
              </a:ext>
            </a:extLst>
          </p:cNvPr>
          <p:cNvSpPr/>
          <p:nvPr/>
        </p:nvSpPr>
        <p:spPr>
          <a:xfrm>
            <a:off x="5152572" y="5656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4" name="Rectangle 13">
            <a:extLst>
              <a:ext uri="{FF2B5EF4-FFF2-40B4-BE49-F238E27FC236}">
                <a16:creationId xmlns="" xmlns:a16="http://schemas.microsoft.com/office/drawing/2014/main" id="{18776C8C-B275-437B-8889-F482E46B4DED}"/>
              </a:ext>
            </a:extLst>
          </p:cNvPr>
          <p:cNvSpPr/>
          <p:nvPr/>
        </p:nvSpPr>
        <p:spPr>
          <a:xfrm>
            <a:off x="5809347" y="4640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5" name="Rectangle 14">
            <a:extLst>
              <a:ext uri="{FF2B5EF4-FFF2-40B4-BE49-F238E27FC236}">
                <a16:creationId xmlns="" xmlns:a16="http://schemas.microsoft.com/office/drawing/2014/main" id="{D9A80EFF-5FE1-40D6-916F-829757EEEBCC}"/>
              </a:ext>
            </a:extLst>
          </p:cNvPr>
          <p:cNvSpPr/>
          <p:nvPr/>
        </p:nvSpPr>
        <p:spPr>
          <a:xfrm>
            <a:off x="5809346" y="4894947"/>
            <a:ext cx="747474" cy="254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6" name="Rectangle 15">
            <a:extLst>
              <a:ext uri="{FF2B5EF4-FFF2-40B4-BE49-F238E27FC236}">
                <a16:creationId xmlns="" xmlns:a16="http://schemas.microsoft.com/office/drawing/2014/main" id="{7FE575F7-266C-49E9-80A1-379076418743}"/>
              </a:ext>
            </a:extLst>
          </p:cNvPr>
          <p:cNvSpPr/>
          <p:nvPr/>
        </p:nvSpPr>
        <p:spPr>
          <a:xfrm>
            <a:off x="5809332" y="5154299"/>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7" name="Rectangle 16">
            <a:extLst>
              <a:ext uri="{FF2B5EF4-FFF2-40B4-BE49-F238E27FC236}">
                <a16:creationId xmlns="" xmlns:a16="http://schemas.microsoft.com/office/drawing/2014/main" id="{E253B409-701D-4266-8799-FB8FE05E586C}"/>
              </a:ext>
            </a:extLst>
          </p:cNvPr>
          <p:cNvSpPr/>
          <p:nvPr/>
        </p:nvSpPr>
        <p:spPr>
          <a:xfrm>
            <a:off x="5809345" y="5402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8" name="Rectangle 17">
            <a:extLst>
              <a:ext uri="{FF2B5EF4-FFF2-40B4-BE49-F238E27FC236}">
                <a16:creationId xmlns="" xmlns:a16="http://schemas.microsoft.com/office/drawing/2014/main" id="{B7D85CF3-AE8C-4387-A437-0B11C74C1A6A}"/>
              </a:ext>
            </a:extLst>
          </p:cNvPr>
          <p:cNvSpPr/>
          <p:nvPr/>
        </p:nvSpPr>
        <p:spPr>
          <a:xfrm>
            <a:off x="5809344" y="5656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9" name="Rectangle 18">
            <a:extLst>
              <a:ext uri="{FF2B5EF4-FFF2-40B4-BE49-F238E27FC236}">
                <a16:creationId xmlns="" xmlns:a16="http://schemas.microsoft.com/office/drawing/2014/main" id="{274D301B-12C9-4B0C-8697-FE157E29DA7F}"/>
              </a:ext>
            </a:extLst>
          </p:cNvPr>
          <p:cNvSpPr/>
          <p:nvPr/>
        </p:nvSpPr>
        <p:spPr>
          <a:xfrm>
            <a:off x="6059707" y="4640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2" name="Rectangle 21">
            <a:extLst>
              <a:ext uri="{FF2B5EF4-FFF2-40B4-BE49-F238E27FC236}">
                <a16:creationId xmlns="" xmlns:a16="http://schemas.microsoft.com/office/drawing/2014/main" id="{BC707480-93A0-4C87-9DAC-82E9214E5AFB}"/>
              </a:ext>
            </a:extLst>
          </p:cNvPr>
          <p:cNvSpPr/>
          <p:nvPr/>
        </p:nvSpPr>
        <p:spPr>
          <a:xfrm>
            <a:off x="6059706" y="5148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3" name="Rectangle 22">
            <a:extLst>
              <a:ext uri="{FF2B5EF4-FFF2-40B4-BE49-F238E27FC236}">
                <a16:creationId xmlns="" xmlns:a16="http://schemas.microsoft.com/office/drawing/2014/main" id="{5381CDC5-7467-49FA-914C-968210783D61}"/>
              </a:ext>
            </a:extLst>
          </p:cNvPr>
          <p:cNvSpPr/>
          <p:nvPr/>
        </p:nvSpPr>
        <p:spPr>
          <a:xfrm>
            <a:off x="6059705" y="5402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4" name="Rectangle 23">
            <a:extLst>
              <a:ext uri="{FF2B5EF4-FFF2-40B4-BE49-F238E27FC236}">
                <a16:creationId xmlns="" xmlns:a16="http://schemas.microsoft.com/office/drawing/2014/main" id="{B2375D81-9525-49DC-8EEB-49BDC596BD50}"/>
              </a:ext>
            </a:extLst>
          </p:cNvPr>
          <p:cNvSpPr/>
          <p:nvPr/>
        </p:nvSpPr>
        <p:spPr>
          <a:xfrm>
            <a:off x="6059704" y="565694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5" name="Rectangle 24">
            <a:extLst>
              <a:ext uri="{FF2B5EF4-FFF2-40B4-BE49-F238E27FC236}">
                <a16:creationId xmlns="" xmlns:a16="http://schemas.microsoft.com/office/drawing/2014/main" id="{892EE8C9-740C-4405-8949-047CF66734B8}"/>
              </a:ext>
            </a:extLst>
          </p:cNvPr>
          <p:cNvSpPr/>
          <p:nvPr/>
        </p:nvSpPr>
        <p:spPr>
          <a:xfrm>
            <a:off x="6310080" y="46409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7" name="Rectangle 26">
            <a:extLst>
              <a:ext uri="{FF2B5EF4-FFF2-40B4-BE49-F238E27FC236}">
                <a16:creationId xmlns="" xmlns:a16="http://schemas.microsoft.com/office/drawing/2014/main" id="{04547970-E9B8-44A5-92AE-DEEB37A3D69E}"/>
              </a:ext>
            </a:extLst>
          </p:cNvPr>
          <p:cNvSpPr/>
          <p:nvPr/>
        </p:nvSpPr>
        <p:spPr>
          <a:xfrm>
            <a:off x="6310079" y="51489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8" name="Rectangle 27">
            <a:extLst>
              <a:ext uri="{FF2B5EF4-FFF2-40B4-BE49-F238E27FC236}">
                <a16:creationId xmlns="" xmlns:a16="http://schemas.microsoft.com/office/drawing/2014/main" id="{96A336DE-2364-48C5-9AB2-818A4DC4CA02}"/>
              </a:ext>
            </a:extLst>
          </p:cNvPr>
          <p:cNvSpPr/>
          <p:nvPr/>
        </p:nvSpPr>
        <p:spPr>
          <a:xfrm>
            <a:off x="6310078" y="54029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9" name="Rectangle 28">
            <a:extLst>
              <a:ext uri="{FF2B5EF4-FFF2-40B4-BE49-F238E27FC236}">
                <a16:creationId xmlns="" xmlns:a16="http://schemas.microsoft.com/office/drawing/2014/main" id="{6C65E5C8-C682-4C26-972D-43D1BB70D281}"/>
              </a:ext>
            </a:extLst>
          </p:cNvPr>
          <p:cNvSpPr/>
          <p:nvPr/>
        </p:nvSpPr>
        <p:spPr>
          <a:xfrm>
            <a:off x="6310077" y="56569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0" name="Rectangle 29">
            <a:extLst>
              <a:ext uri="{FF2B5EF4-FFF2-40B4-BE49-F238E27FC236}">
                <a16:creationId xmlns="" xmlns:a16="http://schemas.microsoft.com/office/drawing/2014/main" id="{B738E73A-E760-4287-A8C7-239A0069DC31}"/>
              </a:ext>
            </a:extLst>
          </p:cNvPr>
          <p:cNvSpPr/>
          <p:nvPr/>
        </p:nvSpPr>
        <p:spPr>
          <a:xfrm>
            <a:off x="6963221" y="4640941"/>
            <a:ext cx="246743" cy="762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graphicFrame>
        <p:nvGraphicFramePr>
          <p:cNvPr id="8" name="Object 7">
            <a:extLst>
              <a:ext uri="{FF2B5EF4-FFF2-40B4-BE49-F238E27FC236}">
                <a16:creationId xmlns="" xmlns:a16="http://schemas.microsoft.com/office/drawing/2014/main" id="{1CB1F4CE-6CEC-47A5-830E-A9B7335C55A0}"/>
              </a:ext>
            </a:extLst>
          </p:cNvPr>
          <p:cNvGraphicFramePr>
            <a:graphicFrameLocks noChangeAspect="1"/>
          </p:cNvGraphicFramePr>
          <p:nvPr>
            <p:extLst/>
          </p:nvPr>
        </p:nvGraphicFramePr>
        <p:xfrm>
          <a:off x="5199743" y="4909449"/>
          <a:ext cx="152400" cy="228600"/>
        </p:xfrm>
        <a:graphic>
          <a:graphicData uri="http://schemas.openxmlformats.org/presentationml/2006/ole">
            <mc:AlternateContent xmlns:mc="http://schemas.openxmlformats.org/markup-compatibility/2006">
              <mc:Choice xmlns:v="urn:schemas-microsoft-com:vml" Requires="v">
                <p:oleObj spid="_x0000_s564397" name="Equation" r:id="rId10" imgW="152280" imgH="228600" progId="Equation.DSMT4">
                  <p:embed/>
                </p:oleObj>
              </mc:Choice>
              <mc:Fallback>
                <p:oleObj name="Equation" r:id="rId10" imgW="152280" imgH="228600" progId="Equation.DSMT4">
                  <p:embed/>
                  <p:pic>
                    <p:nvPicPr>
                      <p:cNvPr id="0" name=""/>
                      <p:cNvPicPr/>
                      <p:nvPr/>
                    </p:nvPicPr>
                    <p:blipFill>
                      <a:blip r:embed="rId11"/>
                      <a:stretch>
                        <a:fillRect/>
                      </a:stretch>
                    </p:blipFill>
                    <p:spPr>
                      <a:xfrm>
                        <a:off x="5199743" y="4909449"/>
                        <a:ext cx="152400" cy="228600"/>
                      </a:xfrm>
                      <a:prstGeom prst="rect">
                        <a:avLst/>
                      </a:prstGeom>
                    </p:spPr>
                  </p:pic>
                </p:oleObj>
              </mc:Fallback>
            </mc:AlternateContent>
          </a:graphicData>
        </a:graphic>
      </p:graphicFrame>
      <p:graphicFrame>
        <p:nvGraphicFramePr>
          <p:cNvPr id="33" name="Object 32">
            <a:extLst>
              <a:ext uri="{FF2B5EF4-FFF2-40B4-BE49-F238E27FC236}">
                <a16:creationId xmlns="" xmlns:a16="http://schemas.microsoft.com/office/drawing/2014/main" id="{DE35A735-DAA7-4F77-8E0E-E6FA1DD937D7}"/>
              </a:ext>
            </a:extLst>
          </p:cNvPr>
          <p:cNvGraphicFramePr>
            <a:graphicFrameLocks noChangeAspect="1"/>
          </p:cNvGraphicFramePr>
          <p:nvPr>
            <p:extLst/>
          </p:nvPr>
        </p:nvGraphicFramePr>
        <p:xfrm>
          <a:off x="6086479" y="4889958"/>
          <a:ext cx="165100" cy="228600"/>
        </p:xfrm>
        <a:graphic>
          <a:graphicData uri="http://schemas.openxmlformats.org/presentationml/2006/ole">
            <mc:AlternateContent xmlns:mc="http://schemas.openxmlformats.org/markup-compatibility/2006">
              <mc:Choice xmlns:v="urn:schemas-microsoft-com:vml" Requires="v">
                <p:oleObj spid="_x0000_s564398" name="Equation" r:id="rId12" imgW="164880" imgH="228600" progId="Equation.DSMT4">
                  <p:embed/>
                </p:oleObj>
              </mc:Choice>
              <mc:Fallback>
                <p:oleObj name="Equation" r:id="rId12" imgW="164880" imgH="228600" progId="Equation.DSMT4">
                  <p:embed/>
                  <p:pic>
                    <p:nvPicPr>
                      <p:cNvPr id="0" name=""/>
                      <p:cNvPicPr/>
                      <p:nvPr/>
                    </p:nvPicPr>
                    <p:blipFill>
                      <a:blip r:embed="rId13"/>
                      <a:stretch>
                        <a:fillRect/>
                      </a:stretch>
                    </p:blipFill>
                    <p:spPr>
                      <a:xfrm>
                        <a:off x="6086479" y="4889958"/>
                        <a:ext cx="165100" cy="228600"/>
                      </a:xfrm>
                      <a:prstGeom prst="rect">
                        <a:avLst/>
                      </a:prstGeom>
                    </p:spPr>
                  </p:pic>
                </p:oleObj>
              </mc:Fallback>
            </mc:AlternateContent>
          </a:graphicData>
        </a:graphic>
      </p:graphicFrame>
      <p:graphicFrame>
        <p:nvGraphicFramePr>
          <p:cNvPr id="34" name="Object 33">
            <a:extLst>
              <a:ext uri="{FF2B5EF4-FFF2-40B4-BE49-F238E27FC236}">
                <a16:creationId xmlns="" xmlns:a16="http://schemas.microsoft.com/office/drawing/2014/main" id="{3616BBA5-B334-40D7-810F-7A41A467B125}"/>
              </a:ext>
            </a:extLst>
          </p:cNvPr>
          <p:cNvGraphicFramePr>
            <a:graphicFrameLocks noChangeAspect="1"/>
          </p:cNvGraphicFramePr>
          <p:nvPr>
            <p:extLst/>
          </p:nvPr>
        </p:nvGraphicFramePr>
        <p:xfrm>
          <a:off x="7023104" y="4934408"/>
          <a:ext cx="127000" cy="139700"/>
        </p:xfrm>
        <a:graphic>
          <a:graphicData uri="http://schemas.openxmlformats.org/presentationml/2006/ole">
            <mc:AlternateContent xmlns:mc="http://schemas.openxmlformats.org/markup-compatibility/2006">
              <mc:Choice xmlns:v="urn:schemas-microsoft-com:vml" Requires="v">
                <p:oleObj spid="_x0000_s564399" name="Equation" r:id="rId14" imgW="126720" imgH="139680" progId="Equation.DSMT4">
                  <p:embed/>
                </p:oleObj>
              </mc:Choice>
              <mc:Fallback>
                <p:oleObj name="Equation" r:id="rId14" imgW="126720" imgH="139680" progId="Equation.DSMT4">
                  <p:embed/>
                  <p:pic>
                    <p:nvPicPr>
                      <p:cNvPr id="0" name=""/>
                      <p:cNvPicPr/>
                      <p:nvPr/>
                    </p:nvPicPr>
                    <p:blipFill>
                      <a:blip r:embed="rId15"/>
                      <a:stretch>
                        <a:fillRect/>
                      </a:stretch>
                    </p:blipFill>
                    <p:spPr>
                      <a:xfrm>
                        <a:off x="7023104" y="4934408"/>
                        <a:ext cx="127000" cy="139700"/>
                      </a:xfrm>
                      <a:prstGeom prst="rect">
                        <a:avLst/>
                      </a:prstGeom>
                    </p:spPr>
                  </p:pic>
                </p:oleObj>
              </mc:Fallback>
            </mc:AlternateContent>
          </a:graphicData>
        </a:graphic>
      </p:graphicFrame>
      <p:sp>
        <p:nvSpPr>
          <p:cNvPr id="35" name="TextBox 34">
            <a:extLst>
              <a:ext uri="{FF2B5EF4-FFF2-40B4-BE49-F238E27FC236}">
                <a16:creationId xmlns="" xmlns:a16="http://schemas.microsoft.com/office/drawing/2014/main" id="{BD88C189-896E-478B-AC31-6DA609586DAE}"/>
              </a:ext>
            </a:extLst>
          </p:cNvPr>
          <p:cNvSpPr txBox="1"/>
          <p:nvPr/>
        </p:nvSpPr>
        <p:spPr>
          <a:xfrm>
            <a:off x="5301336" y="4838992"/>
            <a:ext cx="598714" cy="369332"/>
          </a:xfrm>
          <a:prstGeom prst="rect">
            <a:avLst/>
          </a:prstGeom>
          <a:noFill/>
        </p:spPr>
        <p:txBody>
          <a:bodyPr wrap="square" rtlCol="0">
            <a:spAutoFit/>
          </a:bodyPr>
          <a:lstStyle/>
          <a:p>
            <a:pPr algn="ctr"/>
            <a:r>
              <a:rPr lang="en-US" dirty="0"/>
              <a:t>=</a:t>
            </a:r>
            <a:endParaRPr lang="aa-ET" dirty="0"/>
          </a:p>
        </p:txBody>
      </p:sp>
      <p:sp>
        <p:nvSpPr>
          <p:cNvPr id="36" name="TextBox 35">
            <a:extLst>
              <a:ext uri="{FF2B5EF4-FFF2-40B4-BE49-F238E27FC236}">
                <a16:creationId xmlns="" xmlns:a16="http://schemas.microsoft.com/office/drawing/2014/main" id="{7E8C6F7F-D342-446C-BE70-C1050A8BD589}"/>
              </a:ext>
            </a:extLst>
          </p:cNvPr>
          <p:cNvSpPr txBox="1"/>
          <p:nvPr/>
        </p:nvSpPr>
        <p:spPr>
          <a:xfrm>
            <a:off x="6462023" y="4819592"/>
            <a:ext cx="598714" cy="369332"/>
          </a:xfrm>
          <a:prstGeom prst="rect">
            <a:avLst/>
          </a:prstGeom>
          <a:noFill/>
        </p:spPr>
        <p:txBody>
          <a:bodyPr wrap="square" rtlCol="0">
            <a:spAutoFit/>
          </a:bodyPr>
          <a:lstStyle/>
          <a:p>
            <a:pPr algn="ctr"/>
            <a:r>
              <a:rPr lang="en-US" dirty="0"/>
              <a:t>*</a:t>
            </a:r>
            <a:endParaRPr lang="aa-ET" dirty="0"/>
          </a:p>
        </p:txBody>
      </p:sp>
    </p:spTree>
    <p:extLst>
      <p:ext uri="{BB962C8B-B14F-4D97-AF65-F5344CB8AC3E}">
        <p14:creationId xmlns:p14="http://schemas.microsoft.com/office/powerpoint/2010/main" val="750480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r>
              <a:rPr lang="en-GB" sz="1600" dirty="0"/>
              <a:t>Consider a scalar function: </a:t>
            </a:r>
          </a:p>
          <a:p>
            <a:endParaRPr lang="en-GB" sz="1600" dirty="0"/>
          </a:p>
          <a:p>
            <a:r>
              <a:rPr lang="en-GB" sz="1600" dirty="0"/>
              <a:t>We apply </a:t>
            </a:r>
            <a:r>
              <a:rPr lang="en-GB" sz="1600" i="1" dirty="0"/>
              <a:t>f</a:t>
            </a:r>
            <a:r>
              <a:rPr lang="en-GB" sz="1600" dirty="0"/>
              <a:t> element-wise to a vector </a:t>
            </a:r>
            <a:r>
              <a:rPr lang="en-GB" sz="1600" i="1" dirty="0"/>
              <a:t>x</a:t>
            </a:r>
            <a:r>
              <a:rPr lang="en-GB" sz="1600" dirty="0"/>
              <a:t> of dim </a:t>
            </a:r>
            <a:r>
              <a:rPr lang="en-GB" sz="1600" i="1" dirty="0"/>
              <a:t>n </a:t>
            </a:r>
            <a:r>
              <a:rPr lang="en-GB" sz="1600" dirty="0"/>
              <a:t>to obtain another vector of dim </a:t>
            </a:r>
            <a:r>
              <a:rPr lang="en-GB" sz="1600" i="1" dirty="0"/>
              <a:t>n</a:t>
            </a:r>
            <a:r>
              <a:rPr lang="en-GB" sz="1600" dirty="0"/>
              <a:t>: </a:t>
            </a:r>
          </a:p>
          <a:p>
            <a:endParaRPr lang="en-GB" sz="1600" dirty="0"/>
          </a:p>
          <a:p>
            <a:endParaRPr lang="en-GB" sz="1600" dirty="0"/>
          </a:p>
          <a:p>
            <a:endParaRPr lang="en-GB" sz="1600" dirty="0"/>
          </a:p>
          <a:p>
            <a:pPr marL="0" indent="0">
              <a:buNone/>
            </a:pPr>
            <a:endParaRPr lang="en-GB" sz="1600" dirty="0" smtClean="0"/>
          </a:p>
          <a:p>
            <a:r>
              <a:rPr lang="en-GB" sz="1600" dirty="0" smtClean="0"/>
              <a:t>Then</a:t>
            </a:r>
            <a:r>
              <a:rPr lang="en-GB" sz="1600" dirty="0"/>
              <a:t>, the Jacobian of </a:t>
            </a:r>
            <a:r>
              <a:rPr lang="en-GB" sz="1600" i="1" dirty="0"/>
              <a:t>f</a:t>
            </a:r>
            <a:r>
              <a:rPr lang="en-GB" sz="1600" dirty="0"/>
              <a:t> is the </a:t>
            </a:r>
            <a:r>
              <a:rPr lang="en-GB" sz="1600" i="1" dirty="0" err="1"/>
              <a:t>nxn</a:t>
            </a:r>
            <a:r>
              <a:rPr lang="en-GB" sz="1600" i="1" dirty="0"/>
              <a:t> </a:t>
            </a:r>
            <a:r>
              <a:rPr lang="en-GB" sz="1600" u="sng" dirty="0" smtClean="0"/>
              <a:t>diagonal</a:t>
            </a:r>
            <a:r>
              <a:rPr lang="en-GB" sz="1600" dirty="0" smtClean="0"/>
              <a:t> matrix</a:t>
            </a:r>
            <a:r>
              <a:rPr lang="en-GB" sz="1600" dirty="0"/>
              <a:t/>
            </a:r>
            <a:br>
              <a:rPr lang="en-GB" sz="1600" dirty="0"/>
            </a:br>
            <a:r>
              <a:rPr lang="en-GB" sz="1600" dirty="0" smtClean="0"/>
              <a:t>of element-wise derivatives:</a:t>
            </a:r>
            <a:r>
              <a:rPr lang="en-GB" sz="1600" dirty="0" smtClean="0"/>
              <a:t> </a:t>
            </a:r>
            <a:endParaRPr lang="en-GB" sz="1600" i="1" dirty="0"/>
          </a:p>
          <a:p>
            <a:endParaRPr lang="en-GB" sz="1600" i="1" dirty="0"/>
          </a:p>
          <a:p>
            <a:endParaRPr lang="en-GB" sz="1600" dirty="0"/>
          </a:p>
          <a:p>
            <a:endParaRPr lang="en-GB" sz="1600" dirty="0"/>
          </a:p>
          <a:p>
            <a:endParaRPr lang="en-GB" sz="1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Jacobians of element-wise functions</a:t>
            </a:r>
            <a:endParaRPr lang="en-GB" dirty="0">
              <a:solidFill>
                <a:schemeClr val="bg1"/>
              </a:solidFill>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1134978497"/>
              </p:ext>
            </p:extLst>
          </p:nvPr>
        </p:nvGraphicFramePr>
        <p:xfrm>
          <a:off x="3443715" y="1875662"/>
          <a:ext cx="685800" cy="203200"/>
        </p:xfrm>
        <a:graphic>
          <a:graphicData uri="http://schemas.openxmlformats.org/presentationml/2006/ole">
            <mc:AlternateContent xmlns:mc="http://schemas.openxmlformats.org/markup-compatibility/2006">
              <mc:Choice xmlns:v="urn:schemas-microsoft-com:vml" Requires="v">
                <p:oleObj spid="_x0000_s565390" name="Equation" r:id="rId4" imgW="685800" imgH="203040" progId="Equation.DSMT4">
                  <p:embed/>
                </p:oleObj>
              </mc:Choice>
              <mc:Fallback>
                <p:oleObj name="Equation" r:id="rId4" imgW="685800" imgH="203040" progId="Equation.DSMT4">
                  <p:embed/>
                  <p:pic>
                    <p:nvPicPr>
                      <p:cNvPr id="0" name=""/>
                      <p:cNvPicPr/>
                      <p:nvPr/>
                    </p:nvPicPr>
                    <p:blipFill>
                      <a:blip r:embed="rId5"/>
                      <a:stretch>
                        <a:fillRect/>
                      </a:stretch>
                    </p:blipFill>
                    <p:spPr>
                      <a:xfrm>
                        <a:off x="3443715" y="1875662"/>
                        <a:ext cx="685800" cy="203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10908883"/>
              </p:ext>
            </p:extLst>
          </p:nvPr>
        </p:nvGraphicFramePr>
        <p:xfrm>
          <a:off x="7997191" y="2160775"/>
          <a:ext cx="1041400" cy="1016000"/>
        </p:xfrm>
        <a:graphic>
          <a:graphicData uri="http://schemas.openxmlformats.org/presentationml/2006/ole">
            <mc:AlternateContent xmlns:mc="http://schemas.openxmlformats.org/markup-compatibility/2006">
              <mc:Choice xmlns:v="urn:schemas-microsoft-com:vml" Requires="v">
                <p:oleObj spid="_x0000_s565391" name="Equation" r:id="rId6" imgW="1041120" imgH="1015920" progId="Equation.DSMT4">
                  <p:embed/>
                </p:oleObj>
              </mc:Choice>
              <mc:Fallback>
                <p:oleObj name="Equation" r:id="rId6" imgW="1041120" imgH="1015920" progId="Equation.DSMT4">
                  <p:embed/>
                  <p:pic>
                    <p:nvPicPr>
                      <p:cNvPr id="0" name=""/>
                      <p:cNvPicPr/>
                      <p:nvPr/>
                    </p:nvPicPr>
                    <p:blipFill>
                      <a:blip r:embed="rId7"/>
                      <a:stretch>
                        <a:fillRect/>
                      </a:stretch>
                    </p:blipFill>
                    <p:spPr>
                      <a:xfrm>
                        <a:off x="7997191" y="2160775"/>
                        <a:ext cx="1041400" cy="10160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57248548"/>
              </p:ext>
            </p:extLst>
          </p:nvPr>
        </p:nvGraphicFramePr>
        <p:xfrm>
          <a:off x="5519489" y="3662172"/>
          <a:ext cx="5232400" cy="1803400"/>
        </p:xfrm>
        <a:graphic>
          <a:graphicData uri="http://schemas.openxmlformats.org/presentationml/2006/ole">
            <mc:AlternateContent xmlns:mc="http://schemas.openxmlformats.org/markup-compatibility/2006">
              <mc:Choice xmlns:v="urn:schemas-microsoft-com:vml" Requires="v">
                <p:oleObj spid="_x0000_s565392" name="Equation" r:id="rId8" imgW="5232240" imgH="1803240" progId="Equation.DSMT4">
                  <p:embed/>
                </p:oleObj>
              </mc:Choice>
              <mc:Fallback>
                <p:oleObj name="Equation" r:id="rId8" imgW="5232240" imgH="1803240" progId="Equation.DSMT4">
                  <p:embed/>
                  <p:pic>
                    <p:nvPicPr>
                      <p:cNvPr id="0" name=""/>
                      <p:cNvPicPr/>
                      <p:nvPr/>
                    </p:nvPicPr>
                    <p:blipFill>
                      <a:blip r:embed="rId9"/>
                      <a:stretch>
                        <a:fillRect/>
                      </a:stretch>
                    </p:blipFill>
                    <p:spPr>
                      <a:xfrm>
                        <a:off x="5519489" y="3662172"/>
                        <a:ext cx="5232400" cy="18034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58</a:t>
            </a:fld>
            <a:endParaRPr lang="en-GB"/>
          </a:p>
        </p:txBody>
      </p:sp>
      <p:sp>
        <p:nvSpPr>
          <p:cNvPr id="9" name="Rectangle 8">
            <a:extLst>
              <a:ext uri="{FF2B5EF4-FFF2-40B4-BE49-F238E27FC236}">
                <a16:creationId xmlns="" xmlns:a16="http://schemas.microsoft.com/office/drawing/2014/main" id="{82048B07-1C52-47C0-9488-ED4683EE2DA1}"/>
              </a:ext>
            </a:extLst>
          </p:cNvPr>
          <p:cNvSpPr/>
          <p:nvPr/>
        </p:nvSpPr>
        <p:spPr>
          <a:xfrm>
            <a:off x="9470239" y="20762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1" name="Rectangle 10">
            <a:extLst>
              <a:ext uri="{FF2B5EF4-FFF2-40B4-BE49-F238E27FC236}">
                <a16:creationId xmlns="" xmlns:a16="http://schemas.microsoft.com/office/drawing/2014/main" id="{67184529-A112-4917-91C8-8B17C91E8735}"/>
              </a:ext>
            </a:extLst>
          </p:cNvPr>
          <p:cNvSpPr/>
          <p:nvPr/>
        </p:nvSpPr>
        <p:spPr>
          <a:xfrm>
            <a:off x="9470238" y="2330241"/>
            <a:ext cx="246743" cy="254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2" name="Rectangle 11">
            <a:extLst>
              <a:ext uri="{FF2B5EF4-FFF2-40B4-BE49-F238E27FC236}">
                <a16:creationId xmlns="" xmlns:a16="http://schemas.microsoft.com/office/drawing/2014/main" id="{118438BA-8DA6-496E-89F8-5360F0BF11B8}"/>
              </a:ext>
            </a:extLst>
          </p:cNvPr>
          <p:cNvSpPr/>
          <p:nvPr/>
        </p:nvSpPr>
        <p:spPr>
          <a:xfrm>
            <a:off x="9470238" y="25842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3" name="Rectangle 12">
            <a:extLst>
              <a:ext uri="{FF2B5EF4-FFF2-40B4-BE49-F238E27FC236}">
                <a16:creationId xmlns="" xmlns:a16="http://schemas.microsoft.com/office/drawing/2014/main" id="{D5C063D3-6C0B-4071-BD15-310F8973D31F}"/>
              </a:ext>
            </a:extLst>
          </p:cNvPr>
          <p:cNvSpPr/>
          <p:nvPr/>
        </p:nvSpPr>
        <p:spPr>
          <a:xfrm>
            <a:off x="9470237" y="28382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4" name="Rectangle 13">
            <a:extLst>
              <a:ext uri="{FF2B5EF4-FFF2-40B4-BE49-F238E27FC236}">
                <a16:creationId xmlns="" xmlns:a16="http://schemas.microsoft.com/office/drawing/2014/main" id="{47C4745F-C3EC-481A-BDEC-3E576AA9296B}"/>
              </a:ext>
            </a:extLst>
          </p:cNvPr>
          <p:cNvSpPr/>
          <p:nvPr/>
        </p:nvSpPr>
        <p:spPr>
          <a:xfrm>
            <a:off x="9470236" y="30922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graphicFrame>
        <p:nvGraphicFramePr>
          <p:cNvPr id="30" name="Object 29">
            <a:extLst>
              <a:ext uri="{FF2B5EF4-FFF2-40B4-BE49-F238E27FC236}">
                <a16:creationId xmlns="" xmlns:a16="http://schemas.microsoft.com/office/drawing/2014/main" id="{80576FA2-74EF-46B9-8235-E3A47C9F87A3}"/>
              </a:ext>
            </a:extLst>
          </p:cNvPr>
          <p:cNvGraphicFramePr>
            <a:graphicFrameLocks noChangeAspect="1"/>
          </p:cNvGraphicFramePr>
          <p:nvPr>
            <p:extLst>
              <p:ext uri="{D42A27DB-BD31-4B8C-83A1-F6EECF244321}">
                <p14:modId xmlns:p14="http://schemas.microsoft.com/office/powerpoint/2010/main" val="203163761"/>
              </p:ext>
            </p:extLst>
          </p:nvPr>
        </p:nvGraphicFramePr>
        <p:xfrm>
          <a:off x="9517407" y="2344743"/>
          <a:ext cx="152400" cy="228600"/>
        </p:xfrm>
        <a:graphic>
          <a:graphicData uri="http://schemas.openxmlformats.org/presentationml/2006/ole">
            <mc:AlternateContent xmlns:mc="http://schemas.openxmlformats.org/markup-compatibility/2006">
              <mc:Choice xmlns:v="urn:schemas-microsoft-com:vml" Requires="v">
                <p:oleObj spid="_x0000_s565393" name="Equation" r:id="rId10" imgW="152280" imgH="228600" progId="Equation.DSMT4">
                  <p:embed/>
                </p:oleObj>
              </mc:Choice>
              <mc:Fallback>
                <p:oleObj name="Equation" r:id="rId10" imgW="152280" imgH="228600" progId="Equation.DSMT4">
                  <p:embed/>
                  <p:pic>
                    <p:nvPicPr>
                      <p:cNvPr id="0" name=""/>
                      <p:cNvPicPr/>
                      <p:nvPr/>
                    </p:nvPicPr>
                    <p:blipFill>
                      <a:blip r:embed="rId11"/>
                      <a:stretch>
                        <a:fillRect/>
                      </a:stretch>
                    </p:blipFill>
                    <p:spPr>
                      <a:xfrm>
                        <a:off x="9517407" y="2344743"/>
                        <a:ext cx="152400" cy="228600"/>
                      </a:xfrm>
                      <a:prstGeom prst="rect">
                        <a:avLst/>
                      </a:prstGeom>
                    </p:spPr>
                  </p:pic>
                </p:oleObj>
              </mc:Fallback>
            </mc:AlternateContent>
          </a:graphicData>
        </a:graphic>
      </p:graphicFrame>
      <p:sp>
        <p:nvSpPr>
          <p:cNvPr id="33" name="TextBox 32">
            <a:extLst>
              <a:ext uri="{FF2B5EF4-FFF2-40B4-BE49-F238E27FC236}">
                <a16:creationId xmlns="" xmlns:a16="http://schemas.microsoft.com/office/drawing/2014/main" id="{E6BFD243-1003-4671-8A55-E7B09AB874F5}"/>
              </a:ext>
            </a:extLst>
          </p:cNvPr>
          <p:cNvSpPr txBox="1"/>
          <p:nvPr/>
        </p:nvSpPr>
        <p:spPr>
          <a:xfrm>
            <a:off x="9619000" y="2274286"/>
            <a:ext cx="598714" cy="369332"/>
          </a:xfrm>
          <a:prstGeom prst="rect">
            <a:avLst/>
          </a:prstGeom>
          <a:noFill/>
        </p:spPr>
        <p:txBody>
          <a:bodyPr wrap="square" rtlCol="0">
            <a:spAutoFit/>
          </a:bodyPr>
          <a:lstStyle/>
          <a:p>
            <a:pPr algn="ctr"/>
            <a:r>
              <a:rPr lang="en-US" dirty="0"/>
              <a:t>=</a:t>
            </a:r>
            <a:endParaRPr lang="aa-ET" dirty="0"/>
          </a:p>
        </p:txBody>
      </p:sp>
      <p:sp>
        <p:nvSpPr>
          <p:cNvPr id="35" name="Rectangle 34">
            <a:extLst>
              <a:ext uri="{FF2B5EF4-FFF2-40B4-BE49-F238E27FC236}">
                <a16:creationId xmlns="" xmlns:a16="http://schemas.microsoft.com/office/drawing/2014/main" id="{1FE47F7E-4614-461D-B62A-A406B68B4275}"/>
              </a:ext>
            </a:extLst>
          </p:cNvPr>
          <p:cNvSpPr/>
          <p:nvPr/>
        </p:nvSpPr>
        <p:spPr>
          <a:xfrm>
            <a:off x="10094342" y="20762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6" name="Rectangle 35">
            <a:extLst>
              <a:ext uri="{FF2B5EF4-FFF2-40B4-BE49-F238E27FC236}">
                <a16:creationId xmlns="" xmlns:a16="http://schemas.microsoft.com/office/drawing/2014/main" id="{DC218B2E-3F16-4CDB-8627-8304C414BC58}"/>
              </a:ext>
            </a:extLst>
          </p:cNvPr>
          <p:cNvSpPr/>
          <p:nvPr/>
        </p:nvSpPr>
        <p:spPr>
          <a:xfrm>
            <a:off x="10094341" y="2330241"/>
            <a:ext cx="246743" cy="254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7" name="Rectangle 36">
            <a:extLst>
              <a:ext uri="{FF2B5EF4-FFF2-40B4-BE49-F238E27FC236}">
                <a16:creationId xmlns="" xmlns:a16="http://schemas.microsoft.com/office/drawing/2014/main" id="{C84EE346-F83E-4295-83BD-E36B6AC8F427}"/>
              </a:ext>
            </a:extLst>
          </p:cNvPr>
          <p:cNvSpPr/>
          <p:nvPr/>
        </p:nvSpPr>
        <p:spPr>
          <a:xfrm>
            <a:off x="10094341" y="25842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8" name="Rectangle 37">
            <a:extLst>
              <a:ext uri="{FF2B5EF4-FFF2-40B4-BE49-F238E27FC236}">
                <a16:creationId xmlns="" xmlns:a16="http://schemas.microsoft.com/office/drawing/2014/main" id="{C59FCFB6-F03E-43FE-8361-536B42C4E353}"/>
              </a:ext>
            </a:extLst>
          </p:cNvPr>
          <p:cNvSpPr/>
          <p:nvPr/>
        </p:nvSpPr>
        <p:spPr>
          <a:xfrm>
            <a:off x="10094340" y="28382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9" name="Rectangle 38">
            <a:extLst>
              <a:ext uri="{FF2B5EF4-FFF2-40B4-BE49-F238E27FC236}">
                <a16:creationId xmlns="" xmlns:a16="http://schemas.microsoft.com/office/drawing/2014/main" id="{35CE8F7C-A256-491E-B0C4-F00957764462}"/>
              </a:ext>
            </a:extLst>
          </p:cNvPr>
          <p:cNvSpPr/>
          <p:nvPr/>
        </p:nvSpPr>
        <p:spPr>
          <a:xfrm>
            <a:off x="10094339" y="309224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graphicFrame>
        <p:nvGraphicFramePr>
          <p:cNvPr id="40" name="Object 39">
            <a:extLst>
              <a:ext uri="{FF2B5EF4-FFF2-40B4-BE49-F238E27FC236}">
                <a16:creationId xmlns="" xmlns:a16="http://schemas.microsoft.com/office/drawing/2014/main" id="{B0209C69-03B7-496C-967A-12528B36334C}"/>
              </a:ext>
            </a:extLst>
          </p:cNvPr>
          <p:cNvGraphicFramePr>
            <a:graphicFrameLocks noChangeAspect="1"/>
          </p:cNvGraphicFramePr>
          <p:nvPr>
            <p:extLst>
              <p:ext uri="{D42A27DB-BD31-4B8C-83A1-F6EECF244321}">
                <p14:modId xmlns:p14="http://schemas.microsoft.com/office/powerpoint/2010/main" val="759580357"/>
              </p:ext>
            </p:extLst>
          </p:nvPr>
        </p:nvGraphicFramePr>
        <p:xfrm>
          <a:off x="10094338" y="2394730"/>
          <a:ext cx="246743" cy="154214"/>
        </p:xfrm>
        <a:graphic>
          <a:graphicData uri="http://schemas.openxmlformats.org/presentationml/2006/ole">
            <mc:AlternateContent xmlns:mc="http://schemas.openxmlformats.org/markup-compatibility/2006">
              <mc:Choice xmlns:v="urn:schemas-microsoft-com:vml" Requires="v">
                <p:oleObj spid="_x0000_s565394" name="Equation" r:id="rId12" imgW="406080" imgH="253800" progId="Equation.DSMT4">
                  <p:embed/>
                </p:oleObj>
              </mc:Choice>
              <mc:Fallback>
                <p:oleObj name="Equation" r:id="rId12" imgW="406080" imgH="253800" progId="Equation.DSMT4">
                  <p:embed/>
                  <p:pic>
                    <p:nvPicPr>
                      <p:cNvPr id="0" name=""/>
                      <p:cNvPicPr/>
                      <p:nvPr/>
                    </p:nvPicPr>
                    <p:blipFill>
                      <a:blip r:embed="rId13"/>
                      <a:stretch>
                        <a:fillRect/>
                      </a:stretch>
                    </p:blipFill>
                    <p:spPr>
                      <a:xfrm>
                        <a:off x="10094338" y="2394730"/>
                        <a:ext cx="246743" cy="154214"/>
                      </a:xfrm>
                      <a:prstGeom prst="rect">
                        <a:avLst/>
                      </a:prstGeom>
                    </p:spPr>
                  </p:pic>
                </p:oleObj>
              </mc:Fallback>
            </mc:AlternateContent>
          </a:graphicData>
        </a:graphic>
      </p:graphicFrame>
    </p:spTree>
    <p:extLst>
      <p:ext uri="{BB962C8B-B14F-4D97-AF65-F5344CB8AC3E}">
        <p14:creationId xmlns:p14="http://schemas.microsoft.com/office/powerpoint/2010/main" val="1216433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Autofit/>
          </a:bodyPr>
          <a:lstStyle/>
          <a:p>
            <a:r>
              <a:rPr lang="en-GB" sz="1600" dirty="0"/>
              <a:t>Consider now a vector function of a matrix: </a:t>
            </a:r>
          </a:p>
          <a:p>
            <a:endParaRPr lang="en-GB" sz="1600" dirty="0"/>
          </a:p>
          <a:p>
            <a:r>
              <a:rPr lang="en-GB" sz="1600" dirty="0"/>
              <a:t>In principle, its “derivative” is a 3D tensor of shape </a:t>
            </a:r>
            <a:r>
              <a:rPr lang="en-GB" sz="1600" i="1" dirty="0"/>
              <a:t>(</a:t>
            </a:r>
            <a:r>
              <a:rPr lang="en-GB" sz="1600" i="1" dirty="0" err="1"/>
              <a:t>nxpxq</a:t>
            </a:r>
            <a:r>
              <a:rPr lang="en-GB" sz="1600" i="1" dirty="0"/>
              <a:t>)</a:t>
            </a:r>
            <a:r>
              <a:rPr lang="en-GB" sz="1600" dirty="0"/>
              <a:t>: </a:t>
            </a:r>
          </a:p>
          <a:p>
            <a:endParaRPr lang="en-GB" sz="1600" dirty="0"/>
          </a:p>
          <a:p>
            <a:r>
              <a:rPr lang="en-GB" sz="1600" dirty="0"/>
              <a:t>In the linear case where                 </a:t>
            </a:r>
            <a:r>
              <a:rPr lang="en-GB" sz="1600" dirty="0" smtClean="0"/>
              <a:t>  , and </a:t>
            </a:r>
            <a:r>
              <a:rPr lang="en-GB" sz="1600" i="1" dirty="0" smtClean="0"/>
              <a:t>v</a:t>
            </a:r>
            <a:r>
              <a:rPr lang="en-GB" sz="1600" dirty="0" smtClean="0"/>
              <a:t> </a:t>
            </a:r>
            <a:r>
              <a:rPr lang="en-GB" sz="1600" dirty="0"/>
              <a:t>is a constant vector of size </a:t>
            </a:r>
            <a:r>
              <a:rPr lang="en-GB" sz="1600" i="1" dirty="0"/>
              <a:t>p=q</a:t>
            </a:r>
          </a:p>
          <a:p>
            <a:endParaRPr lang="en-GB" sz="1600" i="1" dirty="0"/>
          </a:p>
          <a:p>
            <a:endParaRPr lang="en-GB" sz="1600" dirty="0" smtClean="0"/>
          </a:p>
          <a:p>
            <a:r>
              <a:rPr lang="en-GB" sz="1600" dirty="0" smtClean="0"/>
              <a:t>We </a:t>
            </a:r>
            <a:r>
              <a:rPr lang="en-GB" sz="1600" dirty="0"/>
              <a:t>have              </a:t>
            </a:r>
            <a:r>
              <a:rPr lang="en-GB" sz="1600" dirty="0" smtClean="0"/>
              <a:t>   and</a:t>
            </a:r>
          </a:p>
          <a:p>
            <a:endParaRPr lang="en-GB" sz="1600" dirty="0"/>
          </a:p>
          <a:p>
            <a:pPr marL="0" indent="0">
              <a:buNone/>
            </a:pPr>
            <a:endParaRPr lang="en-GB" sz="1600" dirty="0"/>
          </a:p>
          <a:p>
            <a:r>
              <a:rPr lang="en-GB" sz="1600" dirty="0" smtClean="0"/>
              <a:t>Or, more compactly:  </a:t>
            </a:r>
            <a:endParaRPr lang="en-GB" sz="1600" dirty="0"/>
          </a:p>
          <a:p>
            <a:endParaRPr lang="en-GB" sz="1600" dirty="0"/>
          </a:p>
          <a:p>
            <a:endParaRPr lang="en-GB" sz="1600" dirty="0"/>
          </a:p>
          <a:p>
            <a:endParaRPr lang="en-GB" sz="1600" dirty="0"/>
          </a:p>
          <a:p>
            <a:endParaRPr lang="en-GB" sz="12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Vector functions of matrices</a:t>
            </a:r>
          </a:p>
        </p:txBody>
      </p:sp>
      <p:graphicFrame>
        <p:nvGraphicFramePr>
          <p:cNvPr id="20" name="Object 19"/>
          <p:cNvGraphicFramePr>
            <a:graphicFrameLocks noChangeAspect="1"/>
          </p:cNvGraphicFramePr>
          <p:nvPr>
            <p:extLst>
              <p:ext uri="{D42A27DB-BD31-4B8C-83A1-F6EECF244321}">
                <p14:modId xmlns:p14="http://schemas.microsoft.com/office/powerpoint/2010/main" val="2836715242"/>
              </p:ext>
            </p:extLst>
          </p:nvPr>
        </p:nvGraphicFramePr>
        <p:xfrm>
          <a:off x="4822368" y="1860010"/>
          <a:ext cx="914400" cy="228600"/>
        </p:xfrm>
        <a:graphic>
          <a:graphicData uri="http://schemas.openxmlformats.org/presentationml/2006/ole">
            <mc:AlternateContent xmlns:mc="http://schemas.openxmlformats.org/markup-compatibility/2006">
              <mc:Choice xmlns:v="urn:schemas-microsoft-com:vml" Requires="v">
                <p:oleObj spid="_x0000_s566519" name="Equation" r:id="rId4" imgW="914400" imgH="228600" progId="Equation.DSMT4">
                  <p:embed/>
                </p:oleObj>
              </mc:Choice>
              <mc:Fallback>
                <p:oleObj name="Equation" r:id="rId4" imgW="914400" imgH="228600" progId="Equation.DSMT4">
                  <p:embed/>
                  <p:pic>
                    <p:nvPicPr>
                      <p:cNvPr id="0" name=""/>
                      <p:cNvPicPr/>
                      <p:nvPr/>
                    </p:nvPicPr>
                    <p:blipFill>
                      <a:blip r:embed="rId5"/>
                      <a:stretch>
                        <a:fillRect/>
                      </a:stretch>
                    </p:blipFill>
                    <p:spPr>
                      <a:xfrm>
                        <a:off x="4822368" y="1860010"/>
                        <a:ext cx="914400" cy="228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47199835"/>
              </p:ext>
            </p:extLst>
          </p:nvPr>
        </p:nvGraphicFramePr>
        <p:xfrm>
          <a:off x="6130925" y="2428412"/>
          <a:ext cx="901700" cy="508000"/>
        </p:xfrm>
        <a:graphic>
          <a:graphicData uri="http://schemas.openxmlformats.org/presentationml/2006/ole">
            <mc:AlternateContent xmlns:mc="http://schemas.openxmlformats.org/markup-compatibility/2006">
              <mc:Choice xmlns:v="urn:schemas-microsoft-com:vml" Requires="v">
                <p:oleObj spid="_x0000_s566520" name="Equation" r:id="rId6" imgW="901440" imgH="507960" progId="Equation.DSMT4">
                  <p:embed/>
                </p:oleObj>
              </mc:Choice>
              <mc:Fallback>
                <p:oleObj name="Equation" r:id="rId6" imgW="901440" imgH="507960" progId="Equation.DSMT4">
                  <p:embed/>
                  <p:pic>
                    <p:nvPicPr>
                      <p:cNvPr id="0" name=""/>
                      <p:cNvPicPr/>
                      <p:nvPr/>
                    </p:nvPicPr>
                    <p:blipFill>
                      <a:blip r:embed="rId7"/>
                      <a:stretch>
                        <a:fillRect/>
                      </a:stretch>
                    </p:blipFill>
                    <p:spPr>
                      <a:xfrm>
                        <a:off x="6130925" y="2428412"/>
                        <a:ext cx="901700" cy="508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23602334"/>
              </p:ext>
            </p:extLst>
          </p:nvPr>
        </p:nvGraphicFramePr>
        <p:xfrm>
          <a:off x="3192095" y="3244785"/>
          <a:ext cx="800100" cy="254000"/>
        </p:xfrm>
        <a:graphic>
          <a:graphicData uri="http://schemas.openxmlformats.org/presentationml/2006/ole">
            <mc:AlternateContent xmlns:mc="http://schemas.openxmlformats.org/markup-compatibility/2006">
              <mc:Choice xmlns:v="urn:schemas-microsoft-com:vml" Requires="v">
                <p:oleObj spid="_x0000_s566521" name="Equation" r:id="rId8" imgW="799920" imgH="253800" progId="Equation.DSMT4">
                  <p:embed/>
                </p:oleObj>
              </mc:Choice>
              <mc:Fallback>
                <p:oleObj name="Equation" r:id="rId8" imgW="799920" imgH="253800" progId="Equation.DSMT4">
                  <p:embed/>
                  <p:pic>
                    <p:nvPicPr>
                      <p:cNvPr id="0" name=""/>
                      <p:cNvPicPr/>
                      <p:nvPr/>
                    </p:nvPicPr>
                    <p:blipFill>
                      <a:blip r:embed="rId9"/>
                      <a:stretch>
                        <a:fillRect/>
                      </a:stretch>
                    </p:blipFill>
                    <p:spPr>
                      <a:xfrm>
                        <a:off x="3192095" y="3244785"/>
                        <a:ext cx="800100" cy="2540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835357933"/>
              </p:ext>
            </p:extLst>
          </p:nvPr>
        </p:nvGraphicFramePr>
        <p:xfrm>
          <a:off x="1971384" y="4212380"/>
          <a:ext cx="609600" cy="431800"/>
        </p:xfrm>
        <a:graphic>
          <a:graphicData uri="http://schemas.openxmlformats.org/presentationml/2006/ole">
            <mc:AlternateContent xmlns:mc="http://schemas.openxmlformats.org/markup-compatibility/2006">
              <mc:Choice xmlns:v="urn:schemas-microsoft-com:vml" Requires="v">
                <p:oleObj spid="_x0000_s566522" name="Equation" r:id="rId10" imgW="609480" imgH="431640" progId="Equation.DSMT4">
                  <p:embed/>
                </p:oleObj>
              </mc:Choice>
              <mc:Fallback>
                <p:oleObj name="Equation" r:id="rId10" imgW="609480" imgH="431640" progId="Equation.DSMT4">
                  <p:embed/>
                  <p:pic>
                    <p:nvPicPr>
                      <p:cNvPr id="0" name=""/>
                      <p:cNvPicPr/>
                      <p:nvPr/>
                    </p:nvPicPr>
                    <p:blipFill>
                      <a:blip r:embed="rId11"/>
                      <a:stretch>
                        <a:fillRect/>
                      </a:stretch>
                    </p:blipFill>
                    <p:spPr>
                      <a:xfrm>
                        <a:off x="1971384" y="4212380"/>
                        <a:ext cx="609600" cy="4318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725507855"/>
              </p:ext>
            </p:extLst>
          </p:nvPr>
        </p:nvGraphicFramePr>
        <p:xfrm>
          <a:off x="3096922" y="4199680"/>
          <a:ext cx="558800" cy="457200"/>
        </p:xfrm>
        <a:graphic>
          <a:graphicData uri="http://schemas.openxmlformats.org/presentationml/2006/ole">
            <mc:AlternateContent xmlns:mc="http://schemas.openxmlformats.org/markup-compatibility/2006">
              <mc:Choice xmlns:v="urn:schemas-microsoft-com:vml" Requires="v">
                <p:oleObj spid="_x0000_s566523" name="Equation" r:id="rId12" imgW="558720" imgH="457200" progId="Equation.DSMT4">
                  <p:embed/>
                </p:oleObj>
              </mc:Choice>
              <mc:Fallback>
                <p:oleObj name="Equation" r:id="rId12" imgW="558720" imgH="457200" progId="Equation.DSMT4">
                  <p:embed/>
                  <p:pic>
                    <p:nvPicPr>
                      <p:cNvPr id="0" name=""/>
                      <p:cNvPicPr/>
                      <p:nvPr/>
                    </p:nvPicPr>
                    <p:blipFill>
                      <a:blip r:embed="rId13"/>
                      <a:stretch>
                        <a:fillRect/>
                      </a:stretch>
                    </p:blipFill>
                    <p:spPr>
                      <a:xfrm>
                        <a:off x="3096922" y="4199680"/>
                        <a:ext cx="558800" cy="457200"/>
                      </a:xfrm>
                      <a:prstGeom prst="rect">
                        <a:avLst/>
                      </a:prstGeom>
                    </p:spPr>
                  </p:pic>
                </p:oleObj>
              </mc:Fallback>
            </mc:AlternateContent>
          </a:graphicData>
        </a:graphic>
      </p:graphicFrame>
      <p:sp>
        <p:nvSpPr>
          <p:cNvPr id="8" name="Slide Number Placeholder 7"/>
          <p:cNvSpPr>
            <a:spLocks noGrp="1"/>
          </p:cNvSpPr>
          <p:nvPr>
            <p:ph type="sldNum" sz="quarter" idx="12"/>
          </p:nvPr>
        </p:nvSpPr>
        <p:spPr/>
        <p:txBody>
          <a:bodyPr/>
          <a:lstStyle/>
          <a:p>
            <a:fld id="{20222C57-82CF-4D8A-8DC1-229C0B8895A7}" type="slidenum">
              <a:rPr lang="en-GB" smtClean="0"/>
              <a:t>59</a:t>
            </a:fld>
            <a:endParaRPr lang="en-GB"/>
          </a:p>
        </p:txBody>
      </p:sp>
      <p:sp>
        <p:nvSpPr>
          <p:cNvPr id="11" name="Rectangle 10">
            <a:extLst>
              <a:ext uri="{FF2B5EF4-FFF2-40B4-BE49-F238E27FC236}">
                <a16:creationId xmlns="" xmlns:a16="http://schemas.microsoft.com/office/drawing/2014/main" id="{FF506001-EC7B-43BB-8B0C-3DB950579659}"/>
              </a:ext>
            </a:extLst>
          </p:cNvPr>
          <p:cNvSpPr/>
          <p:nvPr/>
        </p:nvSpPr>
        <p:spPr>
          <a:xfrm>
            <a:off x="4479304" y="3866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2" name="Rectangle 11">
            <a:extLst>
              <a:ext uri="{FF2B5EF4-FFF2-40B4-BE49-F238E27FC236}">
                <a16:creationId xmlns="" xmlns:a16="http://schemas.microsoft.com/office/drawing/2014/main" id="{9C2CA1E4-32AE-49F9-8BDA-5909812BFEB9}"/>
              </a:ext>
            </a:extLst>
          </p:cNvPr>
          <p:cNvSpPr/>
          <p:nvPr/>
        </p:nvSpPr>
        <p:spPr>
          <a:xfrm>
            <a:off x="4479303" y="4120727"/>
            <a:ext cx="246743" cy="254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3" name="Rectangle 12">
            <a:extLst>
              <a:ext uri="{FF2B5EF4-FFF2-40B4-BE49-F238E27FC236}">
                <a16:creationId xmlns="" xmlns:a16="http://schemas.microsoft.com/office/drawing/2014/main" id="{5D15FA33-D77D-489D-906B-F389FD49E28D}"/>
              </a:ext>
            </a:extLst>
          </p:cNvPr>
          <p:cNvSpPr/>
          <p:nvPr/>
        </p:nvSpPr>
        <p:spPr>
          <a:xfrm>
            <a:off x="4479303" y="4374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4" name="Rectangle 13">
            <a:extLst>
              <a:ext uri="{FF2B5EF4-FFF2-40B4-BE49-F238E27FC236}">
                <a16:creationId xmlns="" xmlns:a16="http://schemas.microsoft.com/office/drawing/2014/main" id="{3D93EB1A-C4C1-4361-BA1A-7F4DE14C4E73}"/>
              </a:ext>
            </a:extLst>
          </p:cNvPr>
          <p:cNvSpPr/>
          <p:nvPr/>
        </p:nvSpPr>
        <p:spPr>
          <a:xfrm>
            <a:off x="4479302" y="4628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5" name="Rectangle 14">
            <a:extLst>
              <a:ext uri="{FF2B5EF4-FFF2-40B4-BE49-F238E27FC236}">
                <a16:creationId xmlns="" xmlns:a16="http://schemas.microsoft.com/office/drawing/2014/main" id="{70C50B97-D9DB-4AE6-B548-4925492DF25A}"/>
              </a:ext>
            </a:extLst>
          </p:cNvPr>
          <p:cNvSpPr/>
          <p:nvPr/>
        </p:nvSpPr>
        <p:spPr>
          <a:xfrm>
            <a:off x="4479301" y="4882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6" name="Rectangle 15">
            <a:extLst>
              <a:ext uri="{FF2B5EF4-FFF2-40B4-BE49-F238E27FC236}">
                <a16:creationId xmlns="" xmlns:a16="http://schemas.microsoft.com/office/drawing/2014/main" id="{49907F18-9496-4E0C-88C1-31FF18BF3195}"/>
              </a:ext>
            </a:extLst>
          </p:cNvPr>
          <p:cNvSpPr/>
          <p:nvPr/>
        </p:nvSpPr>
        <p:spPr>
          <a:xfrm>
            <a:off x="5136076" y="3866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7" name="Rectangle 16">
            <a:extLst>
              <a:ext uri="{FF2B5EF4-FFF2-40B4-BE49-F238E27FC236}">
                <a16:creationId xmlns="" xmlns:a16="http://schemas.microsoft.com/office/drawing/2014/main" id="{12A48823-16DD-4B2B-AA00-15EA7A552652}"/>
              </a:ext>
            </a:extLst>
          </p:cNvPr>
          <p:cNvSpPr/>
          <p:nvPr/>
        </p:nvSpPr>
        <p:spPr>
          <a:xfrm>
            <a:off x="5136075" y="4120727"/>
            <a:ext cx="747474" cy="254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8" name="Rectangle 17">
            <a:extLst>
              <a:ext uri="{FF2B5EF4-FFF2-40B4-BE49-F238E27FC236}">
                <a16:creationId xmlns="" xmlns:a16="http://schemas.microsoft.com/office/drawing/2014/main" id="{F419B1A5-FEA1-4AE2-889C-60312B11387C}"/>
              </a:ext>
            </a:extLst>
          </p:cNvPr>
          <p:cNvSpPr/>
          <p:nvPr/>
        </p:nvSpPr>
        <p:spPr>
          <a:xfrm>
            <a:off x="5136061" y="4380079"/>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19" name="Rectangle 18">
            <a:extLst>
              <a:ext uri="{FF2B5EF4-FFF2-40B4-BE49-F238E27FC236}">
                <a16:creationId xmlns="" xmlns:a16="http://schemas.microsoft.com/office/drawing/2014/main" id="{6C4F238E-80BD-41F7-A89A-871D0922187C}"/>
              </a:ext>
            </a:extLst>
          </p:cNvPr>
          <p:cNvSpPr/>
          <p:nvPr/>
        </p:nvSpPr>
        <p:spPr>
          <a:xfrm>
            <a:off x="5136074" y="4628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1" name="Rectangle 20">
            <a:extLst>
              <a:ext uri="{FF2B5EF4-FFF2-40B4-BE49-F238E27FC236}">
                <a16:creationId xmlns="" xmlns:a16="http://schemas.microsoft.com/office/drawing/2014/main" id="{3F5CF2C3-5238-4EBA-8332-DB62699958EF}"/>
              </a:ext>
            </a:extLst>
          </p:cNvPr>
          <p:cNvSpPr/>
          <p:nvPr/>
        </p:nvSpPr>
        <p:spPr>
          <a:xfrm>
            <a:off x="5136073" y="4882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2" name="Rectangle 21">
            <a:extLst>
              <a:ext uri="{FF2B5EF4-FFF2-40B4-BE49-F238E27FC236}">
                <a16:creationId xmlns="" xmlns:a16="http://schemas.microsoft.com/office/drawing/2014/main" id="{2308583D-8C89-4663-8D28-D4FBF5290E2E}"/>
              </a:ext>
            </a:extLst>
          </p:cNvPr>
          <p:cNvSpPr/>
          <p:nvPr/>
        </p:nvSpPr>
        <p:spPr>
          <a:xfrm>
            <a:off x="5386436" y="3866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5" name="Rectangle 24">
            <a:extLst>
              <a:ext uri="{FF2B5EF4-FFF2-40B4-BE49-F238E27FC236}">
                <a16:creationId xmlns="" xmlns:a16="http://schemas.microsoft.com/office/drawing/2014/main" id="{6E86CA7A-57A2-4BF9-92D9-80A56F62944E}"/>
              </a:ext>
            </a:extLst>
          </p:cNvPr>
          <p:cNvSpPr/>
          <p:nvPr/>
        </p:nvSpPr>
        <p:spPr>
          <a:xfrm>
            <a:off x="5386435" y="4374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6" name="Rectangle 25">
            <a:extLst>
              <a:ext uri="{FF2B5EF4-FFF2-40B4-BE49-F238E27FC236}">
                <a16:creationId xmlns="" xmlns:a16="http://schemas.microsoft.com/office/drawing/2014/main" id="{2C57ACD2-468F-4B6A-8717-470CA43833F8}"/>
              </a:ext>
            </a:extLst>
          </p:cNvPr>
          <p:cNvSpPr/>
          <p:nvPr/>
        </p:nvSpPr>
        <p:spPr>
          <a:xfrm>
            <a:off x="5386434" y="4628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7" name="Rectangle 26">
            <a:extLst>
              <a:ext uri="{FF2B5EF4-FFF2-40B4-BE49-F238E27FC236}">
                <a16:creationId xmlns="" xmlns:a16="http://schemas.microsoft.com/office/drawing/2014/main" id="{530E03DA-A9D0-4D13-A2B9-9FF98C29C98A}"/>
              </a:ext>
            </a:extLst>
          </p:cNvPr>
          <p:cNvSpPr/>
          <p:nvPr/>
        </p:nvSpPr>
        <p:spPr>
          <a:xfrm>
            <a:off x="5386433" y="4882727"/>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8" name="Rectangle 27">
            <a:extLst>
              <a:ext uri="{FF2B5EF4-FFF2-40B4-BE49-F238E27FC236}">
                <a16:creationId xmlns="" xmlns:a16="http://schemas.microsoft.com/office/drawing/2014/main" id="{25AF065F-5C37-4004-A00C-8742A68DE0A6}"/>
              </a:ext>
            </a:extLst>
          </p:cNvPr>
          <p:cNvSpPr/>
          <p:nvPr/>
        </p:nvSpPr>
        <p:spPr>
          <a:xfrm>
            <a:off x="5636809" y="386672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29" name="Rectangle 28">
            <a:extLst>
              <a:ext uri="{FF2B5EF4-FFF2-40B4-BE49-F238E27FC236}">
                <a16:creationId xmlns="" xmlns:a16="http://schemas.microsoft.com/office/drawing/2014/main" id="{934E8AB8-2F6A-4762-A802-3F670FA4B31A}"/>
              </a:ext>
            </a:extLst>
          </p:cNvPr>
          <p:cNvSpPr/>
          <p:nvPr/>
        </p:nvSpPr>
        <p:spPr>
          <a:xfrm>
            <a:off x="5636808" y="437472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0" name="Rectangle 29">
            <a:extLst>
              <a:ext uri="{FF2B5EF4-FFF2-40B4-BE49-F238E27FC236}">
                <a16:creationId xmlns="" xmlns:a16="http://schemas.microsoft.com/office/drawing/2014/main" id="{E1631AD4-11FB-4699-BCA9-96A164EFA355}"/>
              </a:ext>
            </a:extLst>
          </p:cNvPr>
          <p:cNvSpPr/>
          <p:nvPr/>
        </p:nvSpPr>
        <p:spPr>
          <a:xfrm>
            <a:off x="5636807" y="462872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1" name="Rectangle 30">
            <a:extLst>
              <a:ext uri="{FF2B5EF4-FFF2-40B4-BE49-F238E27FC236}">
                <a16:creationId xmlns="" xmlns:a16="http://schemas.microsoft.com/office/drawing/2014/main" id="{91A15CB6-2AB7-446A-899D-D58A842F1C5E}"/>
              </a:ext>
            </a:extLst>
          </p:cNvPr>
          <p:cNvSpPr/>
          <p:nvPr/>
        </p:nvSpPr>
        <p:spPr>
          <a:xfrm>
            <a:off x="5636806" y="4882721"/>
            <a:ext cx="246743" cy="25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32" name="Rectangle 31">
            <a:extLst>
              <a:ext uri="{FF2B5EF4-FFF2-40B4-BE49-F238E27FC236}">
                <a16:creationId xmlns="" xmlns:a16="http://schemas.microsoft.com/office/drawing/2014/main" id="{D47434CE-5C1D-4DB6-AFBF-3A1BB7DFF559}"/>
              </a:ext>
            </a:extLst>
          </p:cNvPr>
          <p:cNvSpPr/>
          <p:nvPr/>
        </p:nvSpPr>
        <p:spPr>
          <a:xfrm>
            <a:off x="6289950" y="3866721"/>
            <a:ext cx="246743" cy="762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graphicFrame>
        <p:nvGraphicFramePr>
          <p:cNvPr id="33" name="Object 32">
            <a:extLst>
              <a:ext uri="{FF2B5EF4-FFF2-40B4-BE49-F238E27FC236}">
                <a16:creationId xmlns="" xmlns:a16="http://schemas.microsoft.com/office/drawing/2014/main" id="{1528A217-9E27-4513-BAE2-BDDD0B917A5F}"/>
              </a:ext>
            </a:extLst>
          </p:cNvPr>
          <p:cNvGraphicFramePr>
            <a:graphicFrameLocks noChangeAspect="1"/>
          </p:cNvGraphicFramePr>
          <p:nvPr>
            <p:extLst>
              <p:ext uri="{D42A27DB-BD31-4B8C-83A1-F6EECF244321}">
                <p14:modId xmlns:p14="http://schemas.microsoft.com/office/powerpoint/2010/main" val="3300349926"/>
              </p:ext>
            </p:extLst>
          </p:nvPr>
        </p:nvGraphicFramePr>
        <p:xfrm>
          <a:off x="4526472" y="4135229"/>
          <a:ext cx="152400" cy="228600"/>
        </p:xfrm>
        <a:graphic>
          <a:graphicData uri="http://schemas.openxmlformats.org/presentationml/2006/ole">
            <mc:AlternateContent xmlns:mc="http://schemas.openxmlformats.org/markup-compatibility/2006">
              <mc:Choice xmlns:v="urn:schemas-microsoft-com:vml" Requires="v">
                <p:oleObj spid="_x0000_s566524" name="Equation" r:id="rId14" imgW="152280" imgH="228600" progId="Equation.DSMT4">
                  <p:embed/>
                </p:oleObj>
              </mc:Choice>
              <mc:Fallback>
                <p:oleObj name="Equation" r:id="rId14" imgW="152280" imgH="228600" progId="Equation.DSMT4">
                  <p:embed/>
                  <p:pic>
                    <p:nvPicPr>
                      <p:cNvPr id="0" name=""/>
                      <p:cNvPicPr/>
                      <p:nvPr/>
                    </p:nvPicPr>
                    <p:blipFill>
                      <a:blip r:embed="rId15"/>
                      <a:stretch>
                        <a:fillRect/>
                      </a:stretch>
                    </p:blipFill>
                    <p:spPr>
                      <a:xfrm>
                        <a:off x="4526472" y="4135229"/>
                        <a:ext cx="152400" cy="228600"/>
                      </a:xfrm>
                      <a:prstGeom prst="rect">
                        <a:avLst/>
                      </a:prstGeom>
                    </p:spPr>
                  </p:pic>
                </p:oleObj>
              </mc:Fallback>
            </mc:AlternateContent>
          </a:graphicData>
        </a:graphic>
      </p:graphicFrame>
      <p:graphicFrame>
        <p:nvGraphicFramePr>
          <p:cNvPr id="34" name="Object 33">
            <a:extLst>
              <a:ext uri="{FF2B5EF4-FFF2-40B4-BE49-F238E27FC236}">
                <a16:creationId xmlns="" xmlns:a16="http://schemas.microsoft.com/office/drawing/2014/main" id="{67E4BE24-0F34-4DA9-A93F-617F02CBA257}"/>
              </a:ext>
            </a:extLst>
          </p:cNvPr>
          <p:cNvGraphicFramePr>
            <a:graphicFrameLocks noChangeAspect="1"/>
          </p:cNvGraphicFramePr>
          <p:nvPr>
            <p:extLst>
              <p:ext uri="{D42A27DB-BD31-4B8C-83A1-F6EECF244321}">
                <p14:modId xmlns:p14="http://schemas.microsoft.com/office/powerpoint/2010/main" val="3913745765"/>
              </p:ext>
            </p:extLst>
          </p:nvPr>
        </p:nvGraphicFramePr>
        <p:xfrm>
          <a:off x="5387354" y="4115965"/>
          <a:ext cx="215900" cy="228600"/>
        </p:xfrm>
        <a:graphic>
          <a:graphicData uri="http://schemas.openxmlformats.org/presentationml/2006/ole">
            <mc:AlternateContent xmlns:mc="http://schemas.openxmlformats.org/markup-compatibility/2006">
              <mc:Choice xmlns:v="urn:schemas-microsoft-com:vml" Requires="v">
                <p:oleObj spid="_x0000_s566525" name="Equation" r:id="rId16" imgW="215640" imgH="228600" progId="Equation.DSMT4">
                  <p:embed/>
                </p:oleObj>
              </mc:Choice>
              <mc:Fallback>
                <p:oleObj name="Equation" r:id="rId16" imgW="215640" imgH="228600" progId="Equation.DSMT4">
                  <p:embed/>
                  <p:pic>
                    <p:nvPicPr>
                      <p:cNvPr id="0" name=""/>
                      <p:cNvPicPr/>
                      <p:nvPr/>
                    </p:nvPicPr>
                    <p:blipFill>
                      <a:blip r:embed="rId17"/>
                      <a:stretch>
                        <a:fillRect/>
                      </a:stretch>
                    </p:blipFill>
                    <p:spPr>
                      <a:xfrm>
                        <a:off x="5387354" y="4115965"/>
                        <a:ext cx="215900" cy="228600"/>
                      </a:xfrm>
                      <a:prstGeom prst="rect">
                        <a:avLst/>
                      </a:prstGeom>
                    </p:spPr>
                  </p:pic>
                </p:oleObj>
              </mc:Fallback>
            </mc:AlternateContent>
          </a:graphicData>
        </a:graphic>
      </p:graphicFrame>
      <p:graphicFrame>
        <p:nvGraphicFramePr>
          <p:cNvPr id="35" name="Object 34">
            <a:extLst>
              <a:ext uri="{FF2B5EF4-FFF2-40B4-BE49-F238E27FC236}">
                <a16:creationId xmlns="" xmlns:a16="http://schemas.microsoft.com/office/drawing/2014/main" id="{12E2DF6C-5590-4665-83DA-B30C77E7ECA6}"/>
              </a:ext>
            </a:extLst>
          </p:cNvPr>
          <p:cNvGraphicFramePr>
            <a:graphicFrameLocks noChangeAspect="1"/>
          </p:cNvGraphicFramePr>
          <p:nvPr>
            <p:extLst>
              <p:ext uri="{D42A27DB-BD31-4B8C-83A1-F6EECF244321}">
                <p14:modId xmlns:p14="http://schemas.microsoft.com/office/powerpoint/2010/main" val="4006278144"/>
              </p:ext>
            </p:extLst>
          </p:nvPr>
        </p:nvGraphicFramePr>
        <p:xfrm>
          <a:off x="6355729" y="4160415"/>
          <a:ext cx="114300" cy="139700"/>
        </p:xfrm>
        <a:graphic>
          <a:graphicData uri="http://schemas.openxmlformats.org/presentationml/2006/ole">
            <mc:AlternateContent xmlns:mc="http://schemas.openxmlformats.org/markup-compatibility/2006">
              <mc:Choice xmlns:v="urn:schemas-microsoft-com:vml" Requires="v">
                <p:oleObj spid="_x0000_s566526" name="Equation" r:id="rId18" imgW="114120" imgH="139680" progId="Equation.DSMT4">
                  <p:embed/>
                </p:oleObj>
              </mc:Choice>
              <mc:Fallback>
                <p:oleObj name="Equation" r:id="rId18" imgW="114120" imgH="139680" progId="Equation.DSMT4">
                  <p:embed/>
                  <p:pic>
                    <p:nvPicPr>
                      <p:cNvPr id="0" name=""/>
                      <p:cNvPicPr/>
                      <p:nvPr/>
                    </p:nvPicPr>
                    <p:blipFill>
                      <a:blip r:embed="rId19"/>
                      <a:stretch>
                        <a:fillRect/>
                      </a:stretch>
                    </p:blipFill>
                    <p:spPr>
                      <a:xfrm>
                        <a:off x="6355729" y="4160415"/>
                        <a:ext cx="114300" cy="139700"/>
                      </a:xfrm>
                      <a:prstGeom prst="rect">
                        <a:avLst/>
                      </a:prstGeom>
                    </p:spPr>
                  </p:pic>
                </p:oleObj>
              </mc:Fallback>
            </mc:AlternateContent>
          </a:graphicData>
        </a:graphic>
      </p:graphicFrame>
      <p:sp>
        <p:nvSpPr>
          <p:cNvPr id="36" name="TextBox 35">
            <a:extLst>
              <a:ext uri="{FF2B5EF4-FFF2-40B4-BE49-F238E27FC236}">
                <a16:creationId xmlns="" xmlns:a16="http://schemas.microsoft.com/office/drawing/2014/main" id="{FC93637E-E777-405D-A509-2DFC9C356E84}"/>
              </a:ext>
            </a:extLst>
          </p:cNvPr>
          <p:cNvSpPr txBox="1"/>
          <p:nvPr/>
        </p:nvSpPr>
        <p:spPr>
          <a:xfrm>
            <a:off x="4628065" y="4064772"/>
            <a:ext cx="598714" cy="369332"/>
          </a:xfrm>
          <a:prstGeom prst="rect">
            <a:avLst/>
          </a:prstGeom>
          <a:noFill/>
        </p:spPr>
        <p:txBody>
          <a:bodyPr wrap="square" rtlCol="0">
            <a:spAutoFit/>
          </a:bodyPr>
          <a:lstStyle/>
          <a:p>
            <a:pPr algn="ctr"/>
            <a:r>
              <a:rPr lang="en-US" dirty="0"/>
              <a:t>=</a:t>
            </a:r>
            <a:endParaRPr lang="aa-ET" dirty="0"/>
          </a:p>
        </p:txBody>
      </p:sp>
      <p:sp>
        <p:nvSpPr>
          <p:cNvPr id="37" name="TextBox 36">
            <a:extLst>
              <a:ext uri="{FF2B5EF4-FFF2-40B4-BE49-F238E27FC236}">
                <a16:creationId xmlns="" xmlns:a16="http://schemas.microsoft.com/office/drawing/2014/main" id="{7CDDF5B4-F505-4341-8C2C-0132A9338D14}"/>
              </a:ext>
            </a:extLst>
          </p:cNvPr>
          <p:cNvSpPr txBox="1"/>
          <p:nvPr/>
        </p:nvSpPr>
        <p:spPr>
          <a:xfrm>
            <a:off x="5788752" y="4045372"/>
            <a:ext cx="598714" cy="369332"/>
          </a:xfrm>
          <a:prstGeom prst="rect">
            <a:avLst/>
          </a:prstGeom>
          <a:noFill/>
        </p:spPr>
        <p:txBody>
          <a:bodyPr wrap="square" rtlCol="0">
            <a:spAutoFit/>
          </a:bodyPr>
          <a:lstStyle/>
          <a:p>
            <a:pPr algn="ctr"/>
            <a:r>
              <a:rPr lang="en-US" dirty="0"/>
              <a:t>*</a:t>
            </a:r>
            <a:endParaRPr lang="aa-ET" dirty="0"/>
          </a:p>
        </p:txBody>
      </p:sp>
      <p:graphicFrame>
        <p:nvGraphicFramePr>
          <p:cNvPr id="38" name="Object 37"/>
          <p:cNvGraphicFramePr>
            <a:graphicFrameLocks noChangeAspect="1"/>
          </p:cNvGraphicFramePr>
          <p:nvPr>
            <p:extLst>
              <p:ext uri="{D42A27DB-BD31-4B8C-83A1-F6EECF244321}">
                <p14:modId xmlns:p14="http://schemas.microsoft.com/office/powerpoint/2010/main" val="157344552"/>
              </p:ext>
            </p:extLst>
          </p:nvPr>
        </p:nvGraphicFramePr>
        <p:xfrm>
          <a:off x="2913947" y="5270663"/>
          <a:ext cx="584200" cy="393700"/>
        </p:xfrm>
        <a:graphic>
          <a:graphicData uri="http://schemas.openxmlformats.org/presentationml/2006/ole">
            <mc:AlternateContent xmlns:mc="http://schemas.openxmlformats.org/markup-compatibility/2006">
              <mc:Choice xmlns:v="urn:schemas-microsoft-com:vml" Requires="v">
                <p:oleObj spid="_x0000_s566527" name="Equation" r:id="rId20" imgW="583920" imgH="393480" progId="Equation.DSMT4">
                  <p:embed/>
                </p:oleObj>
              </mc:Choice>
              <mc:Fallback>
                <p:oleObj name="Equation" r:id="rId20" imgW="583920" imgH="393480" progId="Equation.DSMT4">
                  <p:embed/>
                  <p:pic>
                    <p:nvPicPr>
                      <p:cNvPr id="0" name=""/>
                      <p:cNvPicPr/>
                      <p:nvPr/>
                    </p:nvPicPr>
                    <p:blipFill>
                      <a:blip r:embed="rId21"/>
                      <a:stretch>
                        <a:fillRect/>
                      </a:stretch>
                    </p:blipFill>
                    <p:spPr>
                      <a:xfrm>
                        <a:off x="2913947" y="5270663"/>
                        <a:ext cx="584200" cy="393700"/>
                      </a:xfrm>
                      <a:prstGeom prst="rect">
                        <a:avLst/>
                      </a:prstGeom>
                    </p:spPr>
                  </p:pic>
                </p:oleObj>
              </mc:Fallback>
            </mc:AlternateContent>
          </a:graphicData>
        </a:graphic>
      </p:graphicFrame>
    </p:spTree>
    <p:extLst>
      <p:ext uri="{BB962C8B-B14F-4D97-AF65-F5344CB8AC3E}">
        <p14:creationId xmlns:p14="http://schemas.microsoft.com/office/powerpoint/2010/main" val="201113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Need for Speed: regulations</a:t>
            </a:r>
            <a:endParaRPr lang="en-GB" dirty="0">
              <a:solidFill>
                <a:schemeClr val="bg1"/>
              </a:solidFill>
            </a:endParaRPr>
          </a:p>
        </p:txBody>
      </p:sp>
      <p:sp>
        <p:nvSpPr>
          <p:cNvPr id="4" name="Content Placeholder 3"/>
          <p:cNvSpPr>
            <a:spLocks noGrp="1"/>
          </p:cNvSpPr>
          <p:nvPr>
            <p:ph idx="1"/>
          </p:nvPr>
        </p:nvSpPr>
        <p:spPr/>
        <p:txBody>
          <a:bodyPr>
            <a:normAutofit/>
          </a:bodyPr>
          <a:lstStyle/>
          <a:p>
            <a:r>
              <a:rPr lang="en-GB" sz="1600" dirty="0" smtClean="0"/>
              <a:t>Modern models, algorithms and hardware can deal with derivatives books</a:t>
            </a:r>
          </a:p>
          <a:p>
            <a:endParaRPr lang="en-GB" sz="1600" dirty="0"/>
          </a:p>
          <a:p>
            <a:r>
              <a:rPr lang="en-GB" sz="1600" dirty="0" smtClean="0"/>
              <a:t>But regulators insist (for good reason) that we compute value and risk</a:t>
            </a:r>
          </a:p>
          <a:p>
            <a:endParaRPr lang="en-GB" sz="1600" dirty="0" smtClean="0"/>
          </a:p>
          <a:p>
            <a:r>
              <a:rPr lang="en-GB" sz="1600" dirty="0" smtClean="0"/>
              <a:t>Not only today</a:t>
            </a:r>
            <a:endParaRPr lang="en-GB" sz="1200" dirty="0" smtClean="0"/>
          </a:p>
          <a:p>
            <a:endParaRPr lang="en-GB" sz="1600" dirty="0" smtClean="0"/>
          </a:p>
          <a:p>
            <a:r>
              <a:rPr lang="en-GB" sz="1600" dirty="0" smtClean="0"/>
              <a:t>But also:</a:t>
            </a:r>
          </a:p>
          <a:p>
            <a:pPr lvl="1"/>
            <a:r>
              <a:rPr lang="en-GB" sz="1400" dirty="0" smtClean="0"/>
              <a:t>On a set of future dates: “exposure dates”</a:t>
            </a:r>
          </a:p>
          <a:p>
            <a:pPr lvl="1"/>
            <a:r>
              <a:rPr lang="en-GB" sz="1400" dirty="0" smtClean="0"/>
              <a:t>In multiple scenarios relative to market evolution</a:t>
            </a:r>
          </a:p>
          <a:p>
            <a:endParaRPr lang="en-GB" sz="1600" i="1" dirty="0"/>
          </a:p>
          <a:p>
            <a:r>
              <a:rPr lang="en-GB" sz="1600" dirty="0" smtClean="0"/>
              <a:t>So even basic transactions like swaps or forwards become highly exotic</a:t>
            </a:r>
          </a:p>
          <a:p>
            <a:endParaRPr lang="en-GB" sz="1600" dirty="0"/>
          </a:p>
          <a:p>
            <a:r>
              <a:rPr lang="en-GB" sz="1600" dirty="0" smtClean="0"/>
              <a:t>And computational requirements increase by orders of magnitude</a:t>
            </a:r>
            <a:endParaRPr lang="en-GB" sz="1600" dirty="0"/>
          </a:p>
          <a:p>
            <a:endParaRPr lang="en-GB" sz="1200" dirty="0"/>
          </a:p>
        </p:txBody>
      </p:sp>
      <p:sp>
        <p:nvSpPr>
          <p:cNvPr id="3" name="Slide Number Placeholder 2"/>
          <p:cNvSpPr>
            <a:spLocks noGrp="1"/>
          </p:cNvSpPr>
          <p:nvPr>
            <p:ph type="sldNum" sz="quarter" idx="12"/>
          </p:nvPr>
        </p:nvSpPr>
        <p:spPr/>
        <p:txBody>
          <a:bodyPr/>
          <a:lstStyle/>
          <a:p>
            <a:fld id="{20222C57-82CF-4D8A-8DC1-229C0B8895A7}" type="slidenum">
              <a:rPr lang="en-GB" smtClean="0"/>
              <a:t>6</a:t>
            </a:fld>
            <a:endParaRPr lang="en-GB"/>
          </a:p>
        </p:txBody>
      </p:sp>
    </p:spTree>
    <p:extLst>
      <p:ext uri="{BB962C8B-B14F-4D97-AF65-F5344CB8AC3E}">
        <p14:creationId xmlns:p14="http://schemas.microsoft.com/office/powerpoint/2010/main" val="3261268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How to train your </a:t>
            </a:r>
            <a:r>
              <a:rPr lang="en-GB" dirty="0" smtClean="0">
                <a:solidFill>
                  <a:schemeClr val="bg1"/>
                </a:solidFill>
              </a:rPr>
              <a:t>network</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400" b="1" u="sng" dirty="0"/>
              <a:t>Recap</a:t>
            </a:r>
            <a:r>
              <a:rPr lang="en-GB" sz="1400" dirty="0"/>
              <a:t>: we have an ANN of the </a:t>
            </a:r>
            <a:r>
              <a:rPr lang="en-GB" sz="1400" dirty="0" smtClean="0"/>
              <a:t>MLP form </a:t>
            </a:r>
            <a:r>
              <a:rPr lang="en-GB" sz="1400" dirty="0"/>
              <a:t>implementing the following sequence of </a:t>
            </a:r>
            <a:r>
              <a:rPr lang="en-GB" sz="1400" dirty="0" smtClean="0"/>
              <a:t>feed-forward computations</a:t>
            </a:r>
            <a:r>
              <a:rPr lang="en-GB" sz="1400" dirty="0"/>
              <a:t>:</a:t>
            </a:r>
          </a:p>
          <a:p>
            <a:pPr lvl="1"/>
            <a:r>
              <a:rPr lang="en-GB" sz="1400" dirty="0"/>
              <a:t>Starting with inputs </a:t>
            </a:r>
          </a:p>
          <a:p>
            <a:pPr lvl="1"/>
            <a:r>
              <a:rPr lang="en-GB" sz="1400" dirty="0"/>
              <a:t>Sequentially compute </a:t>
            </a:r>
            <a:r>
              <a:rPr lang="en-GB" sz="1400" dirty="0" smtClean="0"/>
              <a:t>                                then                                                     (for l = 1, 2, ..., L: feed-forward equations)</a:t>
            </a:r>
            <a:endParaRPr lang="en-GB" sz="1400" dirty="0"/>
          </a:p>
          <a:p>
            <a:pPr lvl="1"/>
            <a:r>
              <a:rPr lang="en-GB" sz="1400" dirty="0"/>
              <a:t>To make predictions </a:t>
            </a:r>
          </a:p>
          <a:p>
            <a:pPr lvl="1"/>
            <a:endParaRPr lang="en-GB" sz="1400" dirty="0"/>
          </a:p>
          <a:p>
            <a:pPr lvl="1"/>
            <a:endParaRPr lang="en-GB" sz="1400" dirty="0"/>
          </a:p>
          <a:p>
            <a:endParaRPr lang="en-GB" sz="1400" dirty="0"/>
          </a:p>
          <a:p>
            <a:r>
              <a:rPr lang="en-GB" sz="1400" dirty="0"/>
              <a:t>We also have a training set of </a:t>
            </a:r>
            <a:r>
              <a:rPr lang="en-GB" sz="1400" i="1" dirty="0"/>
              <a:t>m </a:t>
            </a:r>
            <a:r>
              <a:rPr lang="en-GB" sz="1400" dirty="0"/>
              <a:t>independent samples        for the inputs </a:t>
            </a:r>
            <a:r>
              <a:rPr lang="en-GB" sz="1400" i="1" dirty="0"/>
              <a:t>x </a:t>
            </a:r>
            <a:r>
              <a:rPr lang="en-GB" sz="1400" dirty="0"/>
              <a:t>(each in dim </a:t>
            </a:r>
            <a:r>
              <a:rPr lang="en-GB" sz="1400" i="1" dirty="0"/>
              <a:t>n0</a:t>
            </a:r>
            <a:r>
              <a:rPr lang="en-GB" sz="1400" dirty="0"/>
              <a:t>), along with corresponding labels</a:t>
            </a:r>
          </a:p>
          <a:p>
            <a:r>
              <a:rPr lang="en-GB" sz="1400" dirty="0"/>
              <a:t>We want to train the ANN so its predictions </a:t>
            </a:r>
            <a:r>
              <a:rPr lang="en-GB" sz="1400" dirty="0" smtClean="0"/>
              <a:t>are the </a:t>
            </a:r>
            <a:r>
              <a:rPr lang="en-GB" sz="1400" dirty="0"/>
              <a:t>“best” predictions for </a:t>
            </a:r>
            <a:r>
              <a:rPr lang="en-GB" sz="1400" i="1" dirty="0"/>
              <a:t>y </a:t>
            </a:r>
            <a:r>
              <a:rPr lang="en-GB" sz="1400" dirty="0"/>
              <a:t>knowing </a:t>
            </a:r>
            <a:r>
              <a:rPr lang="en-GB" sz="1400" i="1" dirty="0"/>
              <a:t>x</a:t>
            </a:r>
            <a:r>
              <a:rPr lang="en-GB" sz="1400" dirty="0"/>
              <a:t>, that </a:t>
            </a:r>
            <a:r>
              <a:rPr lang="en-GB" sz="1400" dirty="0" smtClean="0"/>
              <a:t>is </a:t>
            </a:r>
            <a:endParaRPr lang="en-GB" sz="1400" dirty="0"/>
          </a:p>
          <a:p>
            <a:r>
              <a:rPr lang="en-GB" sz="1400" dirty="0"/>
              <a:t>By definition, </a:t>
            </a:r>
            <a:r>
              <a:rPr lang="en-GB" sz="1400" dirty="0" smtClean="0"/>
              <a:t>conditional </a:t>
            </a:r>
            <a:r>
              <a:rPr lang="en-GB" sz="1400" dirty="0"/>
              <a:t>expectation is the </a:t>
            </a:r>
            <a:r>
              <a:rPr lang="en-GB" sz="1400" dirty="0"/>
              <a:t>function closest in </a:t>
            </a:r>
            <a:r>
              <a:rPr lang="en-GB" sz="1400" dirty="0"/>
              <a:t>the sense of least squares: </a:t>
            </a:r>
          </a:p>
          <a:p>
            <a:r>
              <a:rPr lang="en-GB" sz="1400" dirty="0"/>
              <a:t>And we know/have seen that:</a:t>
            </a:r>
          </a:p>
          <a:p>
            <a:pPr lvl="1"/>
            <a:r>
              <a:rPr lang="en-GB" sz="1400" dirty="0"/>
              <a:t>(given enough height and depth) the ANN can represent </a:t>
            </a:r>
            <a:r>
              <a:rPr lang="en-GB" sz="1400" i="1" dirty="0"/>
              <a:t>any</a:t>
            </a:r>
            <a:r>
              <a:rPr lang="en-GB" sz="1400" dirty="0"/>
              <a:t> function </a:t>
            </a:r>
            <a:r>
              <a:rPr lang="en-GB" sz="1400" i="1" dirty="0"/>
              <a:t>f</a:t>
            </a:r>
            <a:r>
              <a:rPr lang="en-GB" sz="1400" dirty="0"/>
              <a:t> to arbitrary accuracy by adjusting its </a:t>
            </a:r>
            <a:r>
              <a:rPr lang="en-GB" sz="1400" dirty="0" smtClean="0"/>
              <a:t>parameters </a:t>
            </a:r>
            <a:r>
              <a:rPr lang="en-GB" sz="1400" i="1" dirty="0" smtClean="0"/>
              <a:t>W </a:t>
            </a:r>
            <a:r>
              <a:rPr lang="en-GB" sz="1400" dirty="0" smtClean="0"/>
              <a:t>and </a:t>
            </a:r>
            <a:r>
              <a:rPr lang="en-GB" sz="1400" i="1" dirty="0" smtClean="0"/>
              <a:t>b</a:t>
            </a:r>
            <a:endParaRPr lang="en-GB" sz="1400" i="1" dirty="0">
              <a:latin typeface="Symbol" panose="05050102010706020507" pitchFamily="18" charset="2"/>
            </a:endParaRPr>
          </a:p>
          <a:p>
            <a:pPr lvl="1"/>
            <a:endParaRPr lang="en-GB" sz="1400" dirty="0"/>
          </a:p>
          <a:p>
            <a:pPr lvl="1"/>
            <a:r>
              <a:rPr lang="en-GB" sz="1400" dirty="0"/>
              <a:t>(given enough training examples) </a:t>
            </a:r>
            <a:r>
              <a:rPr lang="en-GB" sz="1400" dirty="0" smtClean="0"/>
              <a:t>                                                                                 where </a:t>
            </a:r>
            <a:r>
              <a:rPr lang="en-GB" sz="1400" i="1" dirty="0" smtClean="0"/>
              <a:t>ci </a:t>
            </a:r>
            <a:r>
              <a:rPr lang="en-GB" sz="1400" dirty="0" smtClean="0"/>
              <a:t>is the quadratic loss of example </a:t>
            </a:r>
            <a:r>
              <a:rPr lang="en-GB" sz="1400" i="1" dirty="0" err="1" smtClean="0"/>
              <a:t>i</a:t>
            </a:r>
            <a:endParaRPr lang="en-GB" sz="1400" i="1" dirty="0"/>
          </a:p>
          <a:p>
            <a:pPr lvl="1"/>
            <a:endParaRPr lang="en-GB" sz="1400" dirty="0"/>
          </a:p>
          <a:p>
            <a:r>
              <a:rPr lang="en-GB" sz="1400" dirty="0"/>
              <a:t>Therefore, </a:t>
            </a:r>
            <a:r>
              <a:rPr lang="en-GB" sz="1400" dirty="0" smtClean="0"/>
              <a:t>we must find the parameters </a:t>
            </a:r>
            <a:r>
              <a:rPr lang="en-GB" sz="1400" i="1" dirty="0" smtClean="0"/>
              <a:t>W*</a:t>
            </a:r>
            <a:r>
              <a:rPr lang="en-GB" sz="1400" dirty="0" smtClean="0"/>
              <a:t> and </a:t>
            </a:r>
            <a:r>
              <a:rPr lang="en-GB" sz="1400" i="1" dirty="0" smtClean="0"/>
              <a:t>b*</a:t>
            </a:r>
            <a:r>
              <a:rPr lang="en-GB" sz="1400" dirty="0" smtClean="0"/>
              <a:t> minimizing mean </a:t>
            </a:r>
            <a:r>
              <a:rPr lang="en-GB" sz="1400" dirty="0"/>
              <a:t>square prediction error on the training set: </a:t>
            </a:r>
            <a:endParaRPr lang="en-GB" sz="1800" dirty="0"/>
          </a:p>
          <a:p>
            <a:pPr lvl="1"/>
            <a:endParaRPr lang="en-GB" sz="1000" dirty="0"/>
          </a:p>
        </p:txBody>
      </p:sp>
      <p:graphicFrame>
        <p:nvGraphicFramePr>
          <p:cNvPr id="6" name="Object 5"/>
          <p:cNvGraphicFramePr>
            <a:graphicFrameLocks noChangeAspect="1"/>
          </p:cNvGraphicFramePr>
          <p:nvPr>
            <p:extLst/>
          </p:nvPr>
        </p:nvGraphicFramePr>
        <p:xfrm>
          <a:off x="8578850" y="4479925"/>
          <a:ext cx="114300" cy="177800"/>
        </p:xfrm>
        <a:graphic>
          <a:graphicData uri="http://schemas.openxmlformats.org/presentationml/2006/ole">
            <mc:AlternateContent xmlns:mc="http://schemas.openxmlformats.org/markup-compatibility/2006">
              <mc:Choice xmlns:v="urn:schemas-microsoft-com:vml" Requires="v">
                <p:oleObj spid="_x0000_s568645" name="Equation" r:id="rId4" imgW="114120" imgH="177480" progId="Equation.DSMT4">
                  <p:embed/>
                </p:oleObj>
              </mc:Choice>
              <mc:Fallback>
                <p:oleObj name="Equation" r:id="rId4" imgW="114120" imgH="177480" progId="Equation.DSMT4">
                  <p:embed/>
                  <p:pic>
                    <p:nvPicPr>
                      <p:cNvPr id="0" name=""/>
                      <p:cNvPicPr/>
                      <p:nvPr/>
                    </p:nvPicPr>
                    <p:blipFill>
                      <a:blip r:embed="rId5"/>
                      <a:stretch>
                        <a:fillRect/>
                      </a:stretch>
                    </p:blipFill>
                    <p:spPr>
                      <a:xfrm>
                        <a:off x="8578850" y="4479925"/>
                        <a:ext cx="114300" cy="1778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60</a:t>
            </a:fld>
            <a:endParaRPr lang="en-GB"/>
          </a:p>
        </p:txBody>
      </p:sp>
      <p:graphicFrame>
        <p:nvGraphicFramePr>
          <p:cNvPr id="16" name="Object 15"/>
          <p:cNvGraphicFramePr>
            <a:graphicFrameLocks noChangeAspect="1"/>
          </p:cNvGraphicFramePr>
          <p:nvPr>
            <p:extLst>
              <p:ext uri="{D42A27DB-BD31-4B8C-83A1-F6EECF244321}">
                <p14:modId xmlns:p14="http://schemas.microsoft.com/office/powerpoint/2010/main" val="818142357"/>
              </p:ext>
            </p:extLst>
          </p:nvPr>
        </p:nvGraphicFramePr>
        <p:xfrm>
          <a:off x="3090863" y="2068573"/>
          <a:ext cx="825500" cy="215900"/>
        </p:xfrm>
        <a:graphic>
          <a:graphicData uri="http://schemas.openxmlformats.org/presentationml/2006/ole">
            <mc:AlternateContent xmlns:mc="http://schemas.openxmlformats.org/markup-compatibility/2006">
              <mc:Choice xmlns:v="urn:schemas-microsoft-com:vml" Requires="v">
                <p:oleObj spid="_x0000_s568646" name="Equation" r:id="rId6" imgW="825480" imgH="215640" progId="Equation.DSMT4">
                  <p:embed/>
                </p:oleObj>
              </mc:Choice>
              <mc:Fallback>
                <p:oleObj name="Equation" r:id="rId6" imgW="825480" imgH="215640" progId="Equation.DSMT4">
                  <p:embed/>
                  <p:pic>
                    <p:nvPicPr>
                      <p:cNvPr id="0" name=""/>
                      <p:cNvPicPr/>
                      <p:nvPr/>
                    </p:nvPicPr>
                    <p:blipFill>
                      <a:blip r:embed="rId7"/>
                      <a:stretch>
                        <a:fillRect/>
                      </a:stretch>
                    </p:blipFill>
                    <p:spPr>
                      <a:xfrm>
                        <a:off x="3090863" y="2068573"/>
                        <a:ext cx="825500" cy="215900"/>
                      </a:xfrm>
                      <a:prstGeom prst="rect">
                        <a:avLst/>
                      </a:prstGeom>
                    </p:spPr>
                  </p:pic>
                </p:oleObj>
              </mc:Fallback>
            </mc:AlternateContent>
          </a:graphicData>
        </a:graphic>
      </p:graphicFrame>
      <p:graphicFrame>
        <p:nvGraphicFramePr>
          <p:cNvPr id="18" name="Object 17"/>
          <p:cNvGraphicFramePr>
            <a:graphicFrameLocks noChangeAspect="1"/>
          </p:cNvGraphicFramePr>
          <p:nvPr>
            <p:extLst/>
          </p:nvPr>
        </p:nvGraphicFramePr>
        <p:xfrm>
          <a:off x="3077339" y="2592036"/>
          <a:ext cx="762000" cy="241300"/>
        </p:xfrm>
        <a:graphic>
          <a:graphicData uri="http://schemas.openxmlformats.org/presentationml/2006/ole">
            <mc:AlternateContent xmlns:mc="http://schemas.openxmlformats.org/markup-compatibility/2006">
              <mc:Choice xmlns:v="urn:schemas-microsoft-com:vml" Requires="v">
                <p:oleObj spid="_x0000_s568647" name="Equation" r:id="rId8" imgW="761760" imgH="241200" progId="Equation.DSMT4">
                  <p:embed/>
                </p:oleObj>
              </mc:Choice>
              <mc:Fallback>
                <p:oleObj name="Equation" r:id="rId8" imgW="761760" imgH="241200" progId="Equation.DSMT4">
                  <p:embed/>
                  <p:pic>
                    <p:nvPicPr>
                      <p:cNvPr id="0" name=""/>
                      <p:cNvPicPr/>
                      <p:nvPr/>
                    </p:nvPicPr>
                    <p:blipFill>
                      <a:blip r:embed="rId9"/>
                      <a:stretch>
                        <a:fillRect/>
                      </a:stretch>
                    </p:blipFill>
                    <p:spPr>
                      <a:xfrm>
                        <a:off x="3077339" y="2592036"/>
                        <a:ext cx="762000" cy="2413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945208426"/>
              </p:ext>
            </p:extLst>
          </p:nvPr>
        </p:nvGraphicFramePr>
        <p:xfrm>
          <a:off x="3368675" y="3040494"/>
          <a:ext cx="5321300" cy="241300"/>
        </p:xfrm>
        <a:graphic>
          <a:graphicData uri="http://schemas.openxmlformats.org/presentationml/2006/ole">
            <mc:AlternateContent xmlns:mc="http://schemas.openxmlformats.org/markup-compatibility/2006">
              <mc:Choice xmlns:v="urn:schemas-microsoft-com:vml" Requires="v">
                <p:oleObj spid="_x0000_s568648" name="Equation" r:id="rId10" imgW="5321160" imgH="241200" progId="Equation.DSMT4">
                  <p:embed/>
                </p:oleObj>
              </mc:Choice>
              <mc:Fallback>
                <p:oleObj name="Equation" r:id="rId10" imgW="5321160" imgH="241200" progId="Equation.DSMT4">
                  <p:embed/>
                  <p:pic>
                    <p:nvPicPr>
                      <p:cNvPr id="0" name=""/>
                      <p:cNvPicPr/>
                      <p:nvPr/>
                    </p:nvPicPr>
                    <p:blipFill>
                      <a:blip r:embed="rId11"/>
                      <a:stretch>
                        <a:fillRect/>
                      </a:stretch>
                    </p:blipFill>
                    <p:spPr>
                      <a:xfrm>
                        <a:off x="3368675" y="3040494"/>
                        <a:ext cx="5321300" cy="2413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56777312"/>
              </p:ext>
            </p:extLst>
          </p:nvPr>
        </p:nvGraphicFramePr>
        <p:xfrm>
          <a:off x="5087540" y="3737314"/>
          <a:ext cx="266700" cy="215900"/>
        </p:xfrm>
        <a:graphic>
          <a:graphicData uri="http://schemas.openxmlformats.org/presentationml/2006/ole">
            <mc:AlternateContent xmlns:mc="http://schemas.openxmlformats.org/markup-compatibility/2006">
              <mc:Choice xmlns:v="urn:schemas-microsoft-com:vml" Requires="v">
                <p:oleObj spid="_x0000_s568649" name="Equation" r:id="rId12" imgW="266400" imgH="215640" progId="Equation.DSMT4">
                  <p:embed/>
                </p:oleObj>
              </mc:Choice>
              <mc:Fallback>
                <p:oleObj name="Equation" r:id="rId12" imgW="266400" imgH="215640" progId="Equation.DSMT4">
                  <p:embed/>
                  <p:pic>
                    <p:nvPicPr>
                      <p:cNvPr id="0" name=""/>
                      <p:cNvPicPr/>
                      <p:nvPr/>
                    </p:nvPicPr>
                    <p:blipFill>
                      <a:blip r:embed="rId13"/>
                      <a:stretch>
                        <a:fillRect/>
                      </a:stretch>
                    </p:blipFill>
                    <p:spPr>
                      <a:xfrm>
                        <a:off x="5087540" y="3737314"/>
                        <a:ext cx="266700" cy="2159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662718721"/>
              </p:ext>
            </p:extLst>
          </p:nvPr>
        </p:nvGraphicFramePr>
        <p:xfrm>
          <a:off x="10117138" y="3736410"/>
          <a:ext cx="266700" cy="241300"/>
        </p:xfrm>
        <a:graphic>
          <a:graphicData uri="http://schemas.openxmlformats.org/presentationml/2006/ole">
            <mc:AlternateContent xmlns:mc="http://schemas.openxmlformats.org/markup-compatibility/2006">
              <mc:Choice xmlns:v="urn:schemas-microsoft-com:vml" Requires="v">
                <p:oleObj spid="_x0000_s568650" name="Equation" r:id="rId14" imgW="266400" imgH="241200" progId="Equation.DSMT4">
                  <p:embed/>
                </p:oleObj>
              </mc:Choice>
              <mc:Fallback>
                <p:oleObj name="Equation" r:id="rId14" imgW="266400" imgH="241200" progId="Equation.DSMT4">
                  <p:embed/>
                  <p:pic>
                    <p:nvPicPr>
                      <p:cNvPr id="0" name=""/>
                      <p:cNvPicPr/>
                      <p:nvPr/>
                    </p:nvPicPr>
                    <p:blipFill>
                      <a:blip r:embed="rId15"/>
                      <a:stretch>
                        <a:fillRect/>
                      </a:stretch>
                    </p:blipFill>
                    <p:spPr>
                      <a:xfrm>
                        <a:off x="10117138" y="3736410"/>
                        <a:ext cx="266700" cy="2413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0066747"/>
              </p:ext>
            </p:extLst>
          </p:nvPr>
        </p:nvGraphicFramePr>
        <p:xfrm>
          <a:off x="7962313" y="4063834"/>
          <a:ext cx="762000" cy="279400"/>
        </p:xfrm>
        <a:graphic>
          <a:graphicData uri="http://schemas.openxmlformats.org/presentationml/2006/ole">
            <mc:AlternateContent xmlns:mc="http://schemas.openxmlformats.org/markup-compatibility/2006">
              <mc:Choice xmlns:v="urn:schemas-microsoft-com:vml" Requires="v">
                <p:oleObj spid="_x0000_s568651" name="Equation" r:id="rId16" imgW="761760" imgH="279360" progId="Equation.DSMT4">
                  <p:embed/>
                </p:oleObj>
              </mc:Choice>
              <mc:Fallback>
                <p:oleObj name="Equation" r:id="rId16" imgW="761760" imgH="279360" progId="Equation.DSMT4">
                  <p:embed/>
                  <p:pic>
                    <p:nvPicPr>
                      <p:cNvPr id="0" name=""/>
                      <p:cNvPicPr/>
                      <p:nvPr/>
                    </p:nvPicPr>
                    <p:blipFill>
                      <a:blip r:embed="rId17"/>
                      <a:stretch>
                        <a:fillRect/>
                      </a:stretch>
                    </p:blipFill>
                    <p:spPr>
                      <a:xfrm>
                        <a:off x="7962313" y="4063834"/>
                        <a:ext cx="762000" cy="2794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4074947552"/>
              </p:ext>
            </p:extLst>
          </p:nvPr>
        </p:nvGraphicFramePr>
        <p:xfrm>
          <a:off x="7707553" y="4352893"/>
          <a:ext cx="2222500" cy="355600"/>
        </p:xfrm>
        <a:graphic>
          <a:graphicData uri="http://schemas.openxmlformats.org/presentationml/2006/ole">
            <mc:AlternateContent xmlns:mc="http://schemas.openxmlformats.org/markup-compatibility/2006">
              <mc:Choice xmlns:v="urn:schemas-microsoft-com:vml" Requires="v">
                <p:oleObj spid="_x0000_s568652" name="Equation" r:id="rId18" imgW="2222280" imgH="355320" progId="Equation.DSMT4">
                  <p:embed/>
                </p:oleObj>
              </mc:Choice>
              <mc:Fallback>
                <p:oleObj name="Equation" r:id="rId18" imgW="2222280" imgH="355320" progId="Equation.DSMT4">
                  <p:embed/>
                  <p:pic>
                    <p:nvPicPr>
                      <p:cNvPr id="0" name=""/>
                      <p:cNvPicPr/>
                      <p:nvPr/>
                    </p:nvPicPr>
                    <p:blipFill>
                      <a:blip r:embed="rId19"/>
                      <a:stretch>
                        <a:fillRect/>
                      </a:stretch>
                    </p:blipFill>
                    <p:spPr>
                      <a:xfrm>
                        <a:off x="7707553" y="4352893"/>
                        <a:ext cx="2222500" cy="355600"/>
                      </a:xfrm>
                      <a:prstGeom prst="rect">
                        <a:avLst/>
                      </a:prstGeom>
                    </p:spPr>
                  </p:pic>
                </p:oleObj>
              </mc:Fallback>
            </mc:AlternateContent>
          </a:graphicData>
        </a:graphic>
      </p:graphicFrame>
      <p:graphicFrame>
        <p:nvGraphicFramePr>
          <p:cNvPr id="26" name="Object 25"/>
          <p:cNvGraphicFramePr>
            <a:graphicFrameLocks noChangeAspect="1"/>
          </p:cNvGraphicFramePr>
          <p:nvPr>
            <p:extLst/>
          </p:nvPr>
        </p:nvGraphicFramePr>
        <p:xfrm>
          <a:off x="4122423" y="5375275"/>
          <a:ext cx="3086100" cy="457200"/>
        </p:xfrm>
        <a:graphic>
          <a:graphicData uri="http://schemas.openxmlformats.org/presentationml/2006/ole">
            <mc:AlternateContent xmlns:mc="http://schemas.openxmlformats.org/markup-compatibility/2006">
              <mc:Choice xmlns:v="urn:schemas-microsoft-com:vml" Requires="v">
                <p:oleObj spid="_x0000_s568653" name="Equation" r:id="rId20" imgW="3085920" imgH="457200" progId="Equation.DSMT4">
                  <p:embed/>
                </p:oleObj>
              </mc:Choice>
              <mc:Fallback>
                <p:oleObj name="Equation" r:id="rId20" imgW="3085920" imgH="457200" progId="Equation.DSMT4">
                  <p:embed/>
                  <p:pic>
                    <p:nvPicPr>
                      <p:cNvPr id="0" name=""/>
                      <p:cNvPicPr/>
                      <p:nvPr/>
                    </p:nvPicPr>
                    <p:blipFill>
                      <a:blip r:embed="rId21"/>
                      <a:stretch>
                        <a:fillRect/>
                      </a:stretch>
                    </p:blipFill>
                    <p:spPr>
                      <a:xfrm>
                        <a:off x="4122423" y="5375275"/>
                        <a:ext cx="3086100" cy="4572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332804041"/>
              </p:ext>
            </p:extLst>
          </p:nvPr>
        </p:nvGraphicFramePr>
        <p:xfrm>
          <a:off x="9327306" y="5970722"/>
          <a:ext cx="2514600" cy="431800"/>
        </p:xfrm>
        <a:graphic>
          <a:graphicData uri="http://schemas.openxmlformats.org/presentationml/2006/ole">
            <mc:AlternateContent xmlns:mc="http://schemas.openxmlformats.org/markup-compatibility/2006">
              <mc:Choice xmlns:v="urn:schemas-microsoft-com:vml" Requires="v">
                <p:oleObj spid="_x0000_s568654" name="Equation" r:id="rId22" imgW="2514600" imgH="431640" progId="Equation.DSMT4">
                  <p:embed/>
                </p:oleObj>
              </mc:Choice>
              <mc:Fallback>
                <p:oleObj name="Equation" r:id="rId22" imgW="2514600" imgH="431640" progId="Equation.DSMT4">
                  <p:embed/>
                  <p:pic>
                    <p:nvPicPr>
                      <p:cNvPr id="0" name=""/>
                      <p:cNvPicPr/>
                      <p:nvPr/>
                    </p:nvPicPr>
                    <p:blipFill>
                      <a:blip r:embed="rId23"/>
                      <a:stretch>
                        <a:fillRect/>
                      </a:stretch>
                    </p:blipFill>
                    <p:spPr>
                      <a:xfrm>
                        <a:off x="9327306" y="5970722"/>
                        <a:ext cx="2514600" cy="4318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011512369"/>
              </p:ext>
            </p:extLst>
          </p:nvPr>
        </p:nvGraphicFramePr>
        <p:xfrm>
          <a:off x="3255139" y="2356020"/>
          <a:ext cx="1168400" cy="215900"/>
        </p:xfrm>
        <a:graphic>
          <a:graphicData uri="http://schemas.openxmlformats.org/presentationml/2006/ole">
            <mc:AlternateContent xmlns:mc="http://schemas.openxmlformats.org/markup-compatibility/2006">
              <mc:Choice xmlns:v="urn:schemas-microsoft-com:vml" Requires="v">
                <p:oleObj spid="_x0000_s568655" name="Equation" r:id="rId24" imgW="1168200" imgH="215640" progId="Equation.DSMT4">
                  <p:embed/>
                </p:oleObj>
              </mc:Choice>
              <mc:Fallback>
                <p:oleObj name="Equation" r:id="rId24" imgW="1168200" imgH="215640" progId="Equation.DSMT4">
                  <p:embed/>
                  <p:pic>
                    <p:nvPicPr>
                      <p:cNvPr id="0" name=""/>
                      <p:cNvPicPr/>
                      <p:nvPr/>
                    </p:nvPicPr>
                    <p:blipFill>
                      <a:blip r:embed="rId25"/>
                      <a:stretch>
                        <a:fillRect/>
                      </a:stretch>
                    </p:blipFill>
                    <p:spPr>
                      <a:xfrm>
                        <a:off x="3255139" y="2356020"/>
                        <a:ext cx="1168400" cy="2159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965621189"/>
              </p:ext>
            </p:extLst>
          </p:nvPr>
        </p:nvGraphicFramePr>
        <p:xfrm>
          <a:off x="4931827" y="2333625"/>
          <a:ext cx="1866900" cy="304800"/>
        </p:xfrm>
        <a:graphic>
          <a:graphicData uri="http://schemas.openxmlformats.org/presentationml/2006/ole">
            <mc:AlternateContent xmlns:mc="http://schemas.openxmlformats.org/markup-compatibility/2006">
              <mc:Choice xmlns:v="urn:schemas-microsoft-com:vml" Requires="v">
                <p:oleObj spid="_x0000_s568656" name="Equation" r:id="rId26" imgW="1866600" imgH="304560" progId="Equation.DSMT4">
                  <p:embed/>
                </p:oleObj>
              </mc:Choice>
              <mc:Fallback>
                <p:oleObj name="Equation" r:id="rId26" imgW="1866600" imgH="304560" progId="Equation.DSMT4">
                  <p:embed/>
                  <p:pic>
                    <p:nvPicPr>
                      <p:cNvPr id="0" name=""/>
                      <p:cNvPicPr/>
                      <p:nvPr/>
                    </p:nvPicPr>
                    <p:blipFill>
                      <a:blip r:embed="rId27"/>
                      <a:stretch>
                        <a:fillRect/>
                      </a:stretch>
                    </p:blipFill>
                    <p:spPr>
                      <a:xfrm>
                        <a:off x="4931827" y="2333625"/>
                        <a:ext cx="1866900" cy="304800"/>
                      </a:xfrm>
                      <a:prstGeom prst="rect">
                        <a:avLst/>
                      </a:prstGeom>
                    </p:spPr>
                  </p:pic>
                </p:oleObj>
              </mc:Fallback>
            </mc:AlternateContent>
          </a:graphicData>
        </a:graphic>
      </p:graphicFrame>
    </p:spTree>
    <p:extLst>
      <p:ext uri="{BB962C8B-B14F-4D97-AF65-F5344CB8AC3E}">
        <p14:creationId xmlns:p14="http://schemas.microsoft.com/office/powerpoint/2010/main" val="746545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Bad news good news</a:t>
            </a:r>
          </a:p>
        </p:txBody>
      </p:sp>
      <p:sp>
        <p:nvSpPr>
          <p:cNvPr id="4" name="Content Placeholder 3"/>
          <p:cNvSpPr>
            <a:spLocks noGrp="1"/>
          </p:cNvSpPr>
          <p:nvPr>
            <p:ph idx="1"/>
          </p:nvPr>
        </p:nvSpPr>
        <p:spPr/>
        <p:txBody>
          <a:bodyPr>
            <a:noAutofit/>
          </a:bodyPr>
          <a:lstStyle/>
          <a:p>
            <a:r>
              <a:rPr lang="en-GB" sz="1400" dirty="0"/>
              <a:t>There is no analytical solution for the optimal weights (unlike with linear regression) </a:t>
            </a:r>
          </a:p>
          <a:p>
            <a:r>
              <a:rPr lang="en-GB" sz="1400" dirty="0"/>
              <a:t>The </a:t>
            </a:r>
            <a:r>
              <a:rPr lang="en-GB" sz="1400" dirty="0" smtClean="0"/>
              <a:t>cost </a:t>
            </a:r>
            <a:r>
              <a:rPr lang="en-GB" sz="1400" i="1" dirty="0" smtClean="0"/>
              <a:t>C</a:t>
            </a:r>
            <a:r>
              <a:rPr lang="en-GB" sz="1400" dirty="0" smtClean="0"/>
              <a:t> is </a:t>
            </a:r>
            <a:r>
              <a:rPr lang="en-GB" sz="1400" dirty="0"/>
              <a:t>a </a:t>
            </a:r>
            <a:r>
              <a:rPr lang="en-GB" sz="1400" u="sng" dirty="0"/>
              <a:t>non-convex</a:t>
            </a:r>
            <a:r>
              <a:rPr lang="en-GB" sz="1400" b="1" dirty="0"/>
              <a:t> </a:t>
            </a:r>
            <a:r>
              <a:rPr lang="en-GB" sz="1400" dirty="0"/>
              <a:t>function of the </a:t>
            </a:r>
            <a:r>
              <a:rPr lang="en-GB" sz="1400" dirty="0" smtClean="0"/>
              <a:t>weights </a:t>
            </a:r>
            <a:r>
              <a:rPr lang="en-GB" sz="1400" i="1" dirty="0" smtClean="0"/>
              <a:t>W</a:t>
            </a:r>
            <a:r>
              <a:rPr lang="en-GB" sz="1400" dirty="0" smtClean="0"/>
              <a:t> biases </a:t>
            </a:r>
            <a:r>
              <a:rPr lang="en-GB" sz="1400" i="1" dirty="0" smtClean="0"/>
              <a:t>b </a:t>
            </a:r>
            <a:r>
              <a:rPr lang="en-GB" sz="1400" dirty="0" smtClean="0"/>
              <a:t>(in what follows we just call “weights” all the parameters)</a:t>
            </a:r>
            <a:endParaRPr lang="en-GB" sz="1400" i="1" dirty="0"/>
          </a:p>
          <a:p>
            <a:r>
              <a:rPr lang="en-GB" sz="1400" dirty="0"/>
              <a:t>An algorithm guaranteed to find the minimum of a non-convex function </a:t>
            </a:r>
            <a:r>
              <a:rPr lang="en-GB" sz="1400" u="sng" dirty="0"/>
              <a:t>does not exist</a:t>
            </a:r>
            <a:r>
              <a:rPr lang="en-GB" sz="1400" dirty="0"/>
              <a:t>, and probably never will</a:t>
            </a:r>
          </a:p>
          <a:p>
            <a:r>
              <a:rPr lang="en-GB" sz="1400" dirty="0"/>
              <a:t>So, the problem of training ANNs cannot, in theory, be </a:t>
            </a:r>
            <a:r>
              <a:rPr lang="en-GB" sz="1400" dirty="0" smtClean="0"/>
              <a:t>resolved</a:t>
            </a:r>
            <a:endParaRPr lang="en-GB" sz="1400" dirty="0"/>
          </a:p>
          <a:p>
            <a:r>
              <a:rPr lang="en-GB" sz="1400" dirty="0"/>
              <a:t>This </a:t>
            </a:r>
            <a:r>
              <a:rPr lang="en-GB" sz="1400" dirty="0" smtClean="0"/>
              <a:t>realization </a:t>
            </a:r>
            <a:r>
              <a:rPr lang="en-GB" sz="1400" dirty="0"/>
              <a:t>caused mathematicians to step away from deep learning in the 1990s</a:t>
            </a:r>
          </a:p>
          <a:p>
            <a:r>
              <a:rPr lang="en-GB" sz="1400" dirty="0"/>
              <a:t>Deep learning was revived recently by engineers along the lines of</a:t>
            </a:r>
            <a:br>
              <a:rPr lang="en-GB" sz="1400" dirty="0"/>
            </a:br>
            <a:r>
              <a:rPr lang="en-GB" sz="1400" dirty="0"/>
              <a:t>“this is not supposed to work, but let’s try anyway and see how we can take it”</a:t>
            </a:r>
          </a:p>
          <a:p>
            <a:r>
              <a:rPr lang="en-GB" sz="1400" dirty="0" smtClean="0"/>
              <a:t>And we all know it did work and produced spectacular results</a:t>
            </a:r>
            <a:endParaRPr lang="en-GB" sz="1400" dirty="0"/>
          </a:p>
          <a:p>
            <a:r>
              <a:rPr lang="en-GB" sz="1400" dirty="0"/>
              <a:t>The starting point is gradient descent:</a:t>
            </a:r>
          </a:p>
          <a:p>
            <a:pPr lvl="1"/>
            <a:r>
              <a:rPr lang="en-GB" sz="1400" dirty="0"/>
              <a:t>Choose initial weights randomly</a:t>
            </a:r>
          </a:p>
          <a:p>
            <a:pPr lvl="1"/>
            <a:r>
              <a:rPr lang="en-GB" sz="1400" dirty="0"/>
              <a:t>Take repeated </a:t>
            </a:r>
            <a:r>
              <a:rPr lang="en-GB" sz="1400" dirty="0" smtClean="0"/>
              <a:t>steps, changing weights </a:t>
            </a:r>
            <a:endParaRPr lang="en-GB" sz="1400" dirty="0"/>
          </a:p>
          <a:p>
            <a:pPr lvl="2"/>
            <a:r>
              <a:rPr lang="en-GB" sz="1400" dirty="0"/>
              <a:t>by a small amount called </a:t>
            </a:r>
            <a:r>
              <a:rPr lang="en-GB" sz="1400" dirty="0" smtClean="0"/>
              <a:t>“learning rate”</a:t>
            </a:r>
            <a:endParaRPr lang="en-GB" sz="1400" dirty="0"/>
          </a:p>
          <a:p>
            <a:pPr lvl="2"/>
            <a:r>
              <a:rPr lang="en-GB" sz="1400" dirty="0"/>
              <a:t>along the direction of steepest descent, which we know is the direction opposite to the gradient</a:t>
            </a:r>
          </a:p>
          <a:p>
            <a:r>
              <a:rPr lang="en-GB" sz="1400" dirty="0"/>
              <a:t>Many </a:t>
            </a:r>
            <a:r>
              <a:rPr lang="en-GB" sz="1400" u="sng" dirty="0"/>
              <a:t>heuristic</a:t>
            </a:r>
            <a:r>
              <a:rPr lang="en-GB" sz="1400" dirty="0"/>
              <a:t> improvements were made to improve and accelerate learning, but none is guaranteed to converge</a:t>
            </a:r>
          </a:p>
          <a:p>
            <a:r>
              <a:rPr lang="en-GB" sz="1400" dirty="0"/>
              <a:t>However, we understand the intuitions and take comfort in that they work remarkably well in a multitude of contexts</a:t>
            </a:r>
          </a:p>
          <a:p>
            <a:pPr lvl="1"/>
            <a:endParaRPr lang="en-GB" sz="1000" dirty="0"/>
          </a:p>
        </p:txBody>
      </p:sp>
      <p:graphicFrame>
        <p:nvGraphicFramePr>
          <p:cNvPr id="6" name="Object 5"/>
          <p:cNvGraphicFramePr>
            <a:graphicFrameLocks noChangeAspect="1"/>
          </p:cNvGraphicFramePr>
          <p:nvPr>
            <p:extLst/>
          </p:nvPr>
        </p:nvGraphicFramePr>
        <p:xfrm>
          <a:off x="8578850" y="4479925"/>
          <a:ext cx="114300" cy="177800"/>
        </p:xfrm>
        <a:graphic>
          <a:graphicData uri="http://schemas.openxmlformats.org/presentationml/2006/ole">
            <mc:AlternateContent xmlns:mc="http://schemas.openxmlformats.org/markup-compatibility/2006">
              <mc:Choice xmlns:v="urn:schemas-microsoft-com:vml" Requires="v">
                <p:oleObj spid="_x0000_s569402" name="Equation" r:id="rId4" imgW="114120" imgH="177480" progId="Equation.DSMT4">
                  <p:embed/>
                </p:oleObj>
              </mc:Choice>
              <mc:Fallback>
                <p:oleObj name="Equation" r:id="rId4" imgW="114120" imgH="177480" progId="Equation.DSMT4">
                  <p:embed/>
                  <p:pic>
                    <p:nvPicPr>
                      <p:cNvPr id="0" name=""/>
                      <p:cNvPicPr/>
                      <p:nvPr/>
                    </p:nvPicPr>
                    <p:blipFill>
                      <a:blip r:embed="rId5"/>
                      <a:stretch>
                        <a:fillRect/>
                      </a:stretch>
                    </p:blipFill>
                    <p:spPr>
                      <a:xfrm>
                        <a:off x="8578850" y="4479925"/>
                        <a:ext cx="114300" cy="1778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61</a:t>
            </a:fld>
            <a:endParaRPr lang="en-GB"/>
          </a:p>
        </p:txBody>
      </p:sp>
    </p:spTree>
    <p:extLst>
      <p:ext uri="{BB962C8B-B14F-4D97-AF65-F5344CB8AC3E}">
        <p14:creationId xmlns:p14="http://schemas.microsoft.com/office/powerpoint/2010/main" val="2002684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Differentials by finite differences</a:t>
            </a:r>
          </a:p>
        </p:txBody>
      </p:sp>
      <p:sp>
        <p:nvSpPr>
          <p:cNvPr id="4" name="Content Placeholder 3"/>
          <p:cNvSpPr>
            <a:spLocks noGrp="1"/>
          </p:cNvSpPr>
          <p:nvPr>
            <p:ph idx="1"/>
          </p:nvPr>
        </p:nvSpPr>
        <p:spPr/>
        <p:txBody>
          <a:bodyPr>
            <a:noAutofit/>
          </a:bodyPr>
          <a:lstStyle/>
          <a:p>
            <a:r>
              <a:rPr lang="en-GB" sz="1600" dirty="0"/>
              <a:t>Optimization algorithms</a:t>
            </a:r>
          </a:p>
          <a:p>
            <a:pPr lvl="1"/>
            <a:r>
              <a:rPr lang="en-GB" sz="1400" dirty="0"/>
              <a:t>All learning algorithms start with a random guess and make steps according to the current gradient</a:t>
            </a:r>
          </a:p>
          <a:p>
            <a:pPr lvl="1"/>
            <a:r>
              <a:rPr lang="en-GB" sz="1400" dirty="0" smtClean="0"/>
              <a:t>Our job is compute the gradients              and                of </a:t>
            </a:r>
            <a:r>
              <a:rPr lang="en-GB" sz="1400" dirty="0"/>
              <a:t>the cost </a:t>
            </a:r>
            <a:r>
              <a:rPr lang="en-GB" sz="1400" i="1" dirty="0" smtClean="0"/>
              <a:t>C</a:t>
            </a:r>
            <a:r>
              <a:rPr lang="en-GB" sz="1400" dirty="0" smtClean="0"/>
              <a:t>, </a:t>
            </a:r>
            <a:r>
              <a:rPr lang="en-GB" sz="1400" dirty="0"/>
              <a:t>repeatedly</a:t>
            </a:r>
          </a:p>
          <a:p>
            <a:pPr lvl="1"/>
            <a:r>
              <a:rPr lang="en-GB" sz="1400" dirty="0"/>
              <a:t>Our goal is to </a:t>
            </a:r>
            <a:r>
              <a:rPr lang="en-GB" sz="1400" dirty="0" smtClean="0"/>
              <a:t>do it </a:t>
            </a:r>
            <a:r>
              <a:rPr lang="en-GB" sz="1400" dirty="0"/>
              <a:t>quickly</a:t>
            </a:r>
          </a:p>
          <a:p>
            <a:endParaRPr lang="en-GB" sz="1800" dirty="0"/>
          </a:p>
          <a:p>
            <a:r>
              <a:rPr lang="en-GB" sz="1600" dirty="0"/>
              <a:t>Gradients by finite differences (FD): </a:t>
            </a:r>
          </a:p>
          <a:p>
            <a:pPr lvl="1"/>
            <a:r>
              <a:rPr lang="en-GB" sz="1400" dirty="0"/>
              <a:t>First compute the cost       </a:t>
            </a:r>
            <a:r>
              <a:rPr lang="en-GB" sz="1400" dirty="0" smtClean="0"/>
              <a:t> with the current weights, </a:t>
            </a:r>
            <a:r>
              <a:rPr lang="en-GB" sz="1400" dirty="0"/>
              <a:t>making predictions for all training examples</a:t>
            </a:r>
          </a:p>
          <a:p>
            <a:pPr lvl="1"/>
            <a:r>
              <a:rPr lang="en-GB" sz="1400" dirty="0"/>
              <a:t>To compute the sensitivity of the cost to each </a:t>
            </a:r>
            <a:r>
              <a:rPr lang="en-GB" sz="1400" dirty="0" smtClean="0"/>
              <a:t>scalar weight           or bias </a:t>
            </a:r>
            <a:r>
              <a:rPr lang="en-GB" sz="1400" i="1" dirty="0"/>
              <a:t> </a:t>
            </a:r>
            <a:r>
              <a:rPr lang="en-GB" sz="1400" i="1" dirty="0" smtClean="0"/>
              <a:t>      </a:t>
            </a:r>
            <a:r>
              <a:rPr lang="en-GB" sz="1400" dirty="0" smtClean="0"/>
              <a:t>:</a:t>
            </a:r>
            <a:endParaRPr lang="en-GB" sz="1400" dirty="0"/>
          </a:p>
          <a:p>
            <a:pPr lvl="2"/>
            <a:r>
              <a:rPr lang="en-GB" sz="1400" dirty="0"/>
              <a:t>Bump the parameter by a small amount</a:t>
            </a:r>
          </a:p>
          <a:p>
            <a:pPr lvl="2"/>
            <a:r>
              <a:rPr lang="en-GB" sz="1400" dirty="0"/>
              <a:t>Re-compute the cost       , repeating </a:t>
            </a:r>
            <a:r>
              <a:rPr lang="en-GB" sz="1400" dirty="0" smtClean="0"/>
              <a:t>feed-forward calculations </a:t>
            </a:r>
            <a:r>
              <a:rPr lang="en-GB" sz="1400" dirty="0"/>
              <a:t>for all training examples</a:t>
            </a:r>
          </a:p>
          <a:p>
            <a:pPr lvl="2"/>
            <a:r>
              <a:rPr lang="en-GB" sz="1400" dirty="0" smtClean="0"/>
              <a:t>The derivative to the bumped weight is approx.  </a:t>
            </a:r>
            <a:endParaRPr lang="en-GB" sz="1000" dirty="0"/>
          </a:p>
          <a:p>
            <a:endParaRPr lang="en-GB" sz="1800" dirty="0"/>
          </a:p>
          <a:p>
            <a:r>
              <a:rPr lang="en-GB" sz="1600" dirty="0"/>
              <a:t>FD is (obviously) linear in the (potentially immense) number of weights, therefore not viable</a:t>
            </a:r>
          </a:p>
          <a:p>
            <a:r>
              <a:rPr lang="en-GB" sz="1600" dirty="0"/>
              <a:t>But it has very desirable properties</a:t>
            </a:r>
            <a:endParaRPr lang="en-GB" sz="900" dirty="0"/>
          </a:p>
        </p:txBody>
      </p:sp>
      <p:graphicFrame>
        <p:nvGraphicFramePr>
          <p:cNvPr id="12" name="Object 11"/>
          <p:cNvGraphicFramePr>
            <a:graphicFrameLocks noChangeAspect="1"/>
          </p:cNvGraphicFramePr>
          <p:nvPr>
            <p:extLst>
              <p:ext uri="{D42A27DB-BD31-4B8C-83A1-F6EECF244321}">
                <p14:modId xmlns:p14="http://schemas.microsoft.com/office/powerpoint/2010/main" val="4072897164"/>
              </p:ext>
            </p:extLst>
          </p:nvPr>
        </p:nvGraphicFramePr>
        <p:xfrm>
          <a:off x="3286207" y="3630806"/>
          <a:ext cx="190500" cy="228600"/>
        </p:xfrm>
        <a:graphic>
          <a:graphicData uri="http://schemas.openxmlformats.org/presentationml/2006/ole">
            <mc:AlternateContent xmlns:mc="http://schemas.openxmlformats.org/markup-compatibility/2006">
              <mc:Choice xmlns:v="urn:schemas-microsoft-com:vml" Requires="v">
                <p:oleObj spid="_x0000_s570566" name="Equation" r:id="rId4" imgW="190440" imgH="228600" progId="Equation.DSMT4">
                  <p:embed/>
                </p:oleObj>
              </mc:Choice>
              <mc:Fallback>
                <p:oleObj name="Equation" r:id="rId4" imgW="190440" imgH="228600" progId="Equation.DSMT4">
                  <p:embed/>
                  <p:pic>
                    <p:nvPicPr>
                      <p:cNvPr id="0" name=""/>
                      <p:cNvPicPr/>
                      <p:nvPr/>
                    </p:nvPicPr>
                    <p:blipFill>
                      <a:blip r:embed="rId5"/>
                      <a:stretch>
                        <a:fillRect/>
                      </a:stretch>
                    </p:blipFill>
                    <p:spPr>
                      <a:xfrm>
                        <a:off x="3286207" y="3630806"/>
                        <a:ext cx="190500" cy="2286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231845764"/>
              </p:ext>
            </p:extLst>
          </p:nvPr>
        </p:nvGraphicFramePr>
        <p:xfrm>
          <a:off x="3653250" y="4393292"/>
          <a:ext cx="177800" cy="228600"/>
        </p:xfrm>
        <a:graphic>
          <a:graphicData uri="http://schemas.openxmlformats.org/presentationml/2006/ole">
            <mc:AlternateContent xmlns:mc="http://schemas.openxmlformats.org/markup-compatibility/2006">
              <mc:Choice xmlns:v="urn:schemas-microsoft-com:vml" Requires="v">
                <p:oleObj spid="_x0000_s570567" name="Equation" r:id="rId6" imgW="177480" imgH="228600" progId="Equation.DSMT4">
                  <p:embed/>
                </p:oleObj>
              </mc:Choice>
              <mc:Fallback>
                <p:oleObj name="Equation" r:id="rId6" imgW="177480" imgH="228600" progId="Equation.DSMT4">
                  <p:embed/>
                  <p:pic>
                    <p:nvPicPr>
                      <p:cNvPr id="0" name=""/>
                      <p:cNvPicPr/>
                      <p:nvPr/>
                    </p:nvPicPr>
                    <p:blipFill>
                      <a:blip r:embed="rId7"/>
                      <a:stretch>
                        <a:fillRect/>
                      </a:stretch>
                    </p:blipFill>
                    <p:spPr>
                      <a:xfrm>
                        <a:off x="3653250" y="4393292"/>
                        <a:ext cx="177800" cy="2286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628832400"/>
              </p:ext>
            </p:extLst>
          </p:nvPr>
        </p:nvGraphicFramePr>
        <p:xfrm>
          <a:off x="5007501" y="4185474"/>
          <a:ext cx="127000" cy="139700"/>
        </p:xfrm>
        <a:graphic>
          <a:graphicData uri="http://schemas.openxmlformats.org/presentationml/2006/ole">
            <mc:AlternateContent xmlns:mc="http://schemas.openxmlformats.org/markup-compatibility/2006">
              <mc:Choice xmlns:v="urn:schemas-microsoft-com:vml" Requires="v">
                <p:oleObj spid="_x0000_s570568" name="Equation" r:id="rId8" imgW="126720" imgH="139680" progId="Equation.DSMT4">
                  <p:embed/>
                </p:oleObj>
              </mc:Choice>
              <mc:Fallback>
                <p:oleObj name="Equation" r:id="rId8" imgW="126720" imgH="139680" progId="Equation.DSMT4">
                  <p:embed/>
                  <p:pic>
                    <p:nvPicPr>
                      <p:cNvPr id="0" name=""/>
                      <p:cNvPicPr/>
                      <p:nvPr/>
                    </p:nvPicPr>
                    <p:blipFill>
                      <a:blip r:embed="rId9"/>
                      <a:stretch>
                        <a:fillRect/>
                      </a:stretch>
                    </p:blipFill>
                    <p:spPr>
                      <a:xfrm>
                        <a:off x="5007501" y="4185474"/>
                        <a:ext cx="127000" cy="1397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560905430"/>
              </p:ext>
            </p:extLst>
          </p:nvPr>
        </p:nvGraphicFramePr>
        <p:xfrm>
          <a:off x="5575300" y="4621892"/>
          <a:ext cx="749300" cy="254000"/>
        </p:xfrm>
        <a:graphic>
          <a:graphicData uri="http://schemas.openxmlformats.org/presentationml/2006/ole">
            <mc:AlternateContent xmlns:mc="http://schemas.openxmlformats.org/markup-compatibility/2006">
              <mc:Choice xmlns:v="urn:schemas-microsoft-com:vml" Requires="v">
                <p:oleObj spid="_x0000_s570569" name="Equation" r:id="rId10" imgW="749160" imgH="253800" progId="Equation.DSMT4">
                  <p:embed/>
                </p:oleObj>
              </mc:Choice>
              <mc:Fallback>
                <p:oleObj name="Equation" r:id="rId10" imgW="749160" imgH="253800" progId="Equation.DSMT4">
                  <p:embed/>
                  <p:pic>
                    <p:nvPicPr>
                      <p:cNvPr id="0" name=""/>
                      <p:cNvPicPr/>
                      <p:nvPr/>
                    </p:nvPicPr>
                    <p:blipFill>
                      <a:blip r:embed="rId11"/>
                      <a:stretch>
                        <a:fillRect/>
                      </a:stretch>
                    </p:blipFill>
                    <p:spPr>
                      <a:xfrm>
                        <a:off x="5575300" y="4621892"/>
                        <a:ext cx="749300" cy="2540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62</a:t>
            </a:fld>
            <a:endParaRPr lang="en-GB"/>
          </a:p>
        </p:txBody>
      </p:sp>
      <p:graphicFrame>
        <p:nvGraphicFramePr>
          <p:cNvPr id="11" name="Object 10"/>
          <p:cNvGraphicFramePr>
            <a:graphicFrameLocks noChangeAspect="1"/>
          </p:cNvGraphicFramePr>
          <p:nvPr>
            <p:extLst>
              <p:ext uri="{D42A27DB-BD31-4B8C-83A1-F6EECF244321}">
                <p14:modId xmlns:p14="http://schemas.microsoft.com/office/powerpoint/2010/main" val="1227751245"/>
              </p:ext>
            </p:extLst>
          </p:nvPr>
        </p:nvGraphicFramePr>
        <p:xfrm>
          <a:off x="4019490" y="2403475"/>
          <a:ext cx="508000" cy="215900"/>
        </p:xfrm>
        <a:graphic>
          <a:graphicData uri="http://schemas.openxmlformats.org/presentationml/2006/ole">
            <mc:AlternateContent xmlns:mc="http://schemas.openxmlformats.org/markup-compatibility/2006">
              <mc:Choice xmlns:v="urn:schemas-microsoft-com:vml" Requires="v">
                <p:oleObj spid="_x0000_s570570" name="Equation" r:id="rId12" imgW="507960" imgH="215640" progId="Equation.DSMT4">
                  <p:embed/>
                </p:oleObj>
              </mc:Choice>
              <mc:Fallback>
                <p:oleObj name="Equation" r:id="rId12" imgW="507960" imgH="215640" progId="Equation.DSMT4">
                  <p:embed/>
                  <p:pic>
                    <p:nvPicPr>
                      <p:cNvPr id="0" name=""/>
                      <p:cNvPicPr/>
                      <p:nvPr/>
                    </p:nvPicPr>
                    <p:blipFill>
                      <a:blip r:embed="rId13"/>
                      <a:stretch>
                        <a:fillRect/>
                      </a:stretch>
                    </p:blipFill>
                    <p:spPr>
                      <a:xfrm>
                        <a:off x="4019490" y="2403475"/>
                        <a:ext cx="508000" cy="2159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885061497"/>
              </p:ext>
            </p:extLst>
          </p:nvPr>
        </p:nvGraphicFramePr>
        <p:xfrm>
          <a:off x="4911725" y="2403475"/>
          <a:ext cx="444500" cy="215900"/>
        </p:xfrm>
        <a:graphic>
          <a:graphicData uri="http://schemas.openxmlformats.org/presentationml/2006/ole">
            <mc:AlternateContent xmlns:mc="http://schemas.openxmlformats.org/markup-compatibility/2006">
              <mc:Choice xmlns:v="urn:schemas-microsoft-com:vml" Requires="v">
                <p:oleObj spid="_x0000_s570571" name="Equation" r:id="rId14" imgW="444240" imgH="215640" progId="Equation.DSMT4">
                  <p:embed/>
                </p:oleObj>
              </mc:Choice>
              <mc:Fallback>
                <p:oleObj name="Equation" r:id="rId14" imgW="444240" imgH="215640" progId="Equation.DSMT4">
                  <p:embed/>
                  <p:pic>
                    <p:nvPicPr>
                      <p:cNvPr id="0" name=""/>
                      <p:cNvPicPr/>
                      <p:nvPr/>
                    </p:nvPicPr>
                    <p:blipFill>
                      <a:blip r:embed="rId15"/>
                      <a:stretch>
                        <a:fillRect/>
                      </a:stretch>
                    </p:blipFill>
                    <p:spPr>
                      <a:xfrm>
                        <a:off x="4911725" y="2403475"/>
                        <a:ext cx="444500" cy="2159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24813205"/>
              </p:ext>
            </p:extLst>
          </p:nvPr>
        </p:nvGraphicFramePr>
        <p:xfrm>
          <a:off x="5949950" y="3867944"/>
          <a:ext cx="292100" cy="266700"/>
        </p:xfrm>
        <a:graphic>
          <a:graphicData uri="http://schemas.openxmlformats.org/presentationml/2006/ole">
            <mc:AlternateContent xmlns:mc="http://schemas.openxmlformats.org/markup-compatibility/2006">
              <mc:Choice xmlns:v="urn:schemas-microsoft-com:vml" Requires="v">
                <p:oleObj spid="_x0000_s570572" name="Equation" r:id="rId16" imgW="291960" imgH="266400" progId="Equation.DSMT4">
                  <p:embed/>
                </p:oleObj>
              </mc:Choice>
              <mc:Fallback>
                <p:oleObj name="Equation" r:id="rId16" imgW="291960" imgH="266400" progId="Equation.DSMT4">
                  <p:embed/>
                  <p:pic>
                    <p:nvPicPr>
                      <p:cNvPr id="0" name=""/>
                      <p:cNvPicPr/>
                      <p:nvPr/>
                    </p:nvPicPr>
                    <p:blipFill>
                      <a:blip r:embed="rId17"/>
                      <a:stretch>
                        <a:fillRect/>
                      </a:stretch>
                    </p:blipFill>
                    <p:spPr>
                      <a:xfrm>
                        <a:off x="5949950" y="3867944"/>
                        <a:ext cx="292100" cy="2667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560725162"/>
              </p:ext>
            </p:extLst>
          </p:nvPr>
        </p:nvGraphicFramePr>
        <p:xfrm>
          <a:off x="6881813" y="3865563"/>
          <a:ext cx="228600" cy="254000"/>
        </p:xfrm>
        <a:graphic>
          <a:graphicData uri="http://schemas.openxmlformats.org/presentationml/2006/ole">
            <mc:AlternateContent xmlns:mc="http://schemas.openxmlformats.org/markup-compatibility/2006">
              <mc:Choice xmlns:v="urn:schemas-microsoft-com:vml" Requires="v">
                <p:oleObj spid="_x0000_s570573" name="Equation" r:id="rId18" imgW="228600" imgH="253800" progId="Equation.DSMT4">
                  <p:embed/>
                </p:oleObj>
              </mc:Choice>
              <mc:Fallback>
                <p:oleObj name="Equation" r:id="rId18" imgW="228600" imgH="253800" progId="Equation.DSMT4">
                  <p:embed/>
                  <p:pic>
                    <p:nvPicPr>
                      <p:cNvPr id="0" name=""/>
                      <p:cNvPicPr/>
                      <p:nvPr/>
                    </p:nvPicPr>
                    <p:blipFill>
                      <a:blip r:embed="rId19"/>
                      <a:stretch>
                        <a:fillRect/>
                      </a:stretch>
                    </p:blipFill>
                    <p:spPr>
                      <a:xfrm>
                        <a:off x="6881813" y="3865563"/>
                        <a:ext cx="228600" cy="254000"/>
                      </a:xfrm>
                      <a:prstGeom prst="rect">
                        <a:avLst/>
                      </a:prstGeom>
                    </p:spPr>
                  </p:pic>
                </p:oleObj>
              </mc:Fallback>
            </mc:AlternateContent>
          </a:graphicData>
        </a:graphic>
      </p:graphicFrame>
    </p:spTree>
    <p:extLst>
      <p:ext uri="{BB962C8B-B14F-4D97-AF65-F5344CB8AC3E}">
        <p14:creationId xmlns:p14="http://schemas.microsoft.com/office/powerpoint/2010/main" val="32418847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Automatic derivatives with FD</a:t>
            </a:r>
          </a:p>
        </p:txBody>
      </p:sp>
      <p:sp>
        <p:nvSpPr>
          <p:cNvPr id="4" name="Content Placeholder 3"/>
          <p:cNvSpPr>
            <a:spLocks noGrp="1"/>
          </p:cNvSpPr>
          <p:nvPr>
            <p:ph idx="1"/>
          </p:nvPr>
        </p:nvSpPr>
        <p:spPr/>
        <p:txBody>
          <a:bodyPr>
            <a:noAutofit/>
          </a:bodyPr>
          <a:lstStyle/>
          <a:p>
            <a:r>
              <a:rPr lang="en-GB" sz="1600" dirty="0"/>
              <a:t>Implementation is straightforward with little scope for error</a:t>
            </a:r>
          </a:p>
          <a:p>
            <a:r>
              <a:rPr lang="en-GB" sz="1600" dirty="0"/>
              <a:t>Importantly, FD differentiation is </a:t>
            </a:r>
            <a:r>
              <a:rPr lang="en-GB" sz="1600" b="1" dirty="0">
                <a:solidFill>
                  <a:srgbClr val="FF0000"/>
                </a:solidFill>
              </a:rPr>
              <a:t>automatic</a:t>
            </a:r>
          </a:p>
          <a:p>
            <a:pPr lvl="1"/>
            <a:r>
              <a:rPr lang="en-GB" sz="1400" dirty="0"/>
              <a:t>Developers only write prediction (feed-forward) code</a:t>
            </a:r>
          </a:p>
          <a:p>
            <a:pPr lvl="1"/>
            <a:r>
              <a:rPr lang="en-GB" sz="1400" dirty="0"/>
              <a:t>FD computes differentials automatically by calling the feed-forward code repeatedly</a:t>
            </a:r>
          </a:p>
          <a:p>
            <a:pPr lvl="1"/>
            <a:r>
              <a:rPr lang="en-GB" sz="1400" dirty="0"/>
              <a:t>Developers don’t need to write any differentiation code</a:t>
            </a:r>
          </a:p>
          <a:p>
            <a:r>
              <a:rPr lang="en-GB" sz="1600" dirty="0"/>
              <a:t>More importantly, FD automatically </a:t>
            </a:r>
            <a:r>
              <a:rPr lang="en-GB" sz="1600" b="1" dirty="0">
                <a:solidFill>
                  <a:srgbClr val="FF0000"/>
                </a:solidFill>
              </a:rPr>
              <a:t>synchronises </a:t>
            </a:r>
            <a:r>
              <a:rPr lang="en-GB" sz="1600" dirty="0"/>
              <a:t>with modifications to feed-forward code</a:t>
            </a:r>
          </a:p>
          <a:p>
            <a:pPr lvl="1"/>
            <a:r>
              <a:rPr lang="en-GB" sz="1400" dirty="0"/>
              <a:t>Tricks of the trade (see e.g. Coursera’s </a:t>
            </a:r>
            <a:r>
              <a:rPr lang="en-GB" sz="1400" u="sng" dirty="0"/>
              <a:t>Deep Learning Spec</a:t>
            </a:r>
            <a:r>
              <a:rPr lang="en-GB" sz="1400" dirty="0"/>
              <a:t>) to train deep nets faster and better:</a:t>
            </a:r>
          </a:p>
          <a:p>
            <a:pPr lvl="2"/>
            <a:r>
              <a:rPr lang="en-GB" sz="1400" dirty="0"/>
              <a:t>Regularization: add a regularization term to cost function</a:t>
            </a:r>
          </a:p>
          <a:p>
            <a:pPr lvl="2"/>
            <a:r>
              <a:rPr lang="en-GB" sz="1400" dirty="0"/>
              <a:t>Dropout: randomly drop connections between units</a:t>
            </a:r>
          </a:p>
          <a:p>
            <a:pPr lvl="2"/>
            <a:r>
              <a:rPr lang="en-GB" sz="1400" dirty="0"/>
              <a:t>Batch Norm: normalize the mean and variance on all layers</a:t>
            </a:r>
          </a:p>
          <a:p>
            <a:pPr lvl="2"/>
            <a:r>
              <a:rPr lang="en-GB" sz="1400" dirty="0"/>
              <a:t>And many more</a:t>
            </a:r>
            <a:endParaRPr lang="en-GB" sz="800" dirty="0"/>
          </a:p>
          <a:p>
            <a:pPr lvl="1"/>
            <a:r>
              <a:rPr lang="en-GB" sz="1400" dirty="0"/>
              <a:t>All </a:t>
            </a:r>
            <a:r>
              <a:rPr lang="en-GB" sz="1400" dirty="0" smtClean="0"/>
              <a:t>of these </a:t>
            </a:r>
            <a:r>
              <a:rPr lang="en-GB" sz="1400" dirty="0"/>
              <a:t>modify feed-forward equations and code, and affect differentials</a:t>
            </a:r>
          </a:p>
          <a:p>
            <a:pPr lvl="1"/>
            <a:r>
              <a:rPr lang="en-GB" sz="1400" dirty="0"/>
              <a:t>With manual differentiation, developers must consistently </a:t>
            </a:r>
            <a:r>
              <a:rPr lang="en-GB" sz="1400" dirty="0" smtClean="0"/>
              <a:t>recode differentiation accordingly</a:t>
            </a:r>
            <a:endParaRPr lang="en-GB" sz="1400" dirty="0"/>
          </a:p>
          <a:p>
            <a:pPr lvl="1"/>
            <a:r>
              <a:rPr lang="en-GB" sz="1400" dirty="0"/>
              <a:t>This is painful and prone to error</a:t>
            </a:r>
          </a:p>
          <a:p>
            <a:pPr lvl="1"/>
            <a:r>
              <a:rPr lang="en-GB" sz="1400" dirty="0"/>
              <a:t>With automatic differentiation, differentiation </a:t>
            </a:r>
            <a:r>
              <a:rPr lang="en-GB" sz="1400" dirty="0" smtClean="0"/>
              <a:t>automatically remains </a:t>
            </a:r>
            <a:r>
              <a:rPr lang="en-GB" sz="1400" dirty="0"/>
              <a:t>consistent with </a:t>
            </a:r>
            <a:r>
              <a:rPr lang="en-GB" sz="1400" dirty="0" smtClean="0"/>
              <a:t>evaluation</a:t>
            </a:r>
            <a:endParaRPr lang="en-GB" sz="1600" dirty="0"/>
          </a:p>
          <a:p>
            <a:pPr lvl="1"/>
            <a:endParaRPr lang="en-GB" sz="10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63</a:t>
            </a:fld>
            <a:endParaRPr lang="en-GB"/>
          </a:p>
        </p:txBody>
      </p:sp>
    </p:spTree>
    <p:extLst>
      <p:ext uri="{BB962C8B-B14F-4D97-AF65-F5344CB8AC3E}">
        <p14:creationId xmlns:p14="http://schemas.microsoft.com/office/powerpoint/2010/main" val="2015304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Analytic differentials in MLPs</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600" dirty="0" smtClean="0"/>
              <a:t>FD is a general, automatic differentiation algorithm but it is too slow for training ANNs</a:t>
            </a:r>
            <a:endParaRPr lang="en-GB" sz="1600" dirty="0"/>
          </a:p>
          <a:p>
            <a:r>
              <a:rPr lang="en-GB" sz="1600" dirty="0" smtClean="0"/>
              <a:t>Lets see if we can do better with analytic differentiation, specifically and manually, for ANNs only</a:t>
            </a:r>
          </a:p>
          <a:p>
            <a:endParaRPr lang="en-GB" sz="1600" dirty="0" smtClean="0"/>
          </a:p>
          <a:p>
            <a:r>
              <a:rPr lang="en-GB" sz="1600" dirty="0" smtClean="0"/>
              <a:t>We will derive analytic differentials for linear regression first</a:t>
            </a:r>
          </a:p>
          <a:p>
            <a:r>
              <a:rPr lang="en-GB" sz="1600" dirty="0" smtClean="0"/>
              <a:t>Then, generalize to shallow neural nets, with a single hidden layer</a:t>
            </a:r>
          </a:p>
          <a:p>
            <a:r>
              <a:rPr lang="en-GB" sz="1600" dirty="0" smtClean="0"/>
              <a:t>Finally, generalize to vanilla deep nets</a:t>
            </a:r>
          </a:p>
          <a:p>
            <a:endParaRPr lang="en-GB" sz="1600" dirty="0" smtClean="0"/>
          </a:p>
          <a:p>
            <a:r>
              <a:rPr lang="en-GB" sz="1600" dirty="0" smtClean="0"/>
              <a:t>Later, we will generalize to any kind of network and any scalar computation </a:t>
            </a:r>
          </a:p>
          <a:p>
            <a:r>
              <a:rPr lang="en-GB" sz="1600" dirty="0" smtClean="0"/>
              <a:t>And see how to compute differentials automatically, behind the scenes, like with FD, but an order of magnitude faster</a:t>
            </a:r>
            <a:endParaRPr lang="en-GB" sz="1600" dirty="0"/>
          </a:p>
          <a:p>
            <a:pPr lvl="1"/>
            <a:endParaRPr lang="en-GB" sz="1600" dirty="0"/>
          </a:p>
          <a:p>
            <a:pPr lvl="1"/>
            <a:endParaRPr lang="en-GB" sz="10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64</a:t>
            </a:fld>
            <a:endParaRPr lang="en-GB"/>
          </a:p>
        </p:txBody>
      </p:sp>
    </p:spTree>
    <p:extLst>
      <p:ext uri="{BB962C8B-B14F-4D97-AF65-F5344CB8AC3E}">
        <p14:creationId xmlns:p14="http://schemas.microsoft.com/office/powerpoint/2010/main" val="460772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0222C57-82CF-4D8A-8DC1-229C0B8895A7}" type="slidenum">
              <a:rPr lang="en-GB" smtClean="0"/>
              <a:t>65</a:t>
            </a:fld>
            <a:endParaRPr lang="en-GB"/>
          </a:p>
        </p:txBody>
      </p:sp>
    </p:spTree>
    <p:extLst>
      <p:ext uri="{BB962C8B-B14F-4D97-AF65-F5344CB8AC3E}">
        <p14:creationId xmlns:p14="http://schemas.microsoft.com/office/powerpoint/2010/main" val="1011214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0222C57-82CF-4D8A-8DC1-229C0B8895A7}" type="slidenum">
              <a:rPr lang="en-GB" smtClean="0"/>
              <a:t>66</a:t>
            </a:fld>
            <a:endParaRPr lang="en-GB"/>
          </a:p>
        </p:txBody>
      </p:sp>
    </p:spTree>
    <p:extLst>
      <p:ext uri="{BB962C8B-B14F-4D97-AF65-F5344CB8AC3E}">
        <p14:creationId xmlns:p14="http://schemas.microsoft.com/office/powerpoint/2010/main" val="33176609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0222C57-82CF-4D8A-8DC1-229C0B8895A7}" type="slidenum">
              <a:rPr lang="en-GB" smtClean="0"/>
              <a:t>67</a:t>
            </a:fld>
            <a:endParaRPr lang="en-GB"/>
          </a:p>
        </p:txBody>
      </p:sp>
    </p:spTree>
    <p:extLst>
      <p:ext uri="{BB962C8B-B14F-4D97-AF65-F5344CB8AC3E}">
        <p14:creationId xmlns:p14="http://schemas.microsoft.com/office/powerpoint/2010/main" val="3300396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Manual derivatives with </a:t>
            </a:r>
            <a:r>
              <a:rPr lang="en-GB" dirty="0">
                <a:solidFill>
                  <a:srgbClr val="FFFF00"/>
                </a:solidFill>
              </a:rPr>
              <a:t>AD</a:t>
            </a:r>
          </a:p>
        </p:txBody>
      </p:sp>
      <p:sp>
        <p:nvSpPr>
          <p:cNvPr id="4" name="Content Placeholder 3"/>
          <p:cNvSpPr>
            <a:spLocks noGrp="1"/>
          </p:cNvSpPr>
          <p:nvPr>
            <p:ph idx="1"/>
          </p:nvPr>
        </p:nvSpPr>
        <p:spPr/>
        <p:txBody>
          <a:bodyPr>
            <a:noAutofit/>
          </a:bodyPr>
          <a:lstStyle/>
          <a:p>
            <a:r>
              <a:rPr lang="en-GB" sz="1400" dirty="0"/>
              <a:t>Recall the sequence of calculations in the network:</a:t>
            </a:r>
          </a:p>
          <a:p>
            <a:endParaRPr lang="en-GB" sz="1400" dirty="0"/>
          </a:p>
          <a:p>
            <a:endParaRPr lang="en-GB" sz="1400" dirty="0"/>
          </a:p>
          <a:p>
            <a:r>
              <a:rPr lang="en-GB" sz="1400" dirty="0"/>
              <a:t>We want to (quickly) compute all the</a:t>
            </a:r>
          </a:p>
          <a:p>
            <a:endParaRPr lang="en-GB" sz="1400" dirty="0"/>
          </a:p>
          <a:p>
            <a:r>
              <a:rPr lang="en-GB" sz="1400" dirty="0"/>
              <a:t>Where the cost is the mean of the losses in the training set:                    so                        </a:t>
            </a:r>
          </a:p>
          <a:p>
            <a:endParaRPr lang="en-GB" sz="1400" dirty="0"/>
          </a:p>
          <a:p>
            <a:r>
              <a:rPr lang="en-GB" sz="1400" dirty="0"/>
              <a:t>We derive the derivatives of one loss </a:t>
            </a:r>
            <a:r>
              <a:rPr lang="en-GB" sz="1400" i="1" dirty="0"/>
              <a:t>c </a:t>
            </a:r>
            <a:r>
              <a:rPr lang="en-GB" sz="1400" dirty="0"/>
              <a:t>(dropping its index </a:t>
            </a:r>
            <a:r>
              <a:rPr lang="en-GB" sz="1400" i="1" dirty="0"/>
              <a:t>i </a:t>
            </a:r>
            <a:r>
              <a:rPr lang="en-GB" sz="1400" dirty="0"/>
              <a:t>in the training set) and sum them up in the end</a:t>
            </a:r>
          </a:p>
          <a:p>
            <a:pPr marL="0" indent="0">
              <a:buNone/>
            </a:pPr>
            <a:endParaRPr lang="en-GB" sz="1400" dirty="0"/>
          </a:p>
          <a:p>
            <a:r>
              <a:rPr lang="en-GB" sz="1400" dirty="0"/>
              <a:t>By the chain rule:                                                                    and                              is </a:t>
            </a:r>
            <a:r>
              <a:rPr lang="en-GB" sz="1400" b="1" dirty="0"/>
              <a:t>known</a:t>
            </a:r>
            <a:r>
              <a:rPr lang="en-GB" sz="1400" dirty="0"/>
              <a:t>:  </a:t>
            </a:r>
          </a:p>
          <a:p>
            <a:endParaRPr lang="en-GB" sz="1800" dirty="0"/>
          </a:p>
          <a:p>
            <a:endParaRPr lang="en-GB" sz="1400" dirty="0"/>
          </a:p>
          <a:p>
            <a:endParaRPr lang="en-GB" sz="1400" dirty="0"/>
          </a:p>
          <a:p>
            <a:r>
              <a:rPr lang="en-GB" sz="1400" dirty="0"/>
              <a:t>So we can first compute all the        , and then, apply the equation above to find all the         </a:t>
            </a:r>
          </a:p>
          <a:p>
            <a:pPr marL="457200" lvl="1" indent="0">
              <a:buNone/>
            </a:pPr>
            <a:endParaRPr lang="en-GB" sz="1400" dirty="0"/>
          </a:p>
          <a:p>
            <a:pPr marL="457200" lvl="1" indent="0">
              <a:buNone/>
            </a:pPr>
            <a:endParaRPr lang="en-GB" sz="1400" dirty="0"/>
          </a:p>
          <a:p>
            <a:pPr lvl="1"/>
            <a:endParaRPr lang="en-GB" sz="1400" dirty="0"/>
          </a:p>
          <a:p>
            <a:pPr lvl="1"/>
            <a:endParaRPr lang="en-GB" sz="1400" dirty="0"/>
          </a:p>
          <a:p>
            <a:endParaRPr lang="en-GB" sz="1400" dirty="0"/>
          </a:p>
          <a:p>
            <a:endParaRPr lang="en-GB" sz="1400" dirty="0"/>
          </a:p>
        </p:txBody>
      </p:sp>
      <p:graphicFrame>
        <p:nvGraphicFramePr>
          <p:cNvPr id="6" name="Object 5"/>
          <p:cNvGraphicFramePr>
            <a:graphicFrameLocks noChangeAspect="1"/>
          </p:cNvGraphicFramePr>
          <p:nvPr>
            <p:extLst/>
          </p:nvPr>
        </p:nvGraphicFramePr>
        <p:xfrm>
          <a:off x="8578850" y="4479925"/>
          <a:ext cx="114300" cy="177800"/>
        </p:xfrm>
        <a:graphic>
          <a:graphicData uri="http://schemas.openxmlformats.org/presentationml/2006/ole">
            <mc:AlternateContent xmlns:mc="http://schemas.openxmlformats.org/markup-compatibility/2006">
              <mc:Choice xmlns:v="urn:schemas-microsoft-com:vml" Requires="v">
                <p:oleObj spid="_x0000_s517004" name="Equation" r:id="rId4" imgW="114120" imgH="177480" progId="Equation.DSMT4">
                  <p:embed/>
                </p:oleObj>
              </mc:Choice>
              <mc:Fallback>
                <p:oleObj name="Equation" r:id="rId4" imgW="114120" imgH="177480" progId="Equation.DSMT4">
                  <p:embed/>
                  <p:pic>
                    <p:nvPicPr>
                      <p:cNvPr id="0" name=""/>
                      <p:cNvPicPr/>
                      <p:nvPr/>
                    </p:nvPicPr>
                    <p:blipFill>
                      <a:blip r:embed="rId5"/>
                      <a:stretch>
                        <a:fillRect/>
                      </a:stretch>
                    </p:blipFill>
                    <p:spPr>
                      <a:xfrm>
                        <a:off x="8578850" y="4479925"/>
                        <a:ext cx="114300" cy="1778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68</a:t>
            </a:fld>
            <a:endParaRPr lang="en-GB"/>
          </a:p>
        </p:txBody>
      </p:sp>
      <p:graphicFrame>
        <p:nvGraphicFramePr>
          <p:cNvPr id="18" name="Object 17"/>
          <p:cNvGraphicFramePr>
            <a:graphicFrameLocks noChangeAspect="1"/>
          </p:cNvGraphicFramePr>
          <p:nvPr>
            <p:extLst>
              <p:ext uri="{D42A27DB-BD31-4B8C-83A1-F6EECF244321}">
                <p14:modId xmlns:p14="http://schemas.microsoft.com/office/powerpoint/2010/main" val="2259004058"/>
              </p:ext>
            </p:extLst>
          </p:nvPr>
        </p:nvGraphicFramePr>
        <p:xfrm>
          <a:off x="1129476" y="2186658"/>
          <a:ext cx="10325100" cy="330200"/>
        </p:xfrm>
        <a:graphic>
          <a:graphicData uri="http://schemas.openxmlformats.org/presentationml/2006/ole">
            <mc:AlternateContent xmlns:mc="http://schemas.openxmlformats.org/markup-compatibility/2006">
              <mc:Choice xmlns:v="urn:schemas-microsoft-com:vml" Requires="v">
                <p:oleObj spid="_x0000_s517005" name="Equation" r:id="rId6" imgW="10324800" imgH="330120" progId="Equation.DSMT4">
                  <p:embed/>
                </p:oleObj>
              </mc:Choice>
              <mc:Fallback>
                <p:oleObj name="Equation" r:id="rId6" imgW="10324800" imgH="330120" progId="Equation.DSMT4">
                  <p:embed/>
                  <p:pic>
                    <p:nvPicPr>
                      <p:cNvPr id="0" name=""/>
                      <p:cNvPicPr/>
                      <p:nvPr/>
                    </p:nvPicPr>
                    <p:blipFill>
                      <a:blip r:embed="rId7"/>
                      <a:stretch>
                        <a:fillRect/>
                      </a:stretch>
                    </p:blipFill>
                    <p:spPr>
                      <a:xfrm>
                        <a:off x="1129476" y="2186658"/>
                        <a:ext cx="10325100" cy="3302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25243057"/>
              </p:ext>
            </p:extLst>
          </p:nvPr>
        </p:nvGraphicFramePr>
        <p:xfrm>
          <a:off x="3863294" y="2720409"/>
          <a:ext cx="355600" cy="406400"/>
        </p:xfrm>
        <a:graphic>
          <a:graphicData uri="http://schemas.openxmlformats.org/presentationml/2006/ole">
            <mc:AlternateContent xmlns:mc="http://schemas.openxmlformats.org/markup-compatibility/2006">
              <mc:Choice xmlns:v="urn:schemas-microsoft-com:vml" Requires="v">
                <p:oleObj spid="_x0000_s517006" name="Equation" r:id="rId8" imgW="355320" imgH="406080" progId="Equation.DSMT4">
                  <p:embed/>
                </p:oleObj>
              </mc:Choice>
              <mc:Fallback>
                <p:oleObj name="Equation" r:id="rId8" imgW="355320" imgH="406080" progId="Equation.DSMT4">
                  <p:embed/>
                  <p:pic>
                    <p:nvPicPr>
                      <p:cNvPr id="0" name=""/>
                      <p:cNvPicPr/>
                      <p:nvPr/>
                    </p:nvPicPr>
                    <p:blipFill>
                      <a:blip r:embed="rId9"/>
                      <a:stretch>
                        <a:fillRect/>
                      </a:stretch>
                    </p:blipFill>
                    <p:spPr>
                      <a:xfrm>
                        <a:off x="3863294" y="2720409"/>
                        <a:ext cx="355600" cy="4064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605350889"/>
              </p:ext>
            </p:extLst>
          </p:nvPr>
        </p:nvGraphicFramePr>
        <p:xfrm>
          <a:off x="2474233" y="4554538"/>
          <a:ext cx="2514600" cy="508000"/>
        </p:xfrm>
        <a:graphic>
          <a:graphicData uri="http://schemas.openxmlformats.org/presentationml/2006/ole">
            <mc:AlternateContent xmlns:mc="http://schemas.openxmlformats.org/markup-compatibility/2006">
              <mc:Choice xmlns:v="urn:schemas-microsoft-com:vml" Requires="v">
                <p:oleObj spid="_x0000_s517007" name="Equation" r:id="rId10" imgW="2514600" imgH="507960" progId="Equation.DSMT4">
                  <p:embed/>
                </p:oleObj>
              </mc:Choice>
              <mc:Fallback>
                <p:oleObj name="Equation" r:id="rId10" imgW="2514600" imgH="507960" progId="Equation.DSMT4">
                  <p:embed/>
                  <p:pic>
                    <p:nvPicPr>
                      <p:cNvPr id="0" name=""/>
                      <p:cNvPicPr/>
                      <p:nvPr/>
                    </p:nvPicPr>
                    <p:blipFill>
                      <a:blip r:embed="rId11"/>
                      <a:stretch>
                        <a:fillRect/>
                      </a:stretch>
                    </p:blipFill>
                    <p:spPr>
                      <a:xfrm>
                        <a:off x="2474233" y="4554538"/>
                        <a:ext cx="2514600" cy="508000"/>
                      </a:xfrm>
                      <a:prstGeom prst="rect">
                        <a:avLst/>
                      </a:prstGeom>
                      <a:ln>
                        <a:solidFill>
                          <a:srgbClr val="FF0000"/>
                        </a:solidFill>
                      </a:ln>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057329620"/>
              </p:ext>
            </p:extLst>
          </p:nvPr>
        </p:nvGraphicFramePr>
        <p:xfrm>
          <a:off x="3403600" y="5994633"/>
          <a:ext cx="330200" cy="406400"/>
        </p:xfrm>
        <a:graphic>
          <a:graphicData uri="http://schemas.openxmlformats.org/presentationml/2006/ole">
            <mc:AlternateContent xmlns:mc="http://schemas.openxmlformats.org/markup-compatibility/2006">
              <mc:Choice xmlns:v="urn:schemas-microsoft-com:vml" Requires="v">
                <p:oleObj spid="_x0000_s517008" name="Equation" r:id="rId12" imgW="330120" imgH="406080" progId="Equation.DSMT4">
                  <p:embed/>
                </p:oleObj>
              </mc:Choice>
              <mc:Fallback>
                <p:oleObj name="Equation" r:id="rId12" imgW="330120" imgH="406080" progId="Equation.DSMT4">
                  <p:embed/>
                  <p:pic>
                    <p:nvPicPr>
                      <p:cNvPr id="0" name=""/>
                      <p:cNvPicPr/>
                      <p:nvPr/>
                    </p:nvPicPr>
                    <p:blipFill>
                      <a:blip r:embed="rId13"/>
                      <a:stretch>
                        <a:fillRect/>
                      </a:stretch>
                    </p:blipFill>
                    <p:spPr>
                      <a:xfrm>
                        <a:off x="3403600" y="5994633"/>
                        <a:ext cx="330200" cy="4064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879034203"/>
              </p:ext>
            </p:extLst>
          </p:nvPr>
        </p:nvGraphicFramePr>
        <p:xfrm>
          <a:off x="7388225" y="5985108"/>
          <a:ext cx="355600" cy="406400"/>
        </p:xfrm>
        <a:graphic>
          <a:graphicData uri="http://schemas.openxmlformats.org/presentationml/2006/ole">
            <mc:AlternateContent xmlns:mc="http://schemas.openxmlformats.org/markup-compatibility/2006">
              <mc:Choice xmlns:v="urn:schemas-microsoft-com:vml" Requires="v">
                <p:oleObj spid="_x0000_s517009" name="Equation" r:id="rId14" imgW="355320" imgH="406080" progId="Equation.DSMT4">
                  <p:embed/>
                </p:oleObj>
              </mc:Choice>
              <mc:Fallback>
                <p:oleObj name="Equation" r:id="rId14" imgW="355320" imgH="406080" progId="Equation.DSMT4">
                  <p:embed/>
                  <p:pic>
                    <p:nvPicPr>
                      <p:cNvPr id="0" name=""/>
                      <p:cNvPicPr/>
                      <p:nvPr/>
                    </p:nvPicPr>
                    <p:blipFill>
                      <a:blip r:embed="rId15"/>
                      <a:stretch>
                        <a:fillRect/>
                      </a:stretch>
                    </p:blipFill>
                    <p:spPr>
                      <a:xfrm>
                        <a:off x="7388225" y="5985108"/>
                        <a:ext cx="355600" cy="406400"/>
                      </a:xfrm>
                      <a:prstGeom prst="rect">
                        <a:avLst/>
                      </a:prstGeom>
                    </p:spPr>
                  </p:pic>
                </p:oleObj>
              </mc:Fallback>
            </mc:AlternateContent>
          </a:graphicData>
        </a:graphic>
      </p:graphicFrame>
      <p:graphicFrame>
        <p:nvGraphicFramePr>
          <p:cNvPr id="14" name="Object 13">
            <a:extLst>
              <a:ext uri="{FF2B5EF4-FFF2-40B4-BE49-F238E27FC236}">
                <a16:creationId xmlns="" xmlns:a16="http://schemas.microsoft.com/office/drawing/2014/main" id="{25DF9072-E8F8-4CEB-8A5A-234B3DE01BFB}"/>
              </a:ext>
            </a:extLst>
          </p:cNvPr>
          <p:cNvGraphicFramePr>
            <a:graphicFrameLocks noChangeAspect="1"/>
          </p:cNvGraphicFramePr>
          <p:nvPr>
            <p:extLst>
              <p:ext uri="{D42A27DB-BD31-4B8C-83A1-F6EECF244321}">
                <p14:modId xmlns:p14="http://schemas.microsoft.com/office/powerpoint/2010/main" val="1860573048"/>
              </p:ext>
            </p:extLst>
          </p:nvPr>
        </p:nvGraphicFramePr>
        <p:xfrm>
          <a:off x="5461443" y="4546600"/>
          <a:ext cx="1003300" cy="508000"/>
        </p:xfrm>
        <a:graphic>
          <a:graphicData uri="http://schemas.openxmlformats.org/presentationml/2006/ole">
            <mc:AlternateContent xmlns:mc="http://schemas.openxmlformats.org/markup-compatibility/2006">
              <mc:Choice xmlns:v="urn:schemas-microsoft-com:vml" Requires="v">
                <p:oleObj spid="_x0000_s517010" name="Equation" r:id="rId16" imgW="1002960" imgH="507960" progId="Equation.DSMT4">
                  <p:embed/>
                </p:oleObj>
              </mc:Choice>
              <mc:Fallback>
                <p:oleObj name="Equation" r:id="rId16" imgW="1002960" imgH="507960" progId="Equation.DSMT4">
                  <p:embed/>
                  <p:pic>
                    <p:nvPicPr>
                      <p:cNvPr id="22" name="Object 21"/>
                      <p:cNvPicPr/>
                      <p:nvPr/>
                    </p:nvPicPr>
                    <p:blipFill>
                      <a:blip r:embed="rId17"/>
                      <a:stretch>
                        <a:fillRect/>
                      </a:stretch>
                    </p:blipFill>
                    <p:spPr>
                      <a:xfrm>
                        <a:off x="5461443" y="4546600"/>
                        <a:ext cx="1003300" cy="508000"/>
                      </a:xfrm>
                      <a:prstGeom prst="rect">
                        <a:avLst/>
                      </a:prstGeom>
                      <a:ln>
                        <a:solidFill>
                          <a:schemeClr val="bg1"/>
                        </a:solidFill>
                      </a:ln>
                    </p:spPr>
                  </p:pic>
                </p:oleObj>
              </mc:Fallback>
            </mc:AlternateContent>
          </a:graphicData>
        </a:graphic>
      </p:graphicFrame>
      <p:graphicFrame>
        <p:nvGraphicFramePr>
          <p:cNvPr id="8" name="Object 7">
            <a:extLst>
              <a:ext uri="{FF2B5EF4-FFF2-40B4-BE49-F238E27FC236}">
                <a16:creationId xmlns="" xmlns:a16="http://schemas.microsoft.com/office/drawing/2014/main" id="{339A4C47-26EF-4D0E-9E99-3209096713BA}"/>
              </a:ext>
            </a:extLst>
          </p:cNvPr>
          <p:cNvGraphicFramePr>
            <a:graphicFrameLocks noChangeAspect="1"/>
          </p:cNvGraphicFramePr>
          <p:nvPr>
            <p:extLst>
              <p:ext uri="{D42A27DB-BD31-4B8C-83A1-F6EECF244321}">
                <p14:modId xmlns:p14="http://schemas.microsoft.com/office/powerpoint/2010/main" val="4176387075"/>
              </p:ext>
            </p:extLst>
          </p:nvPr>
        </p:nvGraphicFramePr>
        <p:xfrm>
          <a:off x="5562600" y="5145321"/>
          <a:ext cx="6261100" cy="660400"/>
        </p:xfrm>
        <a:graphic>
          <a:graphicData uri="http://schemas.openxmlformats.org/presentationml/2006/ole">
            <mc:AlternateContent xmlns:mc="http://schemas.openxmlformats.org/markup-compatibility/2006">
              <mc:Choice xmlns:v="urn:schemas-microsoft-com:vml" Requires="v">
                <p:oleObj spid="_x0000_s517011" name="Equation" r:id="rId18" imgW="6260760" imgH="660240" progId="Equation.DSMT4">
                  <p:embed/>
                </p:oleObj>
              </mc:Choice>
              <mc:Fallback>
                <p:oleObj name="Equation" r:id="rId18" imgW="6260760" imgH="660240" progId="Equation.DSMT4">
                  <p:embed/>
                  <p:pic>
                    <p:nvPicPr>
                      <p:cNvPr id="0" name=""/>
                      <p:cNvPicPr/>
                      <p:nvPr/>
                    </p:nvPicPr>
                    <p:blipFill>
                      <a:blip r:embed="rId19"/>
                      <a:stretch>
                        <a:fillRect/>
                      </a:stretch>
                    </p:blipFill>
                    <p:spPr>
                      <a:xfrm>
                        <a:off x="5562600" y="5145321"/>
                        <a:ext cx="6261100" cy="660400"/>
                      </a:xfrm>
                      <a:prstGeom prst="rect">
                        <a:avLst/>
                      </a:prstGeom>
                    </p:spPr>
                  </p:pic>
                </p:oleObj>
              </mc:Fallback>
            </mc:AlternateContent>
          </a:graphicData>
        </a:graphic>
      </p:graphicFrame>
      <p:graphicFrame>
        <p:nvGraphicFramePr>
          <p:cNvPr id="16" name="Object 15">
            <a:extLst>
              <a:ext uri="{FF2B5EF4-FFF2-40B4-BE49-F238E27FC236}">
                <a16:creationId xmlns="" xmlns:a16="http://schemas.microsoft.com/office/drawing/2014/main" id="{F6D67F28-63AA-414B-A147-87E0C459760F}"/>
              </a:ext>
            </a:extLst>
          </p:cNvPr>
          <p:cNvGraphicFramePr>
            <a:graphicFrameLocks noChangeAspect="1"/>
          </p:cNvGraphicFramePr>
          <p:nvPr>
            <p:extLst>
              <p:ext uri="{D42A27DB-BD31-4B8C-83A1-F6EECF244321}">
                <p14:modId xmlns:p14="http://schemas.microsoft.com/office/powerpoint/2010/main" val="3981585949"/>
              </p:ext>
            </p:extLst>
          </p:nvPr>
        </p:nvGraphicFramePr>
        <p:xfrm>
          <a:off x="5461443" y="3356352"/>
          <a:ext cx="800100" cy="431800"/>
        </p:xfrm>
        <a:graphic>
          <a:graphicData uri="http://schemas.openxmlformats.org/presentationml/2006/ole">
            <mc:AlternateContent xmlns:mc="http://schemas.openxmlformats.org/markup-compatibility/2006">
              <mc:Choice xmlns:v="urn:schemas-microsoft-com:vml" Requires="v">
                <p:oleObj spid="_x0000_s517012" name="Equation" r:id="rId20" imgW="799920" imgH="431640" progId="Equation.DSMT4">
                  <p:embed/>
                </p:oleObj>
              </mc:Choice>
              <mc:Fallback>
                <p:oleObj name="Equation" r:id="rId20" imgW="799920" imgH="431640" progId="Equation.DSMT4">
                  <p:embed/>
                  <p:pic>
                    <p:nvPicPr>
                      <p:cNvPr id="12" name="Object 11"/>
                      <p:cNvPicPr/>
                      <p:nvPr/>
                    </p:nvPicPr>
                    <p:blipFill>
                      <a:blip r:embed="rId21"/>
                      <a:stretch>
                        <a:fillRect/>
                      </a:stretch>
                    </p:blipFill>
                    <p:spPr>
                      <a:xfrm>
                        <a:off x="5461443" y="3356352"/>
                        <a:ext cx="800100" cy="431800"/>
                      </a:xfrm>
                      <a:prstGeom prst="rect">
                        <a:avLst/>
                      </a:prstGeom>
                    </p:spPr>
                  </p:pic>
                </p:oleObj>
              </mc:Fallback>
            </mc:AlternateContent>
          </a:graphicData>
        </a:graphic>
      </p:graphicFrame>
      <p:graphicFrame>
        <p:nvGraphicFramePr>
          <p:cNvPr id="17" name="Object 16">
            <a:extLst>
              <a:ext uri="{FF2B5EF4-FFF2-40B4-BE49-F238E27FC236}">
                <a16:creationId xmlns="" xmlns:a16="http://schemas.microsoft.com/office/drawing/2014/main" id="{84E602E6-68EF-42DE-A78A-D1A570C2E859}"/>
              </a:ext>
            </a:extLst>
          </p:cNvPr>
          <p:cNvGraphicFramePr>
            <a:graphicFrameLocks noChangeAspect="1"/>
          </p:cNvGraphicFramePr>
          <p:nvPr>
            <p:extLst>
              <p:ext uri="{D42A27DB-BD31-4B8C-83A1-F6EECF244321}">
                <p14:modId xmlns:p14="http://schemas.microsoft.com/office/powerpoint/2010/main" val="2615980453"/>
              </p:ext>
            </p:extLst>
          </p:nvPr>
        </p:nvGraphicFramePr>
        <p:xfrm>
          <a:off x="6469746" y="3355975"/>
          <a:ext cx="1193800" cy="431800"/>
        </p:xfrm>
        <a:graphic>
          <a:graphicData uri="http://schemas.openxmlformats.org/presentationml/2006/ole">
            <mc:AlternateContent xmlns:mc="http://schemas.openxmlformats.org/markup-compatibility/2006">
              <mc:Choice xmlns:v="urn:schemas-microsoft-com:vml" Requires="v">
                <p:oleObj spid="_x0000_s517013" name="Equation" r:id="rId22" imgW="1193760" imgH="431640" progId="Equation.DSMT4">
                  <p:embed/>
                </p:oleObj>
              </mc:Choice>
              <mc:Fallback>
                <p:oleObj name="Equation" r:id="rId22" imgW="1193760" imgH="431640" progId="Equation.DSMT4">
                  <p:embed/>
                  <p:pic>
                    <p:nvPicPr>
                      <p:cNvPr id="13" name="Object 12"/>
                      <p:cNvPicPr/>
                      <p:nvPr/>
                    </p:nvPicPr>
                    <p:blipFill>
                      <a:blip r:embed="rId23"/>
                      <a:stretch>
                        <a:fillRect/>
                      </a:stretch>
                    </p:blipFill>
                    <p:spPr>
                      <a:xfrm>
                        <a:off x="6469746" y="3355975"/>
                        <a:ext cx="1193800" cy="431800"/>
                      </a:xfrm>
                      <a:prstGeom prst="rect">
                        <a:avLst/>
                      </a:prstGeom>
                    </p:spPr>
                  </p:pic>
                </p:oleObj>
              </mc:Fallback>
            </mc:AlternateContent>
          </a:graphicData>
        </a:graphic>
      </p:graphicFrame>
    </p:spTree>
    <p:extLst>
      <p:ext uri="{BB962C8B-B14F-4D97-AF65-F5344CB8AC3E}">
        <p14:creationId xmlns:p14="http://schemas.microsoft.com/office/powerpoint/2010/main" val="913920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Manual derivatives with </a:t>
            </a:r>
            <a:r>
              <a:rPr lang="en-GB" dirty="0">
                <a:solidFill>
                  <a:srgbClr val="FFFF00"/>
                </a:solidFill>
              </a:rPr>
              <a:t>AD </a:t>
            </a:r>
            <a:r>
              <a:rPr lang="en-GB" dirty="0">
                <a:solidFill>
                  <a:schemeClr val="bg1"/>
                </a:solidFill>
              </a:rPr>
              <a:t>(2)</a:t>
            </a:r>
          </a:p>
        </p:txBody>
      </p:sp>
      <p:sp>
        <p:nvSpPr>
          <p:cNvPr id="4" name="Content Placeholder 3"/>
          <p:cNvSpPr>
            <a:spLocks noGrp="1"/>
          </p:cNvSpPr>
          <p:nvPr>
            <p:ph idx="1"/>
          </p:nvPr>
        </p:nvSpPr>
        <p:spPr/>
        <p:txBody>
          <a:bodyPr>
            <a:noAutofit/>
          </a:bodyPr>
          <a:lstStyle/>
          <a:p>
            <a:r>
              <a:rPr lang="en-GB" sz="1400" dirty="0"/>
              <a:t>Still from the chain rule, we see that: </a:t>
            </a:r>
          </a:p>
          <a:p>
            <a:endParaRPr lang="en-GB" sz="1400" dirty="0"/>
          </a:p>
          <a:p>
            <a:endParaRPr lang="en-GB" sz="1400" dirty="0"/>
          </a:p>
          <a:p>
            <a:pPr marL="0" indent="0">
              <a:buNone/>
            </a:pPr>
            <a:r>
              <a:rPr lang="en-GB" sz="1400" dirty="0"/>
              <a:t>Note that this is the </a:t>
            </a:r>
            <a:r>
              <a:rPr lang="en-GB" sz="1400" dirty="0" err="1"/>
              <a:t>adjoint</a:t>
            </a:r>
            <a:r>
              <a:rPr lang="en-GB" sz="1400" dirty="0"/>
              <a:t> equation for the </a:t>
            </a:r>
            <a:r>
              <a:rPr lang="en-GB" sz="1400" dirty="0" err="1"/>
              <a:t>adjoints</a:t>
            </a:r>
            <a:r>
              <a:rPr lang="en-GB" sz="1400" dirty="0"/>
              <a:t> </a:t>
            </a:r>
          </a:p>
          <a:p>
            <a:endParaRPr lang="en-GB" sz="1400" dirty="0"/>
          </a:p>
          <a:p>
            <a:r>
              <a:rPr lang="en-GB" sz="1400" dirty="0"/>
              <a:t>Therefore, we can calculate all the (</a:t>
            </a:r>
            <a:r>
              <a:rPr lang="en-GB" sz="1400" dirty="0" err="1"/>
              <a:t>adjoints</a:t>
            </a:r>
            <a:r>
              <a:rPr lang="en-GB" sz="1400" dirty="0"/>
              <a:t>)         :</a:t>
            </a:r>
          </a:p>
          <a:p>
            <a:endParaRPr lang="en-GB" sz="1400" dirty="0"/>
          </a:p>
          <a:p>
            <a:endParaRPr lang="en-GB" sz="1400" dirty="0"/>
          </a:p>
          <a:p>
            <a:pPr marL="457200" lvl="1" indent="0">
              <a:buNone/>
            </a:pPr>
            <a:endParaRPr lang="en-GB" sz="1400" dirty="0"/>
          </a:p>
          <a:p>
            <a:pPr marL="457200" lvl="1" indent="0">
              <a:buNone/>
            </a:pPr>
            <a:endParaRPr lang="en-GB" sz="1400" dirty="0"/>
          </a:p>
          <a:p>
            <a:pPr lvl="1"/>
            <a:endParaRPr lang="en-GB" sz="1400" dirty="0"/>
          </a:p>
          <a:p>
            <a:pPr lvl="1"/>
            <a:endParaRPr lang="en-GB" sz="1400" dirty="0"/>
          </a:p>
          <a:p>
            <a:endParaRPr lang="en-GB" sz="1400" dirty="0"/>
          </a:p>
          <a:p>
            <a:pPr marL="0" indent="0">
              <a:buNone/>
            </a:pPr>
            <a:r>
              <a:rPr lang="en-GB" sz="1400" dirty="0"/>
              <a:t>                                                                                                                                                </a:t>
            </a:r>
          </a:p>
          <a:p>
            <a:pPr marL="0" indent="0">
              <a:buNone/>
            </a:pPr>
            <a:r>
              <a:rPr lang="en-GB" sz="1400" dirty="0"/>
              <a:t>where we recall that all the                             are known, we “just” need to compute their matrix products</a:t>
            </a:r>
          </a:p>
        </p:txBody>
      </p:sp>
      <p:graphicFrame>
        <p:nvGraphicFramePr>
          <p:cNvPr id="6" name="Object 5"/>
          <p:cNvGraphicFramePr>
            <a:graphicFrameLocks noChangeAspect="1"/>
          </p:cNvGraphicFramePr>
          <p:nvPr>
            <p:extLst/>
          </p:nvPr>
        </p:nvGraphicFramePr>
        <p:xfrm>
          <a:off x="8578850" y="4479925"/>
          <a:ext cx="114300" cy="177800"/>
        </p:xfrm>
        <a:graphic>
          <a:graphicData uri="http://schemas.openxmlformats.org/presentationml/2006/ole">
            <mc:AlternateContent xmlns:mc="http://schemas.openxmlformats.org/markup-compatibility/2006">
              <mc:Choice xmlns:v="urn:schemas-microsoft-com:vml" Requires="v">
                <p:oleObj spid="_x0000_s499459" name="Equation" r:id="rId4" imgW="114120" imgH="177480" progId="Equation.DSMT4">
                  <p:embed/>
                </p:oleObj>
              </mc:Choice>
              <mc:Fallback>
                <p:oleObj name="Equation" r:id="rId4" imgW="114120" imgH="177480" progId="Equation.DSMT4">
                  <p:embed/>
                  <p:pic>
                    <p:nvPicPr>
                      <p:cNvPr id="0" name=""/>
                      <p:cNvPicPr/>
                      <p:nvPr/>
                    </p:nvPicPr>
                    <p:blipFill>
                      <a:blip r:embed="rId5"/>
                      <a:stretch>
                        <a:fillRect/>
                      </a:stretch>
                    </p:blipFill>
                    <p:spPr>
                      <a:xfrm>
                        <a:off x="8578850" y="4479925"/>
                        <a:ext cx="114300" cy="1778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69</a:t>
            </a:fld>
            <a:endParaRPr lang="en-GB"/>
          </a:p>
        </p:txBody>
      </p:sp>
      <p:graphicFrame>
        <p:nvGraphicFramePr>
          <p:cNvPr id="16" name="Object 15"/>
          <p:cNvGraphicFramePr>
            <a:graphicFrameLocks noChangeAspect="1"/>
          </p:cNvGraphicFramePr>
          <p:nvPr>
            <p:extLst>
              <p:ext uri="{D42A27DB-BD31-4B8C-83A1-F6EECF244321}">
                <p14:modId xmlns:p14="http://schemas.microsoft.com/office/powerpoint/2010/main" val="794390054"/>
              </p:ext>
            </p:extLst>
          </p:nvPr>
        </p:nvGraphicFramePr>
        <p:xfrm>
          <a:off x="3877809" y="1657206"/>
          <a:ext cx="2819400" cy="508000"/>
        </p:xfrm>
        <a:graphic>
          <a:graphicData uri="http://schemas.openxmlformats.org/presentationml/2006/ole">
            <mc:AlternateContent xmlns:mc="http://schemas.openxmlformats.org/markup-compatibility/2006">
              <mc:Choice xmlns:v="urn:schemas-microsoft-com:vml" Requires="v">
                <p:oleObj spid="_x0000_s499460" name="Equation" r:id="rId6" imgW="2819160" imgH="507960" progId="Equation.DSMT4">
                  <p:embed/>
                </p:oleObj>
              </mc:Choice>
              <mc:Fallback>
                <p:oleObj name="Equation" r:id="rId6" imgW="2819160" imgH="507960" progId="Equation.DSMT4">
                  <p:embed/>
                  <p:pic>
                    <p:nvPicPr>
                      <p:cNvPr id="0" name=""/>
                      <p:cNvPicPr/>
                      <p:nvPr/>
                    </p:nvPicPr>
                    <p:blipFill>
                      <a:blip r:embed="rId7"/>
                      <a:stretch>
                        <a:fillRect/>
                      </a:stretch>
                    </p:blipFill>
                    <p:spPr>
                      <a:xfrm>
                        <a:off x="3877809" y="1657206"/>
                        <a:ext cx="2819400" cy="5080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229497150"/>
              </p:ext>
            </p:extLst>
          </p:nvPr>
        </p:nvGraphicFramePr>
        <p:xfrm>
          <a:off x="4786604" y="2724150"/>
          <a:ext cx="660400" cy="406400"/>
        </p:xfrm>
        <a:graphic>
          <a:graphicData uri="http://schemas.openxmlformats.org/presentationml/2006/ole">
            <mc:AlternateContent xmlns:mc="http://schemas.openxmlformats.org/markup-compatibility/2006">
              <mc:Choice xmlns:v="urn:schemas-microsoft-com:vml" Requires="v">
                <p:oleObj spid="_x0000_s499461" name="Equation" r:id="rId8" imgW="660240" imgH="406080" progId="Equation.DSMT4">
                  <p:embed/>
                </p:oleObj>
              </mc:Choice>
              <mc:Fallback>
                <p:oleObj name="Equation" r:id="rId8" imgW="660240" imgH="406080" progId="Equation.DSMT4">
                  <p:embed/>
                  <p:pic>
                    <p:nvPicPr>
                      <p:cNvPr id="0" name=""/>
                      <p:cNvPicPr/>
                      <p:nvPr/>
                    </p:nvPicPr>
                    <p:blipFill>
                      <a:blip r:embed="rId9"/>
                      <a:stretch>
                        <a:fillRect/>
                      </a:stretch>
                    </p:blipFill>
                    <p:spPr>
                      <a:xfrm>
                        <a:off x="4786604" y="2724150"/>
                        <a:ext cx="660400" cy="4064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484168432"/>
              </p:ext>
            </p:extLst>
          </p:nvPr>
        </p:nvGraphicFramePr>
        <p:xfrm>
          <a:off x="4400550" y="3357563"/>
          <a:ext cx="330200" cy="406400"/>
        </p:xfrm>
        <a:graphic>
          <a:graphicData uri="http://schemas.openxmlformats.org/presentationml/2006/ole">
            <mc:AlternateContent xmlns:mc="http://schemas.openxmlformats.org/markup-compatibility/2006">
              <mc:Choice xmlns:v="urn:schemas-microsoft-com:vml" Requires="v">
                <p:oleObj spid="_x0000_s499462" name="Equation" r:id="rId10" imgW="330120" imgH="406080" progId="Equation.DSMT4">
                  <p:embed/>
                </p:oleObj>
              </mc:Choice>
              <mc:Fallback>
                <p:oleObj name="Equation" r:id="rId10" imgW="330120" imgH="406080" progId="Equation.DSMT4">
                  <p:embed/>
                  <p:pic>
                    <p:nvPicPr>
                      <p:cNvPr id="0" name=""/>
                      <p:cNvPicPr/>
                      <p:nvPr/>
                    </p:nvPicPr>
                    <p:blipFill>
                      <a:blip r:embed="rId11"/>
                      <a:stretch>
                        <a:fillRect/>
                      </a:stretch>
                    </p:blipFill>
                    <p:spPr>
                      <a:xfrm>
                        <a:off x="4400550" y="3357563"/>
                        <a:ext cx="330200" cy="4064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699535321"/>
              </p:ext>
            </p:extLst>
          </p:nvPr>
        </p:nvGraphicFramePr>
        <p:xfrm>
          <a:off x="4946650" y="3265487"/>
          <a:ext cx="6692900" cy="2400300"/>
        </p:xfrm>
        <a:graphic>
          <a:graphicData uri="http://schemas.openxmlformats.org/presentationml/2006/ole">
            <mc:AlternateContent xmlns:mc="http://schemas.openxmlformats.org/markup-compatibility/2006">
              <mc:Choice xmlns:v="urn:schemas-microsoft-com:vml" Requires="v">
                <p:oleObj spid="_x0000_s499463" name="Equation" r:id="rId12" imgW="6692760" imgH="2400120" progId="Equation.DSMT4">
                  <p:embed/>
                </p:oleObj>
              </mc:Choice>
              <mc:Fallback>
                <p:oleObj name="Equation" r:id="rId12" imgW="6692760" imgH="2400120" progId="Equation.DSMT4">
                  <p:embed/>
                  <p:pic>
                    <p:nvPicPr>
                      <p:cNvPr id="0" name=""/>
                      <p:cNvPicPr/>
                      <p:nvPr/>
                    </p:nvPicPr>
                    <p:blipFill>
                      <a:blip r:embed="rId13"/>
                      <a:stretch>
                        <a:fillRect/>
                      </a:stretch>
                    </p:blipFill>
                    <p:spPr>
                      <a:xfrm>
                        <a:off x="4946650" y="3265487"/>
                        <a:ext cx="6692900" cy="24003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16085788"/>
              </p:ext>
            </p:extLst>
          </p:nvPr>
        </p:nvGraphicFramePr>
        <p:xfrm>
          <a:off x="1129476" y="2300143"/>
          <a:ext cx="10325100" cy="330200"/>
        </p:xfrm>
        <a:graphic>
          <a:graphicData uri="http://schemas.openxmlformats.org/presentationml/2006/ole">
            <mc:AlternateContent xmlns:mc="http://schemas.openxmlformats.org/markup-compatibility/2006">
              <mc:Choice xmlns:v="urn:schemas-microsoft-com:vml" Requires="v">
                <p:oleObj spid="_x0000_s499464" name="Equation" r:id="rId14" imgW="10324800" imgH="330120" progId="Equation.DSMT4">
                  <p:embed/>
                </p:oleObj>
              </mc:Choice>
              <mc:Fallback>
                <p:oleObj name="Equation" r:id="rId14" imgW="10324800" imgH="330120" progId="Equation.DSMT4">
                  <p:embed/>
                  <p:pic>
                    <p:nvPicPr>
                      <p:cNvPr id="0" name=""/>
                      <p:cNvPicPr/>
                      <p:nvPr/>
                    </p:nvPicPr>
                    <p:blipFill>
                      <a:blip r:embed="rId15"/>
                      <a:stretch>
                        <a:fillRect/>
                      </a:stretch>
                    </p:blipFill>
                    <p:spPr>
                      <a:xfrm>
                        <a:off x="1129476" y="2300143"/>
                        <a:ext cx="10325100" cy="330200"/>
                      </a:xfrm>
                      <a:prstGeom prst="rect">
                        <a:avLst/>
                      </a:prstGeom>
                    </p:spPr>
                  </p:pic>
                </p:oleObj>
              </mc:Fallback>
            </mc:AlternateContent>
          </a:graphicData>
        </a:graphic>
      </p:graphicFrame>
      <p:graphicFrame>
        <p:nvGraphicFramePr>
          <p:cNvPr id="8" name="Object 7">
            <a:extLst>
              <a:ext uri="{FF2B5EF4-FFF2-40B4-BE49-F238E27FC236}">
                <a16:creationId xmlns="" xmlns:a16="http://schemas.microsoft.com/office/drawing/2014/main" id="{5302FA76-2B9B-4152-AB8A-80E0F8E4B920}"/>
              </a:ext>
            </a:extLst>
          </p:cNvPr>
          <p:cNvGraphicFramePr>
            <a:graphicFrameLocks noChangeAspect="1"/>
          </p:cNvGraphicFramePr>
          <p:nvPr>
            <p:extLst>
              <p:ext uri="{D42A27DB-BD31-4B8C-83A1-F6EECF244321}">
                <p14:modId xmlns:p14="http://schemas.microsoft.com/office/powerpoint/2010/main" val="714065296"/>
              </p:ext>
            </p:extLst>
          </p:nvPr>
        </p:nvGraphicFramePr>
        <p:xfrm>
          <a:off x="2938236" y="5915927"/>
          <a:ext cx="1079500" cy="508000"/>
        </p:xfrm>
        <a:graphic>
          <a:graphicData uri="http://schemas.openxmlformats.org/presentationml/2006/ole">
            <mc:AlternateContent xmlns:mc="http://schemas.openxmlformats.org/markup-compatibility/2006">
              <mc:Choice xmlns:v="urn:schemas-microsoft-com:vml" Requires="v">
                <p:oleObj spid="_x0000_s499465" name="Equation" r:id="rId16" imgW="1079280" imgH="507960" progId="Equation.DSMT4">
                  <p:embed/>
                </p:oleObj>
              </mc:Choice>
              <mc:Fallback>
                <p:oleObj name="Equation" r:id="rId16" imgW="1079280" imgH="507960" progId="Equation.DSMT4">
                  <p:embed/>
                  <p:pic>
                    <p:nvPicPr>
                      <p:cNvPr id="0" name=""/>
                      <p:cNvPicPr/>
                      <p:nvPr/>
                    </p:nvPicPr>
                    <p:blipFill>
                      <a:blip r:embed="rId17"/>
                      <a:stretch>
                        <a:fillRect/>
                      </a:stretch>
                    </p:blipFill>
                    <p:spPr>
                      <a:xfrm>
                        <a:off x="2938236" y="5915927"/>
                        <a:ext cx="1079500" cy="508000"/>
                      </a:xfrm>
                      <a:prstGeom prst="rect">
                        <a:avLst/>
                      </a:prstGeom>
                    </p:spPr>
                  </p:pic>
                </p:oleObj>
              </mc:Fallback>
            </mc:AlternateContent>
          </a:graphicData>
        </a:graphic>
      </p:graphicFrame>
    </p:spTree>
    <p:extLst>
      <p:ext uri="{BB962C8B-B14F-4D97-AF65-F5344CB8AC3E}">
        <p14:creationId xmlns:p14="http://schemas.microsoft.com/office/powerpoint/2010/main" val="35183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Counterparty Value Adjustment (CVA)</a:t>
            </a:r>
            <a:endParaRPr lang="en-GB" dirty="0">
              <a:solidFill>
                <a:schemeClr val="bg1"/>
              </a:solidFill>
            </a:endParaRPr>
          </a:p>
        </p:txBody>
      </p:sp>
      <p:sp>
        <p:nvSpPr>
          <p:cNvPr id="4" name="Content Placeholder 3"/>
          <p:cNvSpPr>
            <a:spLocks noGrp="1"/>
          </p:cNvSpPr>
          <p:nvPr>
            <p:ph idx="1"/>
          </p:nvPr>
        </p:nvSpPr>
        <p:spPr/>
        <p:txBody>
          <a:bodyPr>
            <a:normAutofit lnSpcReduction="10000"/>
          </a:bodyPr>
          <a:lstStyle/>
          <a:p>
            <a:r>
              <a:rPr lang="en-GB" sz="1400" dirty="0" smtClean="0"/>
              <a:t>Prominent example of regulatory risk computation: counterparty credit risk adjustment</a:t>
            </a:r>
          </a:p>
          <a:p>
            <a:endParaRPr lang="en-GB" sz="1400" dirty="0"/>
          </a:p>
          <a:p>
            <a:r>
              <a:rPr lang="en-GB" sz="1400" dirty="0" smtClean="0"/>
              <a:t>Say I buy a 2Y ATM (spot=100) call from party A, sell it to party B</a:t>
            </a:r>
          </a:p>
          <a:p>
            <a:pPr lvl="1"/>
            <a:r>
              <a:rPr lang="en-GB" sz="1400" dirty="0" smtClean="0"/>
              <a:t>This is called “back to back trading”, in principle, risk-free</a:t>
            </a:r>
          </a:p>
          <a:p>
            <a:pPr lvl="1"/>
            <a:endParaRPr lang="en-GB" sz="1400" dirty="0"/>
          </a:p>
          <a:p>
            <a:r>
              <a:rPr lang="en-GB" sz="1400" dirty="0" smtClean="0"/>
              <a:t>One year from now, party A defaults</a:t>
            </a:r>
          </a:p>
          <a:p>
            <a:pPr lvl="1"/>
            <a:r>
              <a:rPr lang="en-GB" sz="1400" dirty="0" smtClean="0"/>
              <a:t>A will not deliver the payoff of the call one year later</a:t>
            </a:r>
          </a:p>
          <a:p>
            <a:pPr lvl="1"/>
            <a:r>
              <a:rPr lang="en-GB" sz="1400" dirty="0" smtClean="0"/>
              <a:t>My position against B is now unhedged</a:t>
            </a:r>
          </a:p>
          <a:p>
            <a:pPr lvl="1"/>
            <a:r>
              <a:rPr lang="en-GB" sz="1400" dirty="0" smtClean="0"/>
              <a:t>I can hedge it by buying another 1Y 100 call in the market</a:t>
            </a:r>
          </a:p>
          <a:p>
            <a:pPr lvl="1"/>
            <a:r>
              <a:rPr lang="en-GB" sz="1400" dirty="0" smtClean="0"/>
              <a:t>Or implement a replication strategy</a:t>
            </a:r>
          </a:p>
          <a:p>
            <a:pPr lvl="1"/>
            <a:r>
              <a:rPr lang="en-GB" sz="1400" dirty="0" smtClean="0"/>
              <a:t>Either way, I must pay the premium of the call, again</a:t>
            </a:r>
          </a:p>
          <a:p>
            <a:endParaRPr lang="en-GB" sz="1800" dirty="0" smtClean="0"/>
          </a:p>
          <a:p>
            <a:r>
              <a:rPr lang="en-GB" sz="1400" dirty="0" smtClean="0"/>
              <a:t>Counterparty default may produce a loss (of a stochastic amount) but never a gain</a:t>
            </a:r>
          </a:p>
          <a:p>
            <a:endParaRPr lang="en-GB" sz="1400" dirty="0"/>
          </a:p>
          <a:p>
            <a:r>
              <a:rPr lang="en-GB" sz="1400" dirty="0" smtClean="0"/>
              <a:t>Every time I trade with a </a:t>
            </a:r>
            <a:r>
              <a:rPr lang="en-GB" sz="1400" dirty="0" err="1" smtClean="0"/>
              <a:t>defaultable</a:t>
            </a:r>
            <a:r>
              <a:rPr lang="en-GB" sz="1400" dirty="0" smtClean="0"/>
              <a:t> party, I am giving away </a:t>
            </a:r>
            <a:r>
              <a:rPr lang="en-GB" sz="1400" i="1" dirty="0" smtClean="0"/>
              <a:t>a real option</a:t>
            </a:r>
            <a:endParaRPr lang="en-GB" sz="1400" i="1" dirty="0"/>
          </a:p>
        </p:txBody>
      </p:sp>
      <p:sp>
        <p:nvSpPr>
          <p:cNvPr id="3" name="Slide Number Placeholder 2"/>
          <p:cNvSpPr>
            <a:spLocks noGrp="1"/>
          </p:cNvSpPr>
          <p:nvPr>
            <p:ph type="sldNum" sz="quarter" idx="12"/>
          </p:nvPr>
        </p:nvSpPr>
        <p:spPr/>
        <p:txBody>
          <a:bodyPr/>
          <a:lstStyle/>
          <a:p>
            <a:fld id="{20222C57-82CF-4D8A-8DC1-229C0B8895A7}" type="slidenum">
              <a:rPr lang="en-GB" smtClean="0"/>
              <a:t>7</a:t>
            </a:fld>
            <a:endParaRPr lang="en-GB"/>
          </a:p>
        </p:txBody>
      </p:sp>
      <p:pic>
        <p:nvPicPr>
          <p:cNvPr id="484358" name="Picture 6" descr="Bank Build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8668" y="3238937"/>
            <a:ext cx="1025803" cy="919119"/>
          </a:xfrm>
          <a:prstGeom prst="rect">
            <a:avLst/>
          </a:prstGeom>
          <a:noFill/>
          <a:extLst>
            <a:ext uri="{909E8E84-426E-40DD-AFC4-6F175D3DCCD1}">
              <a14:hiddenFill xmlns:a14="http://schemas.microsoft.com/office/drawing/2010/main">
                <a:solidFill>
                  <a:srgbClr val="FFFFFF"/>
                </a:solidFill>
              </a14:hiddenFill>
            </a:ext>
          </a:extLst>
        </p:spPr>
      </p:pic>
      <p:sp>
        <p:nvSpPr>
          <p:cNvPr id="11" name="&quot;No&quot; Symbol 10"/>
          <p:cNvSpPr/>
          <p:nvPr/>
        </p:nvSpPr>
        <p:spPr>
          <a:xfrm>
            <a:off x="6338256" y="3372483"/>
            <a:ext cx="893320" cy="1021191"/>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Left Arrow 7"/>
          <p:cNvSpPr/>
          <p:nvPr/>
        </p:nvSpPr>
        <p:spPr>
          <a:xfrm>
            <a:off x="7415316" y="3338081"/>
            <a:ext cx="914400" cy="3328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b</a:t>
            </a:r>
            <a:r>
              <a:rPr lang="en-GB" sz="1200" dirty="0" smtClean="0"/>
              <a:t>uy call</a:t>
            </a:r>
            <a:endParaRPr lang="en-GB" sz="1200" dirty="0"/>
          </a:p>
        </p:txBody>
      </p:sp>
      <p:sp>
        <p:nvSpPr>
          <p:cNvPr id="10" name="Left Arrow 9"/>
          <p:cNvSpPr/>
          <p:nvPr/>
        </p:nvSpPr>
        <p:spPr>
          <a:xfrm>
            <a:off x="9720072" y="3338080"/>
            <a:ext cx="914400" cy="3328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t>
            </a:r>
            <a:r>
              <a:rPr lang="en-GB" sz="1200" dirty="0" smtClean="0"/>
              <a:t>ell call</a:t>
            </a:r>
            <a:endParaRPr lang="en-GB" sz="1200" dirty="0"/>
          </a:p>
        </p:txBody>
      </p:sp>
      <p:sp>
        <p:nvSpPr>
          <p:cNvPr id="9" name="Rectangle 8"/>
          <p:cNvSpPr/>
          <p:nvPr/>
        </p:nvSpPr>
        <p:spPr>
          <a:xfrm>
            <a:off x="6482590" y="3379815"/>
            <a:ext cx="604653"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12" name="Rectangle 11"/>
          <p:cNvSpPr/>
          <p:nvPr/>
        </p:nvSpPr>
        <p:spPr>
          <a:xfrm>
            <a:off x="10967387" y="3336523"/>
            <a:ext cx="572593"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B</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15" name="Left Arrow 14"/>
          <p:cNvSpPr/>
          <p:nvPr/>
        </p:nvSpPr>
        <p:spPr>
          <a:xfrm flipH="1">
            <a:off x="7414209" y="3810851"/>
            <a:ext cx="914400" cy="33287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n</a:t>
            </a:r>
            <a:r>
              <a:rPr lang="en-GB" sz="1200" dirty="0" smtClean="0"/>
              <a:t>o payoff</a:t>
            </a:r>
            <a:endParaRPr lang="en-GB" sz="1200" dirty="0"/>
          </a:p>
        </p:txBody>
      </p:sp>
      <p:sp>
        <p:nvSpPr>
          <p:cNvPr id="16" name="Left Arrow 15"/>
          <p:cNvSpPr/>
          <p:nvPr/>
        </p:nvSpPr>
        <p:spPr>
          <a:xfrm flipH="1">
            <a:off x="9718965" y="3810850"/>
            <a:ext cx="914400" cy="33287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payoff</a:t>
            </a:r>
            <a:endParaRPr lang="en-GB" sz="1200" dirty="0"/>
          </a:p>
        </p:txBody>
      </p:sp>
      <p:sp>
        <p:nvSpPr>
          <p:cNvPr id="14" name="TextBox 13"/>
          <p:cNvSpPr txBox="1"/>
          <p:nvPr/>
        </p:nvSpPr>
        <p:spPr>
          <a:xfrm>
            <a:off x="7028202" y="4026584"/>
            <a:ext cx="1013409" cy="378560"/>
          </a:xfrm>
          <a:prstGeom prst="rect">
            <a:avLst/>
          </a:prstGeom>
          <a:noFill/>
        </p:spPr>
        <p:txBody>
          <a:bodyPr wrap="square" rtlCol="0">
            <a:spAutoFit/>
          </a:bodyPr>
          <a:lstStyle/>
          <a:p>
            <a:pPr algn="ctr"/>
            <a:r>
              <a:rPr lang="en-GB" dirty="0" smtClean="0">
                <a:solidFill>
                  <a:srgbClr val="FF0000"/>
                </a:solidFill>
              </a:rPr>
              <a:t>default</a:t>
            </a:r>
            <a:endParaRPr lang="en-GB" dirty="0">
              <a:solidFill>
                <a:srgbClr val="FF0000"/>
              </a:solidFill>
            </a:endParaRPr>
          </a:p>
        </p:txBody>
      </p:sp>
    </p:spTree>
    <p:extLst>
      <p:ext uri="{BB962C8B-B14F-4D97-AF65-F5344CB8AC3E}">
        <p14:creationId xmlns:p14="http://schemas.microsoft.com/office/powerpoint/2010/main" val="3571983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Manual derivatives with </a:t>
            </a:r>
            <a:r>
              <a:rPr lang="en-GB" dirty="0">
                <a:solidFill>
                  <a:srgbClr val="FFFF00"/>
                </a:solidFill>
              </a:rPr>
              <a:t>AD </a:t>
            </a:r>
            <a:r>
              <a:rPr lang="en-GB" dirty="0">
                <a:solidFill>
                  <a:schemeClr val="bg1"/>
                </a:solidFill>
              </a:rPr>
              <a:t>(3)</a:t>
            </a:r>
          </a:p>
        </p:txBody>
      </p:sp>
      <p:sp>
        <p:nvSpPr>
          <p:cNvPr id="4" name="Content Placeholder 3"/>
          <p:cNvSpPr>
            <a:spLocks noGrp="1"/>
          </p:cNvSpPr>
          <p:nvPr>
            <p:ph idx="1"/>
          </p:nvPr>
        </p:nvSpPr>
        <p:spPr/>
        <p:txBody>
          <a:bodyPr>
            <a:noAutofit/>
          </a:bodyPr>
          <a:lstStyle/>
          <a:p>
            <a:r>
              <a:rPr lang="en-GB" sz="1400" dirty="0"/>
              <a:t>We have our formula:</a:t>
            </a:r>
          </a:p>
          <a:p>
            <a:endParaRPr lang="en-GB" sz="1400" dirty="0"/>
          </a:p>
          <a:p>
            <a:r>
              <a:rPr lang="en-GB" sz="1400" dirty="0"/>
              <a:t>And we know that                       so                                    “two prediction errors”, which we recall is a real number</a:t>
            </a:r>
          </a:p>
          <a:p>
            <a:endParaRPr lang="en-GB" sz="1400" dirty="0"/>
          </a:p>
          <a:p>
            <a:r>
              <a:rPr lang="en-GB" sz="1400" dirty="0"/>
              <a:t>We must compute                                   for every layer </a:t>
            </a:r>
            <a:r>
              <a:rPr lang="en-GB" sz="1400" i="1" dirty="0"/>
              <a:t>l</a:t>
            </a:r>
            <a:r>
              <a:rPr lang="en-GB" sz="1400" dirty="0"/>
              <a:t>, where we recall that all the                             are known from:</a:t>
            </a:r>
          </a:p>
          <a:p>
            <a:endParaRPr lang="en-GB" sz="1400" dirty="0"/>
          </a:p>
          <a:p>
            <a:pPr lvl="1"/>
            <a:r>
              <a:rPr lang="en-GB" sz="1400" dirty="0"/>
              <a:t>The architecture of the network, which gives the form all the vector functions </a:t>
            </a:r>
            <a:r>
              <a:rPr lang="en-GB" sz="1400" i="1" dirty="0">
                <a:latin typeface="Symbol" panose="05050102010706020507" pitchFamily="18" charset="2"/>
              </a:rPr>
              <a:t>j</a:t>
            </a:r>
            <a:r>
              <a:rPr lang="en-GB" sz="1400" dirty="0"/>
              <a:t>, hence, also their Jacobians</a:t>
            </a:r>
          </a:p>
          <a:p>
            <a:pPr lvl="1"/>
            <a:r>
              <a:rPr lang="en-GB" sz="1400" dirty="0"/>
              <a:t>The parameters </a:t>
            </a:r>
            <a:r>
              <a:rPr lang="en-GB" sz="1400" i="1" dirty="0">
                <a:latin typeface="Symbol" panose="05050102010706020507" pitchFamily="18" charset="2"/>
              </a:rPr>
              <a:t>q</a:t>
            </a:r>
            <a:r>
              <a:rPr lang="en-GB" sz="1400" dirty="0"/>
              <a:t> on the current iteration</a:t>
            </a:r>
          </a:p>
          <a:p>
            <a:pPr lvl="1"/>
            <a:r>
              <a:rPr lang="en-GB" sz="1400" dirty="0"/>
              <a:t>The activations </a:t>
            </a:r>
            <a:r>
              <a:rPr lang="en-GB" sz="1400" i="1" dirty="0"/>
              <a:t>a</a:t>
            </a:r>
            <a:r>
              <a:rPr lang="en-GB" sz="1400" dirty="0"/>
              <a:t> computed while making predictions</a:t>
            </a:r>
            <a:br>
              <a:rPr lang="en-GB" sz="1400" dirty="0"/>
            </a:br>
            <a:r>
              <a:rPr lang="en-GB" sz="1400" dirty="0"/>
              <a:t>(prior to computing derivatives, we must compute the predictions and store all the activations on all the layers)</a:t>
            </a:r>
          </a:p>
          <a:p>
            <a:endParaRPr lang="en-GB" sz="1400" dirty="0"/>
          </a:p>
          <a:p>
            <a:r>
              <a:rPr lang="en-GB" sz="1400" dirty="0"/>
              <a:t>What is the most efficient way to compute this matrix product                                  knowing all the matrices in the product? </a:t>
            </a:r>
          </a:p>
          <a:p>
            <a:endParaRPr lang="en-GB" sz="1400" dirty="0"/>
          </a:p>
          <a:p>
            <a:pPr marL="457200" lvl="1" indent="0">
              <a:buNone/>
            </a:pPr>
            <a:endParaRPr lang="en-GB" sz="1400" dirty="0"/>
          </a:p>
          <a:p>
            <a:pPr marL="457200" lvl="1" indent="0">
              <a:buNone/>
            </a:pPr>
            <a:endParaRPr lang="en-GB" sz="1400" dirty="0"/>
          </a:p>
          <a:p>
            <a:pPr lvl="1"/>
            <a:endParaRPr lang="en-GB" sz="1400" dirty="0"/>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70</a:t>
            </a:fld>
            <a:endParaRPr lang="en-GB"/>
          </a:p>
        </p:txBody>
      </p:sp>
      <p:graphicFrame>
        <p:nvGraphicFramePr>
          <p:cNvPr id="20" name="Object 19"/>
          <p:cNvGraphicFramePr>
            <a:graphicFrameLocks noChangeAspect="1"/>
          </p:cNvGraphicFramePr>
          <p:nvPr>
            <p:extLst>
              <p:ext uri="{D42A27DB-BD31-4B8C-83A1-F6EECF244321}">
                <p14:modId xmlns:p14="http://schemas.microsoft.com/office/powerpoint/2010/main" val="2784978721"/>
              </p:ext>
            </p:extLst>
          </p:nvPr>
        </p:nvGraphicFramePr>
        <p:xfrm>
          <a:off x="2775633" y="1668463"/>
          <a:ext cx="3898900" cy="635000"/>
        </p:xfrm>
        <a:graphic>
          <a:graphicData uri="http://schemas.openxmlformats.org/presentationml/2006/ole">
            <mc:AlternateContent xmlns:mc="http://schemas.openxmlformats.org/markup-compatibility/2006">
              <mc:Choice xmlns:v="urn:schemas-microsoft-com:vml" Requires="v">
                <p:oleObj spid="_x0000_s530868" name="Equation" r:id="rId4" imgW="3898800" imgH="634680" progId="Equation.DSMT4">
                  <p:embed/>
                </p:oleObj>
              </mc:Choice>
              <mc:Fallback>
                <p:oleObj name="Equation" r:id="rId4" imgW="3898800" imgH="634680" progId="Equation.DSMT4">
                  <p:embed/>
                  <p:pic>
                    <p:nvPicPr>
                      <p:cNvPr id="0" name=""/>
                      <p:cNvPicPr/>
                      <p:nvPr/>
                    </p:nvPicPr>
                    <p:blipFill>
                      <a:blip r:embed="rId5"/>
                      <a:stretch>
                        <a:fillRect/>
                      </a:stretch>
                    </p:blipFill>
                    <p:spPr>
                      <a:xfrm>
                        <a:off x="2775633" y="1668463"/>
                        <a:ext cx="3898900" cy="6350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498824248"/>
              </p:ext>
            </p:extLst>
          </p:nvPr>
        </p:nvGraphicFramePr>
        <p:xfrm>
          <a:off x="2568575" y="2468563"/>
          <a:ext cx="749300" cy="279400"/>
        </p:xfrm>
        <a:graphic>
          <a:graphicData uri="http://schemas.openxmlformats.org/presentationml/2006/ole">
            <mc:AlternateContent xmlns:mc="http://schemas.openxmlformats.org/markup-compatibility/2006">
              <mc:Choice xmlns:v="urn:schemas-microsoft-com:vml" Requires="v">
                <p:oleObj spid="_x0000_s530869" name="Equation" r:id="rId6" imgW="749160" imgH="279360" progId="Equation.DSMT4">
                  <p:embed/>
                </p:oleObj>
              </mc:Choice>
              <mc:Fallback>
                <p:oleObj name="Equation" r:id="rId6" imgW="749160" imgH="279360" progId="Equation.DSMT4">
                  <p:embed/>
                  <p:pic>
                    <p:nvPicPr>
                      <p:cNvPr id="0" name=""/>
                      <p:cNvPicPr/>
                      <p:nvPr/>
                    </p:nvPicPr>
                    <p:blipFill>
                      <a:blip r:embed="rId7"/>
                      <a:stretch>
                        <a:fillRect/>
                      </a:stretch>
                    </p:blipFill>
                    <p:spPr>
                      <a:xfrm>
                        <a:off x="2568575" y="2468563"/>
                        <a:ext cx="749300" cy="2794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170174970"/>
              </p:ext>
            </p:extLst>
          </p:nvPr>
        </p:nvGraphicFramePr>
        <p:xfrm>
          <a:off x="3586866" y="2416175"/>
          <a:ext cx="1346200" cy="419100"/>
        </p:xfrm>
        <a:graphic>
          <a:graphicData uri="http://schemas.openxmlformats.org/presentationml/2006/ole">
            <mc:AlternateContent xmlns:mc="http://schemas.openxmlformats.org/markup-compatibility/2006">
              <mc:Choice xmlns:v="urn:schemas-microsoft-com:vml" Requires="v">
                <p:oleObj spid="_x0000_s530870" name="Equation" r:id="rId8" imgW="1346040" imgH="419040" progId="Equation.DSMT4">
                  <p:embed/>
                </p:oleObj>
              </mc:Choice>
              <mc:Fallback>
                <p:oleObj name="Equation" r:id="rId8" imgW="1346040" imgH="419040" progId="Equation.DSMT4">
                  <p:embed/>
                  <p:pic>
                    <p:nvPicPr>
                      <p:cNvPr id="0" name=""/>
                      <p:cNvPicPr/>
                      <p:nvPr/>
                    </p:nvPicPr>
                    <p:blipFill>
                      <a:blip r:embed="rId9"/>
                      <a:stretch>
                        <a:fillRect/>
                      </a:stretch>
                    </p:blipFill>
                    <p:spPr>
                      <a:xfrm>
                        <a:off x="3586866" y="2416175"/>
                        <a:ext cx="1346200" cy="4191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890919228"/>
              </p:ext>
            </p:extLst>
          </p:nvPr>
        </p:nvGraphicFramePr>
        <p:xfrm>
          <a:off x="2508602" y="2935409"/>
          <a:ext cx="1282700" cy="520700"/>
        </p:xfrm>
        <a:graphic>
          <a:graphicData uri="http://schemas.openxmlformats.org/presentationml/2006/ole">
            <mc:AlternateContent xmlns:mc="http://schemas.openxmlformats.org/markup-compatibility/2006">
              <mc:Choice xmlns:v="urn:schemas-microsoft-com:vml" Requires="v">
                <p:oleObj spid="_x0000_s530871" name="Equation" r:id="rId10" imgW="1282680" imgH="520560" progId="Equation.DSMT4">
                  <p:embed/>
                </p:oleObj>
              </mc:Choice>
              <mc:Fallback>
                <p:oleObj name="Equation" r:id="rId10" imgW="1282680" imgH="520560" progId="Equation.DSMT4">
                  <p:embed/>
                  <p:pic>
                    <p:nvPicPr>
                      <p:cNvPr id="0" name=""/>
                      <p:cNvPicPr/>
                      <p:nvPr/>
                    </p:nvPicPr>
                    <p:blipFill>
                      <a:blip r:embed="rId11"/>
                      <a:stretch>
                        <a:fillRect/>
                      </a:stretch>
                    </p:blipFill>
                    <p:spPr>
                      <a:xfrm>
                        <a:off x="2508602" y="2935409"/>
                        <a:ext cx="1282700" cy="5207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405521781"/>
              </p:ext>
            </p:extLst>
          </p:nvPr>
        </p:nvGraphicFramePr>
        <p:xfrm>
          <a:off x="7077842" y="2948109"/>
          <a:ext cx="1079500" cy="508000"/>
        </p:xfrm>
        <a:graphic>
          <a:graphicData uri="http://schemas.openxmlformats.org/presentationml/2006/ole">
            <mc:AlternateContent xmlns:mc="http://schemas.openxmlformats.org/markup-compatibility/2006">
              <mc:Choice xmlns:v="urn:schemas-microsoft-com:vml" Requires="v">
                <p:oleObj spid="_x0000_s530872" name="Equation" r:id="rId12" imgW="1079280" imgH="507960" progId="Equation.DSMT4">
                  <p:embed/>
                </p:oleObj>
              </mc:Choice>
              <mc:Fallback>
                <p:oleObj name="Equation" r:id="rId12" imgW="1079280" imgH="507960" progId="Equation.DSMT4">
                  <p:embed/>
                  <p:pic>
                    <p:nvPicPr>
                      <p:cNvPr id="0" name=""/>
                      <p:cNvPicPr/>
                      <p:nvPr/>
                    </p:nvPicPr>
                    <p:blipFill>
                      <a:blip r:embed="rId13"/>
                      <a:stretch>
                        <a:fillRect/>
                      </a:stretch>
                    </p:blipFill>
                    <p:spPr>
                      <a:xfrm>
                        <a:off x="7077842" y="2948109"/>
                        <a:ext cx="1079500" cy="5080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434494526"/>
              </p:ext>
            </p:extLst>
          </p:nvPr>
        </p:nvGraphicFramePr>
        <p:xfrm>
          <a:off x="5659314" y="4857461"/>
          <a:ext cx="1282700" cy="520700"/>
        </p:xfrm>
        <a:graphic>
          <a:graphicData uri="http://schemas.openxmlformats.org/presentationml/2006/ole">
            <mc:AlternateContent xmlns:mc="http://schemas.openxmlformats.org/markup-compatibility/2006">
              <mc:Choice xmlns:v="urn:schemas-microsoft-com:vml" Requires="v">
                <p:oleObj spid="_x0000_s530873" name="Equation" r:id="rId14" imgW="1282680" imgH="520560" progId="Equation.DSMT4">
                  <p:embed/>
                </p:oleObj>
              </mc:Choice>
              <mc:Fallback>
                <p:oleObj name="Equation" r:id="rId14" imgW="1282680" imgH="520560" progId="Equation.DSMT4">
                  <p:embed/>
                  <p:pic>
                    <p:nvPicPr>
                      <p:cNvPr id="0" name=""/>
                      <p:cNvPicPr/>
                      <p:nvPr/>
                    </p:nvPicPr>
                    <p:blipFill>
                      <a:blip r:embed="rId15"/>
                      <a:stretch>
                        <a:fillRect/>
                      </a:stretch>
                    </p:blipFill>
                    <p:spPr>
                      <a:xfrm>
                        <a:off x="5659314" y="4857461"/>
                        <a:ext cx="1282700" cy="520700"/>
                      </a:xfrm>
                      <a:prstGeom prst="rect">
                        <a:avLst/>
                      </a:prstGeom>
                    </p:spPr>
                  </p:pic>
                </p:oleObj>
              </mc:Fallback>
            </mc:AlternateContent>
          </a:graphicData>
        </a:graphic>
      </p:graphicFrame>
    </p:spTree>
    <p:extLst>
      <p:ext uri="{BB962C8B-B14F-4D97-AF65-F5344CB8AC3E}">
        <p14:creationId xmlns:p14="http://schemas.microsoft.com/office/powerpoint/2010/main" val="16797290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Manual derivatives with </a:t>
            </a:r>
            <a:r>
              <a:rPr lang="en-GB" dirty="0">
                <a:solidFill>
                  <a:srgbClr val="FFFF00"/>
                </a:solidFill>
              </a:rPr>
              <a:t>AD </a:t>
            </a:r>
            <a:r>
              <a:rPr lang="en-GB" dirty="0">
                <a:solidFill>
                  <a:schemeClr val="bg1"/>
                </a:solidFill>
              </a:rPr>
              <a:t>(4)</a:t>
            </a:r>
          </a:p>
        </p:txBody>
      </p:sp>
      <p:sp>
        <p:nvSpPr>
          <p:cNvPr id="4" name="Content Placeholder 3"/>
          <p:cNvSpPr>
            <a:spLocks noGrp="1"/>
          </p:cNvSpPr>
          <p:nvPr>
            <p:ph idx="1"/>
          </p:nvPr>
        </p:nvSpPr>
        <p:spPr/>
        <p:txBody>
          <a:bodyPr>
            <a:noAutofit/>
          </a:bodyPr>
          <a:lstStyle/>
          <a:p>
            <a:r>
              <a:rPr lang="en-GB" sz="1400" dirty="0"/>
              <a:t>For example, let us compute the derivatives to the 1</a:t>
            </a:r>
            <a:r>
              <a:rPr lang="en-GB" sz="1400" baseline="30000" dirty="0"/>
              <a:t>st</a:t>
            </a:r>
            <a:r>
              <a:rPr lang="en-GB" sz="1400" dirty="0"/>
              <a:t> layer:</a:t>
            </a:r>
          </a:p>
          <a:p>
            <a:endParaRPr lang="en-GB" sz="1400" dirty="0"/>
          </a:p>
          <a:p>
            <a:r>
              <a:rPr lang="en-GB" sz="1400" dirty="0"/>
              <a:t>We could compute it left to right, layer </a:t>
            </a:r>
            <a:r>
              <a:rPr lang="en-GB" sz="1400" i="1" dirty="0"/>
              <a:t>1 </a:t>
            </a:r>
            <a:r>
              <a:rPr lang="en-GB" sz="1400" dirty="0"/>
              <a:t>to layer </a:t>
            </a:r>
            <a:r>
              <a:rPr lang="en-GB" sz="1400" i="1" dirty="0"/>
              <a:t>L</a:t>
            </a:r>
            <a:r>
              <a:rPr lang="en-GB" sz="1400" dirty="0"/>
              <a:t>, in the order of the feed-forward equations</a:t>
            </a:r>
          </a:p>
          <a:p>
            <a:endParaRPr lang="en-GB" sz="1400" dirty="0"/>
          </a:p>
          <a:p>
            <a:r>
              <a:rPr lang="en-GB" sz="1400" dirty="0"/>
              <a:t>Or, we could compute it right to left, layer </a:t>
            </a:r>
            <a:r>
              <a:rPr lang="en-GB" sz="1400" i="1" dirty="0"/>
              <a:t>L </a:t>
            </a:r>
            <a:r>
              <a:rPr lang="en-GB" sz="1400" dirty="0"/>
              <a:t>to layer </a:t>
            </a:r>
            <a:r>
              <a:rPr lang="en-GB" sz="1400" i="1" dirty="0"/>
              <a:t>1</a:t>
            </a:r>
            <a:r>
              <a:rPr lang="en-GB" sz="1400" dirty="0"/>
              <a:t>, in the reverse order</a:t>
            </a:r>
          </a:p>
          <a:p>
            <a:endParaRPr lang="en-GB" sz="1400" dirty="0"/>
          </a:p>
          <a:p>
            <a:r>
              <a:rPr lang="en-GB" sz="1400" dirty="0"/>
              <a:t>Note that               and                      are real numbers, so the rightmost term                                   is also a real number</a:t>
            </a:r>
          </a:p>
          <a:p>
            <a:endParaRPr lang="en-GB" sz="1400" dirty="0"/>
          </a:p>
          <a:p>
            <a:pPr marL="0" indent="0">
              <a:buNone/>
            </a:pPr>
            <a:r>
              <a:rPr lang="en-GB" sz="1400" dirty="0"/>
              <a:t>and the second rightmost term                         is a vector of dim       , the gradient of the prediction to the basis functions in the final hidden layer</a:t>
            </a:r>
            <a:br>
              <a:rPr lang="en-GB" sz="1400" dirty="0"/>
            </a:br>
            <a:r>
              <a:rPr lang="en-GB" sz="1400" dirty="0"/>
              <a:t/>
            </a:r>
            <a:br>
              <a:rPr lang="en-GB" sz="1400" dirty="0"/>
            </a:br>
            <a:endParaRPr lang="en-GB" sz="1400" dirty="0"/>
          </a:p>
          <a:p>
            <a:r>
              <a:rPr lang="en-GB" sz="1400" dirty="0"/>
              <a:t>All the other terms                           are matrices of shape </a:t>
            </a:r>
          </a:p>
          <a:p>
            <a:endParaRPr lang="en-GB" sz="1400" dirty="0"/>
          </a:p>
          <a:p>
            <a:r>
              <a:rPr lang="en-GB" sz="1400" dirty="0"/>
              <a:t>Crucially, the result          is a vector (of dim </a:t>
            </a:r>
            <a:r>
              <a:rPr lang="en-GB" sz="1400" i="1" dirty="0"/>
              <a:t>n1</a:t>
            </a:r>
            <a:r>
              <a:rPr lang="en-GB" sz="1400" dirty="0"/>
              <a:t>) because the loss </a:t>
            </a:r>
            <a:r>
              <a:rPr lang="en-GB" sz="1400" i="1" dirty="0"/>
              <a:t>c </a:t>
            </a:r>
            <a:r>
              <a:rPr lang="en-GB" sz="1400" dirty="0"/>
              <a:t>is scalar</a:t>
            </a:r>
          </a:p>
          <a:p>
            <a:endParaRPr lang="en-GB" sz="1400" dirty="0"/>
          </a:p>
          <a:p>
            <a:pPr lvl="1"/>
            <a:endParaRPr lang="en-GB" sz="1400" dirty="0"/>
          </a:p>
          <a:p>
            <a:pPr lvl="1"/>
            <a:endParaRPr lang="en-GB" sz="1400" dirty="0"/>
          </a:p>
          <a:p>
            <a:pPr marL="457200" lvl="1" indent="0">
              <a:buNone/>
            </a:pPr>
            <a:endParaRPr lang="en-GB" sz="1400" dirty="0"/>
          </a:p>
          <a:p>
            <a:pPr marL="457200" lvl="1" indent="0">
              <a:buNone/>
            </a:pPr>
            <a:endParaRPr lang="en-GB" sz="1400" dirty="0"/>
          </a:p>
          <a:p>
            <a:pPr lvl="1"/>
            <a:endParaRPr lang="en-GB" sz="1400" dirty="0"/>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71</a:t>
            </a:fld>
            <a:endParaRPr lang="en-GB"/>
          </a:p>
        </p:txBody>
      </p:sp>
      <p:graphicFrame>
        <p:nvGraphicFramePr>
          <p:cNvPr id="12" name="Object 11"/>
          <p:cNvGraphicFramePr>
            <a:graphicFrameLocks noChangeAspect="1"/>
          </p:cNvGraphicFramePr>
          <p:nvPr>
            <p:extLst>
              <p:ext uri="{D42A27DB-BD31-4B8C-83A1-F6EECF244321}">
                <p14:modId xmlns:p14="http://schemas.microsoft.com/office/powerpoint/2010/main" val="45416452"/>
              </p:ext>
            </p:extLst>
          </p:nvPr>
        </p:nvGraphicFramePr>
        <p:xfrm>
          <a:off x="5481618" y="1747486"/>
          <a:ext cx="2679700" cy="444500"/>
        </p:xfrm>
        <a:graphic>
          <a:graphicData uri="http://schemas.openxmlformats.org/presentationml/2006/ole">
            <mc:AlternateContent xmlns:mc="http://schemas.openxmlformats.org/markup-compatibility/2006">
              <mc:Choice xmlns:v="urn:schemas-microsoft-com:vml" Requires="v">
                <p:oleObj spid="_x0000_s540196" name="Equation" r:id="rId4" imgW="2679480" imgH="444240" progId="Equation.DSMT4">
                  <p:embed/>
                </p:oleObj>
              </mc:Choice>
              <mc:Fallback>
                <p:oleObj name="Equation" r:id="rId4" imgW="2679480" imgH="444240" progId="Equation.DSMT4">
                  <p:embed/>
                  <p:pic>
                    <p:nvPicPr>
                      <p:cNvPr id="0" name=""/>
                      <p:cNvPicPr/>
                      <p:nvPr/>
                    </p:nvPicPr>
                    <p:blipFill>
                      <a:blip r:embed="rId5"/>
                      <a:stretch>
                        <a:fillRect/>
                      </a:stretch>
                    </p:blipFill>
                    <p:spPr>
                      <a:xfrm>
                        <a:off x="5481618" y="1747486"/>
                        <a:ext cx="2679700" cy="4445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99376227"/>
              </p:ext>
            </p:extLst>
          </p:nvPr>
        </p:nvGraphicFramePr>
        <p:xfrm>
          <a:off x="1909763" y="3768725"/>
          <a:ext cx="495300" cy="241300"/>
        </p:xfrm>
        <a:graphic>
          <a:graphicData uri="http://schemas.openxmlformats.org/presentationml/2006/ole">
            <mc:AlternateContent xmlns:mc="http://schemas.openxmlformats.org/markup-compatibility/2006">
              <mc:Choice xmlns:v="urn:schemas-microsoft-com:vml" Requires="v">
                <p:oleObj spid="_x0000_s540197" name="Equation" r:id="rId6" imgW="495000" imgH="241200" progId="Equation.DSMT4">
                  <p:embed/>
                </p:oleObj>
              </mc:Choice>
              <mc:Fallback>
                <p:oleObj name="Equation" r:id="rId6" imgW="495000" imgH="241200" progId="Equation.DSMT4">
                  <p:embed/>
                  <p:pic>
                    <p:nvPicPr>
                      <p:cNvPr id="0" name=""/>
                      <p:cNvPicPr/>
                      <p:nvPr/>
                    </p:nvPicPr>
                    <p:blipFill>
                      <a:blip r:embed="rId7"/>
                      <a:stretch>
                        <a:fillRect/>
                      </a:stretch>
                    </p:blipFill>
                    <p:spPr>
                      <a:xfrm>
                        <a:off x="1909763" y="3768725"/>
                        <a:ext cx="495300" cy="241300"/>
                      </a:xfrm>
                      <a:prstGeom prst="rect">
                        <a:avLst/>
                      </a:prstGeom>
                    </p:spPr>
                  </p:pic>
                </p:oleObj>
              </mc:Fallback>
            </mc:AlternateContent>
          </a:graphicData>
        </a:graphic>
      </p:graphicFrame>
      <p:graphicFrame>
        <p:nvGraphicFramePr>
          <p:cNvPr id="28" name="Object 27"/>
          <p:cNvGraphicFramePr>
            <a:graphicFrameLocks noChangeAspect="1"/>
          </p:cNvGraphicFramePr>
          <p:nvPr/>
        </p:nvGraphicFramePr>
        <p:xfrm>
          <a:off x="2806081" y="3731717"/>
          <a:ext cx="749300" cy="279400"/>
        </p:xfrm>
        <a:graphic>
          <a:graphicData uri="http://schemas.openxmlformats.org/presentationml/2006/ole">
            <mc:AlternateContent xmlns:mc="http://schemas.openxmlformats.org/markup-compatibility/2006">
              <mc:Choice xmlns:v="urn:schemas-microsoft-com:vml" Requires="v">
                <p:oleObj spid="_x0000_s540198" name="Equation" r:id="rId8" imgW="749160" imgH="279360" progId="Equation.DSMT4">
                  <p:embed/>
                </p:oleObj>
              </mc:Choice>
              <mc:Fallback>
                <p:oleObj name="Equation" r:id="rId8" imgW="749160" imgH="279360" progId="Equation.DSMT4">
                  <p:embed/>
                  <p:pic>
                    <p:nvPicPr>
                      <p:cNvPr id="0" name=""/>
                      <p:cNvPicPr/>
                      <p:nvPr/>
                    </p:nvPicPr>
                    <p:blipFill>
                      <a:blip r:embed="rId9"/>
                      <a:stretch>
                        <a:fillRect/>
                      </a:stretch>
                    </p:blipFill>
                    <p:spPr>
                      <a:xfrm>
                        <a:off x="2806081" y="3731717"/>
                        <a:ext cx="749300" cy="279400"/>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261275864"/>
              </p:ext>
            </p:extLst>
          </p:nvPr>
        </p:nvGraphicFramePr>
        <p:xfrm>
          <a:off x="6508338" y="3679825"/>
          <a:ext cx="1346200" cy="419100"/>
        </p:xfrm>
        <a:graphic>
          <a:graphicData uri="http://schemas.openxmlformats.org/presentationml/2006/ole">
            <mc:AlternateContent xmlns:mc="http://schemas.openxmlformats.org/markup-compatibility/2006">
              <mc:Choice xmlns:v="urn:schemas-microsoft-com:vml" Requires="v">
                <p:oleObj spid="_x0000_s540199" name="Equation" r:id="rId10" imgW="1346040" imgH="419040" progId="Equation.DSMT4">
                  <p:embed/>
                </p:oleObj>
              </mc:Choice>
              <mc:Fallback>
                <p:oleObj name="Equation" r:id="rId10" imgW="1346040" imgH="419040" progId="Equation.DSMT4">
                  <p:embed/>
                  <p:pic>
                    <p:nvPicPr>
                      <p:cNvPr id="0" name=""/>
                      <p:cNvPicPr/>
                      <p:nvPr/>
                    </p:nvPicPr>
                    <p:blipFill>
                      <a:blip r:embed="rId11"/>
                      <a:stretch>
                        <a:fillRect/>
                      </a:stretch>
                    </p:blipFill>
                    <p:spPr>
                      <a:xfrm>
                        <a:off x="6508338" y="3679825"/>
                        <a:ext cx="1346200" cy="4191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608321241"/>
              </p:ext>
            </p:extLst>
          </p:nvPr>
        </p:nvGraphicFramePr>
        <p:xfrm>
          <a:off x="3190463" y="4286371"/>
          <a:ext cx="977900" cy="444500"/>
        </p:xfrm>
        <a:graphic>
          <a:graphicData uri="http://schemas.openxmlformats.org/presentationml/2006/ole">
            <mc:AlternateContent xmlns:mc="http://schemas.openxmlformats.org/markup-compatibility/2006">
              <mc:Choice xmlns:v="urn:schemas-microsoft-com:vml" Requires="v">
                <p:oleObj spid="_x0000_s540200" name="Equation" r:id="rId12" imgW="977760" imgH="444240" progId="Equation.DSMT4">
                  <p:embed/>
                </p:oleObj>
              </mc:Choice>
              <mc:Fallback>
                <p:oleObj name="Equation" r:id="rId12" imgW="977760" imgH="444240" progId="Equation.DSMT4">
                  <p:embed/>
                  <p:pic>
                    <p:nvPicPr>
                      <p:cNvPr id="0" name=""/>
                      <p:cNvPicPr/>
                      <p:nvPr/>
                    </p:nvPicPr>
                    <p:blipFill>
                      <a:blip r:embed="rId13"/>
                      <a:stretch>
                        <a:fillRect/>
                      </a:stretch>
                    </p:blipFill>
                    <p:spPr>
                      <a:xfrm>
                        <a:off x="3190463" y="4286371"/>
                        <a:ext cx="977900" cy="4445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837092404"/>
              </p:ext>
            </p:extLst>
          </p:nvPr>
        </p:nvGraphicFramePr>
        <p:xfrm>
          <a:off x="5421005" y="4392448"/>
          <a:ext cx="266700" cy="228600"/>
        </p:xfrm>
        <a:graphic>
          <a:graphicData uri="http://schemas.openxmlformats.org/presentationml/2006/ole">
            <mc:AlternateContent xmlns:mc="http://schemas.openxmlformats.org/markup-compatibility/2006">
              <mc:Choice xmlns:v="urn:schemas-microsoft-com:vml" Requires="v">
                <p:oleObj spid="_x0000_s540201" name="Equation" r:id="rId14" imgW="266400" imgH="228600" progId="Equation.DSMT4">
                  <p:embed/>
                </p:oleObj>
              </mc:Choice>
              <mc:Fallback>
                <p:oleObj name="Equation" r:id="rId14" imgW="266400" imgH="228600" progId="Equation.DSMT4">
                  <p:embed/>
                  <p:pic>
                    <p:nvPicPr>
                      <p:cNvPr id="0" name=""/>
                      <p:cNvPicPr/>
                      <p:nvPr/>
                    </p:nvPicPr>
                    <p:blipFill>
                      <a:blip r:embed="rId15"/>
                      <a:stretch>
                        <a:fillRect/>
                      </a:stretch>
                    </p:blipFill>
                    <p:spPr>
                      <a:xfrm>
                        <a:off x="5421005" y="4392448"/>
                        <a:ext cx="266700" cy="22860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2387263125"/>
              </p:ext>
            </p:extLst>
          </p:nvPr>
        </p:nvGraphicFramePr>
        <p:xfrm>
          <a:off x="2578512" y="4999922"/>
          <a:ext cx="1003300" cy="444500"/>
        </p:xfrm>
        <a:graphic>
          <a:graphicData uri="http://schemas.openxmlformats.org/presentationml/2006/ole">
            <mc:AlternateContent xmlns:mc="http://schemas.openxmlformats.org/markup-compatibility/2006">
              <mc:Choice xmlns:v="urn:schemas-microsoft-com:vml" Requires="v">
                <p:oleObj spid="_x0000_s540202" name="Equation" r:id="rId16" imgW="1002960" imgH="444240" progId="Equation.DSMT4">
                  <p:embed/>
                </p:oleObj>
              </mc:Choice>
              <mc:Fallback>
                <p:oleObj name="Equation" r:id="rId16" imgW="1002960" imgH="444240" progId="Equation.DSMT4">
                  <p:embed/>
                  <p:pic>
                    <p:nvPicPr>
                      <p:cNvPr id="0" name=""/>
                      <p:cNvPicPr/>
                      <p:nvPr/>
                    </p:nvPicPr>
                    <p:blipFill>
                      <a:blip r:embed="rId17"/>
                      <a:stretch>
                        <a:fillRect/>
                      </a:stretch>
                    </p:blipFill>
                    <p:spPr>
                      <a:xfrm>
                        <a:off x="2578512" y="4999922"/>
                        <a:ext cx="1003300" cy="4445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102849288"/>
              </p:ext>
            </p:extLst>
          </p:nvPr>
        </p:nvGraphicFramePr>
        <p:xfrm>
          <a:off x="5206583" y="5111092"/>
          <a:ext cx="469900" cy="228600"/>
        </p:xfrm>
        <a:graphic>
          <a:graphicData uri="http://schemas.openxmlformats.org/presentationml/2006/ole">
            <mc:AlternateContent xmlns:mc="http://schemas.openxmlformats.org/markup-compatibility/2006">
              <mc:Choice xmlns:v="urn:schemas-microsoft-com:vml" Requires="v">
                <p:oleObj spid="_x0000_s540203" name="Equation" r:id="rId18" imgW="469800" imgH="228600" progId="Equation.DSMT4">
                  <p:embed/>
                </p:oleObj>
              </mc:Choice>
              <mc:Fallback>
                <p:oleObj name="Equation" r:id="rId18" imgW="469800" imgH="228600" progId="Equation.DSMT4">
                  <p:embed/>
                  <p:pic>
                    <p:nvPicPr>
                      <p:cNvPr id="0" name=""/>
                      <p:cNvPicPr/>
                      <p:nvPr/>
                    </p:nvPicPr>
                    <p:blipFill>
                      <a:blip r:embed="rId19"/>
                      <a:stretch>
                        <a:fillRect/>
                      </a:stretch>
                    </p:blipFill>
                    <p:spPr>
                      <a:xfrm>
                        <a:off x="5206583" y="5111092"/>
                        <a:ext cx="469900" cy="2286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22600488"/>
              </p:ext>
            </p:extLst>
          </p:nvPr>
        </p:nvGraphicFramePr>
        <p:xfrm>
          <a:off x="2593975" y="5676900"/>
          <a:ext cx="330200" cy="406400"/>
        </p:xfrm>
        <a:graphic>
          <a:graphicData uri="http://schemas.openxmlformats.org/presentationml/2006/ole">
            <mc:AlternateContent xmlns:mc="http://schemas.openxmlformats.org/markup-compatibility/2006">
              <mc:Choice xmlns:v="urn:schemas-microsoft-com:vml" Requires="v">
                <p:oleObj spid="_x0000_s540204" name="Equation" r:id="rId20" imgW="330120" imgH="406080" progId="Equation.DSMT4">
                  <p:embed/>
                </p:oleObj>
              </mc:Choice>
              <mc:Fallback>
                <p:oleObj name="Equation" r:id="rId20" imgW="330120" imgH="406080" progId="Equation.DSMT4">
                  <p:embed/>
                  <p:pic>
                    <p:nvPicPr>
                      <p:cNvPr id="0" name=""/>
                      <p:cNvPicPr/>
                      <p:nvPr/>
                    </p:nvPicPr>
                    <p:blipFill>
                      <a:blip r:embed="rId21"/>
                      <a:stretch>
                        <a:fillRect/>
                      </a:stretch>
                    </p:blipFill>
                    <p:spPr>
                      <a:xfrm>
                        <a:off x="2593975" y="5676900"/>
                        <a:ext cx="330200" cy="406400"/>
                      </a:xfrm>
                      <a:prstGeom prst="rect">
                        <a:avLst/>
                      </a:prstGeom>
                    </p:spPr>
                  </p:pic>
                </p:oleObj>
              </mc:Fallback>
            </mc:AlternateContent>
          </a:graphicData>
        </a:graphic>
      </p:graphicFrame>
    </p:spTree>
    <p:extLst>
      <p:ext uri="{BB962C8B-B14F-4D97-AF65-F5344CB8AC3E}">
        <p14:creationId xmlns:p14="http://schemas.microsoft.com/office/powerpoint/2010/main" val="3072879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Manual derivatives with </a:t>
            </a:r>
            <a:r>
              <a:rPr lang="en-GB" dirty="0">
                <a:solidFill>
                  <a:srgbClr val="FFFF00"/>
                </a:solidFill>
              </a:rPr>
              <a:t>AD </a:t>
            </a:r>
            <a:r>
              <a:rPr lang="en-GB" dirty="0">
                <a:solidFill>
                  <a:schemeClr val="bg1"/>
                </a:solidFill>
              </a:rPr>
              <a:t>(5)</a:t>
            </a:r>
          </a:p>
        </p:txBody>
      </p:sp>
      <p:sp>
        <p:nvSpPr>
          <p:cNvPr id="4" name="Content Placeholder 3"/>
          <p:cNvSpPr>
            <a:spLocks noGrp="1"/>
          </p:cNvSpPr>
          <p:nvPr>
            <p:ph idx="1"/>
          </p:nvPr>
        </p:nvSpPr>
        <p:spPr/>
        <p:txBody>
          <a:bodyPr>
            <a:noAutofit/>
          </a:bodyPr>
          <a:lstStyle/>
          <a:p>
            <a:r>
              <a:rPr lang="en-GB" sz="1400" dirty="0"/>
              <a:t>So:</a:t>
            </a:r>
          </a:p>
          <a:p>
            <a:endParaRPr lang="en-GB" sz="1400" dirty="0"/>
          </a:p>
          <a:p>
            <a:endParaRPr lang="en-GB" sz="1400" dirty="0"/>
          </a:p>
          <a:p>
            <a:pPr lvl="1"/>
            <a:endParaRPr lang="en-GB" sz="1400" dirty="0"/>
          </a:p>
          <a:p>
            <a:pPr lvl="1"/>
            <a:endParaRPr lang="en-GB" sz="1400" dirty="0"/>
          </a:p>
          <a:p>
            <a:pPr marL="457200" lvl="1" indent="0">
              <a:buNone/>
            </a:pPr>
            <a:endParaRPr lang="en-GB" sz="1400" dirty="0"/>
          </a:p>
          <a:p>
            <a:pPr marL="457200" lvl="1" indent="0">
              <a:buNone/>
            </a:pPr>
            <a:endParaRPr lang="en-GB" sz="1400" dirty="0"/>
          </a:p>
          <a:p>
            <a:r>
              <a:rPr lang="en-GB" sz="1400" u="sng" dirty="0"/>
              <a:t>Forward calculation</a:t>
            </a:r>
            <a:r>
              <a:rPr lang="en-GB" sz="1400" dirty="0"/>
              <a:t>: </a:t>
            </a:r>
          </a:p>
          <a:p>
            <a:pPr lvl="1"/>
            <a:r>
              <a:rPr lang="en-GB" sz="1400" dirty="0"/>
              <a:t>Start with a matrix </a:t>
            </a:r>
          </a:p>
          <a:p>
            <a:pPr lvl="1"/>
            <a:r>
              <a:rPr lang="en-GB" sz="1400" dirty="0"/>
              <a:t>Repeatedly multiply matrices by matrices to obtain matrices, which is of </a:t>
            </a:r>
            <a:r>
              <a:rPr lang="en-GB" sz="1400" u="sng" dirty="0"/>
              <a:t>cubic</a:t>
            </a:r>
            <a:r>
              <a:rPr lang="en-GB" sz="1400" dirty="0"/>
              <a:t> complexity</a:t>
            </a:r>
          </a:p>
          <a:p>
            <a:pPr lvl="1"/>
            <a:r>
              <a:rPr lang="en-GB" sz="1400" dirty="0"/>
              <a:t>Collapse to a vector by right multiplication with a vector on the final hidden layer</a:t>
            </a:r>
          </a:p>
          <a:p>
            <a:r>
              <a:rPr lang="en-GB" sz="1400" u="sng" dirty="0"/>
              <a:t>Backward calculation</a:t>
            </a:r>
            <a:r>
              <a:rPr lang="en-GB" sz="1400" dirty="0"/>
              <a:t>: </a:t>
            </a:r>
          </a:p>
          <a:p>
            <a:pPr lvl="1"/>
            <a:r>
              <a:rPr lang="en-GB" sz="1400" dirty="0"/>
              <a:t>Start with a </a:t>
            </a:r>
            <a:r>
              <a:rPr lang="en-GB" sz="1400" dirty="0">
                <a:solidFill>
                  <a:srgbClr val="FF0000"/>
                </a:solidFill>
              </a:rPr>
              <a:t>vector</a:t>
            </a:r>
            <a:r>
              <a:rPr lang="en-GB" sz="1400" dirty="0"/>
              <a:t> </a:t>
            </a:r>
          </a:p>
          <a:p>
            <a:pPr lvl="1"/>
            <a:r>
              <a:rPr lang="en-GB" sz="1400" dirty="0"/>
              <a:t>Repeatedly multiply matrices by vectors to obtain vectors, which is of </a:t>
            </a:r>
            <a:r>
              <a:rPr lang="en-GB" sz="1400" u="sng" dirty="0"/>
              <a:t>quadratic</a:t>
            </a:r>
            <a:r>
              <a:rPr lang="en-GB" sz="1400" dirty="0"/>
              <a:t> complexity</a:t>
            </a:r>
          </a:p>
          <a:p>
            <a:r>
              <a:rPr lang="en-GB" sz="1400" dirty="0">
                <a:solidFill>
                  <a:srgbClr val="FF0000"/>
                </a:solidFill>
              </a:rPr>
              <a:t>Backward calculation is one order of magnitude faster!</a:t>
            </a:r>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72</a:t>
            </a:fld>
            <a:endParaRPr lang="en-GB"/>
          </a:p>
        </p:txBody>
      </p:sp>
      <p:graphicFrame>
        <p:nvGraphicFramePr>
          <p:cNvPr id="12" name="Object 11"/>
          <p:cNvGraphicFramePr>
            <a:graphicFrameLocks noChangeAspect="1"/>
          </p:cNvGraphicFramePr>
          <p:nvPr>
            <p:extLst>
              <p:ext uri="{D42A27DB-BD31-4B8C-83A1-F6EECF244321}">
                <p14:modId xmlns:p14="http://schemas.microsoft.com/office/powerpoint/2010/main" val="1048593552"/>
              </p:ext>
            </p:extLst>
          </p:nvPr>
        </p:nvGraphicFramePr>
        <p:xfrm>
          <a:off x="2116961" y="2041525"/>
          <a:ext cx="5194300" cy="1117600"/>
        </p:xfrm>
        <a:graphic>
          <a:graphicData uri="http://schemas.openxmlformats.org/presentationml/2006/ole">
            <mc:AlternateContent xmlns:mc="http://schemas.openxmlformats.org/markup-compatibility/2006">
              <mc:Choice xmlns:v="urn:schemas-microsoft-com:vml" Requires="v">
                <p:oleObj spid="_x0000_s296340" name="Equation" r:id="rId4" imgW="5194080" imgH="1117440" progId="Equation.DSMT4">
                  <p:embed/>
                </p:oleObj>
              </mc:Choice>
              <mc:Fallback>
                <p:oleObj name="Equation" r:id="rId4" imgW="5194080" imgH="1117440" progId="Equation.DSMT4">
                  <p:embed/>
                  <p:pic>
                    <p:nvPicPr>
                      <p:cNvPr id="0" name=""/>
                      <p:cNvPicPr/>
                      <p:nvPr/>
                    </p:nvPicPr>
                    <p:blipFill>
                      <a:blip r:embed="rId5"/>
                      <a:stretch>
                        <a:fillRect/>
                      </a:stretch>
                    </p:blipFill>
                    <p:spPr>
                      <a:xfrm>
                        <a:off x="2116961" y="2041525"/>
                        <a:ext cx="5194300" cy="1117600"/>
                      </a:xfrm>
                      <a:prstGeom prst="rect">
                        <a:avLst/>
                      </a:prstGeom>
                    </p:spPr>
                  </p:pic>
                </p:oleObj>
              </mc:Fallback>
            </mc:AlternateContent>
          </a:graphicData>
        </a:graphic>
      </p:graphicFrame>
      <p:cxnSp>
        <p:nvCxnSpPr>
          <p:cNvPr id="10" name="Straight Arrow Connector 9"/>
          <p:cNvCxnSpPr/>
          <p:nvPr/>
        </p:nvCxnSpPr>
        <p:spPr>
          <a:xfrm>
            <a:off x="3271652" y="1888177"/>
            <a:ext cx="3336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269672" y="3334994"/>
            <a:ext cx="33369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30088" y="1666936"/>
            <a:ext cx="3420094" cy="276999"/>
          </a:xfrm>
          <a:prstGeom prst="rect">
            <a:avLst/>
          </a:prstGeom>
          <a:noFill/>
        </p:spPr>
        <p:txBody>
          <a:bodyPr wrap="square" rtlCol="0">
            <a:spAutoFit/>
          </a:bodyPr>
          <a:lstStyle/>
          <a:p>
            <a:pPr algn="ctr"/>
            <a:r>
              <a:rPr lang="en-GB" sz="1200" dirty="0"/>
              <a:t>forward calculation</a:t>
            </a:r>
          </a:p>
        </p:txBody>
      </p:sp>
      <p:sp>
        <p:nvSpPr>
          <p:cNvPr id="19" name="TextBox 18"/>
          <p:cNvSpPr txBox="1"/>
          <p:nvPr/>
        </p:nvSpPr>
        <p:spPr>
          <a:xfrm>
            <a:off x="3234045" y="3333442"/>
            <a:ext cx="3420094" cy="276999"/>
          </a:xfrm>
          <a:prstGeom prst="rect">
            <a:avLst/>
          </a:prstGeom>
          <a:noFill/>
        </p:spPr>
        <p:txBody>
          <a:bodyPr wrap="square" rtlCol="0">
            <a:spAutoFit/>
          </a:bodyPr>
          <a:lstStyle/>
          <a:p>
            <a:pPr algn="ctr"/>
            <a:r>
              <a:rPr lang="en-GB" sz="1200" dirty="0"/>
              <a:t>backward calculation</a:t>
            </a:r>
          </a:p>
        </p:txBody>
      </p:sp>
    </p:spTree>
    <p:extLst>
      <p:ext uri="{BB962C8B-B14F-4D97-AF65-F5344CB8AC3E}">
        <p14:creationId xmlns:p14="http://schemas.microsoft.com/office/powerpoint/2010/main" val="9027840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Back-propagation algorithm</a:t>
            </a:r>
          </a:p>
        </p:txBody>
      </p:sp>
      <p:sp>
        <p:nvSpPr>
          <p:cNvPr id="4" name="Content Placeholder 3"/>
          <p:cNvSpPr>
            <a:spLocks noGrp="1"/>
          </p:cNvSpPr>
          <p:nvPr>
            <p:ph idx="1"/>
          </p:nvPr>
        </p:nvSpPr>
        <p:spPr/>
        <p:txBody>
          <a:bodyPr>
            <a:noAutofit/>
          </a:bodyPr>
          <a:lstStyle/>
          <a:p>
            <a:r>
              <a:rPr lang="en-GB" sz="1800" dirty="0"/>
              <a:t>Back-prop: algorithm to compute derivatives in the reverse order, one order of magnitude faster</a:t>
            </a:r>
          </a:p>
          <a:p>
            <a:r>
              <a:rPr lang="en-GB" sz="1800" dirty="0"/>
              <a:t>Algorithm:</a:t>
            </a:r>
          </a:p>
          <a:p>
            <a:pPr marL="342900" indent="-342900">
              <a:buFont typeface="+mj-lt"/>
              <a:buAutoNum type="arabicPeriod"/>
            </a:pPr>
            <a:r>
              <a:rPr lang="en-GB" sz="1400" dirty="0"/>
              <a:t>Compute prediction by feed-forward through the network, storing all hidden activations </a:t>
            </a:r>
            <a:r>
              <a:rPr lang="en-GB" sz="1400" i="1" dirty="0"/>
              <a:t>al</a:t>
            </a:r>
          </a:p>
          <a:p>
            <a:pPr marL="342900" indent="-342900">
              <a:buFont typeface="+mj-lt"/>
              <a:buAutoNum type="arabicPeriod"/>
            </a:pPr>
            <a:r>
              <a:rPr lang="en-GB" sz="1400" dirty="0"/>
              <a:t>Compute the </a:t>
            </a:r>
            <a:r>
              <a:rPr lang="en-GB" sz="1400" dirty="0" err="1"/>
              <a:t>adjoints</a:t>
            </a:r>
            <a:r>
              <a:rPr lang="en-GB" sz="1400" dirty="0"/>
              <a:t>                      of all the layer activations in the reverse order</a:t>
            </a:r>
          </a:p>
          <a:p>
            <a:pPr marL="800100" lvl="1" indent="-342900">
              <a:buAutoNum type="alphaLcPeriod"/>
            </a:pPr>
            <a:endParaRPr lang="en-GB" sz="1400" dirty="0"/>
          </a:p>
          <a:p>
            <a:pPr marL="800100" lvl="1" indent="-342900">
              <a:buAutoNum type="alphaLcPeriod"/>
            </a:pPr>
            <a:r>
              <a:rPr lang="en-GB" sz="1400" dirty="0"/>
              <a:t>Start with </a:t>
            </a:r>
          </a:p>
          <a:p>
            <a:pPr marL="800100" lvl="1" indent="-342900">
              <a:buAutoNum type="alphaLcPeriod"/>
            </a:pPr>
            <a:endParaRPr lang="en-GB" sz="1400" dirty="0"/>
          </a:p>
          <a:p>
            <a:pPr marL="800100" lvl="1" indent="-342900">
              <a:buAutoNum type="alphaLcPeriod"/>
            </a:pPr>
            <a:r>
              <a:rPr lang="en-GB" sz="1400" dirty="0"/>
              <a:t>Recursively compute                                                                                                                                            from layer </a:t>
            </a:r>
            <a:r>
              <a:rPr lang="en-GB" sz="1400" i="1" dirty="0"/>
              <a:t>L-1 </a:t>
            </a:r>
            <a:r>
              <a:rPr lang="en-GB" sz="1400" dirty="0"/>
              <a:t>to layer </a:t>
            </a:r>
            <a:r>
              <a:rPr lang="en-GB" sz="1400" i="1" dirty="0"/>
              <a:t>1</a:t>
            </a:r>
          </a:p>
          <a:p>
            <a:pPr marL="457200" lvl="1" indent="0">
              <a:buNone/>
            </a:pPr>
            <a:endParaRPr lang="en-GB" sz="1400" i="1" dirty="0"/>
          </a:p>
          <a:p>
            <a:pPr marL="457200" lvl="1" indent="0">
              <a:buNone/>
            </a:pPr>
            <a:r>
              <a:rPr lang="en-GB" sz="1400" i="1" dirty="0"/>
              <a:t>Note we get all the                      in a single backward sweep, computing them all from one another</a:t>
            </a:r>
          </a:p>
          <a:p>
            <a:pPr marL="457200" lvl="1" indent="0">
              <a:buNone/>
            </a:pPr>
            <a:endParaRPr lang="en-GB" sz="1400" i="1" dirty="0"/>
          </a:p>
          <a:p>
            <a:pPr marL="457200" lvl="1" indent="0">
              <a:buNone/>
            </a:pPr>
            <a:r>
              <a:rPr lang="en-GB" sz="1400" i="1" dirty="0"/>
              <a:t>Also recall the Jacobian matrices                             are known from the architecture, current weights and pre-calculated activations</a:t>
            </a:r>
          </a:p>
          <a:p>
            <a:pPr marL="457200" lvl="1" indent="0">
              <a:buNone/>
            </a:pPr>
            <a:endParaRPr lang="en-GB" sz="1400" i="1" dirty="0"/>
          </a:p>
          <a:p>
            <a:pPr marL="342900" indent="-342900">
              <a:buAutoNum type="arabicPeriod"/>
            </a:pPr>
            <a:r>
              <a:rPr lang="en-GB" sz="1400" dirty="0"/>
              <a:t>Compute the desired derivatives                                                                                                    where, again,                              is known</a:t>
            </a:r>
          </a:p>
          <a:p>
            <a:pPr marL="800100" lvl="1" indent="-342900">
              <a:buAutoNum type="arabicPeriod" startAt="3"/>
            </a:pPr>
            <a:endParaRPr lang="en-GB" sz="1400" dirty="0"/>
          </a:p>
          <a:p>
            <a:pPr marL="457200" lvl="1" indent="0">
              <a:buNone/>
            </a:pPr>
            <a:endParaRPr lang="en-GB" sz="1400" dirty="0"/>
          </a:p>
          <a:p>
            <a:pPr marL="457200" lvl="1" indent="0">
              <a:buNone/>
            </a:pPr>
            <a:endParaRPr lang="en-GB" sz="1400" dirty="0"/>
          </a:p>
          <a:p>
            <a:pPr lvl="1"/>
            <a:endParaRPr lang="en-GB" sz="1800" dirty="0"/>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73</a:t>
            </a:fld>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2699027266"/>
              </p:ext>
            </p:extLst>
          </p:nvPr>
        </p:nvGraphicFramePr>
        <p:xfrm>
          <a:off x="2862202" y="2873375"/>
          <a:ext cx="850900" cy="279400"/>
        </p:xfrm>
        <a:graphic>
          <a:graphicData uri="http://schemas.openxmlformats.org/presentationml/2006/ole">
            <mc:AlternateContent xmlns:mc="http://schemas.openxmlformats.org/markup-compatibility/2006">
              <mc:Choice xmlns:v="urn:schemas-microsoft-com:vml" Requires="v">
                <p:oleObj spid="_x0000_s579644" name="Equation" r:id="rId4" imgW="850680" imgH="279360" progId="Equation.DSMT4">
                  <p:embed/>
                </p:oleObj>
              </mc:Choice>
              <mc:Fallback>
                <p:oleObj name="Equation" r:id="rId4" imgW="850680" imgH="279360" progId="Equation.DSMT4">
                  <p:embed/>
                  <p:pic>
                    <p:nvPicPr>
                      <p:cNvPr id="0" name=""/>
                      <p:cNvPicPr/>
                      <p:nvPr/>
                    </p:nvPicPr>
                    <p:blipFill>
                      <a:blip r:embed="rId5"/>
                      <a:stretch>
                        <a:fillRect/>
                      </a:stretch>
                    </p:blipFill>
                    <p:spPr>
                      <a:xfrm>
                        <a:off x="2862202" y="2873375"/>
                        <a:ext cx="850900" cy="2794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60177672"/>
              </p:ext>
            </p:extLst>
          </p:nvPr>
        </p:nvGraphicFramePr>
        <p:xfrm>
          <a:off x="2529443" y="3352800"/>
          <a:ext cx="1714500" cy="419100"/>
        </p:xfrm>
        <a:graphic>
          <a:graphicData uri="http://schemas.openxmlformats.org/presentationml/2006/ole">
            <mc:AlternateContent xmlns:mc="http://schemas.openxmlformats.org/markup-compatibility/2006">
              <mc:Choice xmlns:v="urn:schemas-microsoft-com:vml" Requires="v">
                <p:oleObj spid="_x0000_s579645" name="Equation" r:id="rId6" imgW="1714320" imgH="419040" progId="Equation.DSMT4">
                  <p:embed/>
                </p:oleObj>
              </mc:Choice>
              <mc:Fallback>
                <p:oleObj name="Equation" r:id="rId6" imgW="1714320" imgH="419040" progId="Equation.DSMT4">
                  <p:embed/>
                  <p:pic>
                    <p:nvPicPr>
                      <p:cNvPr id="0" name=""/>
                      <p:cNvPicPr/>
                      <p:nvPr/>
                    </p:nvPicPr>
                    <p:blipFill>
                      <a:blip r:embed="rId7"/>
                      <a:stretch>
                        <a:fillRect/>
                      </a:stretch>
                    </p:blipFill>
                    <p:spPr>
                      <a:xfrm>
                        <a:off x="2529443" y="3352800"/>
                        <a:ext cx="1714500" cy="4191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99526334"/>
              </p:ext>
            </p:extLst>
          </p:nvPr>
        </p:nvGraphicFramePr>
        <p:xfrm>
          <a:off x="3315835" y="3765611"/>
          <a:ext cx="5346700" cy="673100"/>
        </p:xfrm>
        <a:graphic>
          <a:graphicData uri="http://schemas.openxmlformats.org/presentationml/2006/ole">
            <mc:AlternateContent xmlns:mc="http://schemas.openxmlformats.org/markup-compatibility/2006">
              <mc:Choice xmlns:v="urn:schemas-microsoft-com:vml" Requires="v">
                <p:oleObj spid="_x0000_s579646" name="Equation" r:id="rId8" imgW="5346360" imgH="672840" progId="Equation.DSMT4">
                  <p:embed/>
                </p:oleObj>
              </mc:Choice>
              <mc:Fallback>
                <p:oleObj name="Equation" r:id="rId8" imgW="5346360" imgH="672840" progId="Equation.DSMT4">
                  <p:embed/>
                  <p:pic>
                    <p:nvPicPr>
                      <p:cNvPr id="0" name=""/>
                      <p:cNvPicPr/>
                      <p:nvPr/>
                    </p:nvPicPr>
                    <p:blipFill>
                      <a:blip r:embed="rId9"/>
                      <a:stretch>
                        <a:fillRect/>
                      </a:stretch>
                    </p:blipFill>
                    <p:spPr>
                      <a:xfrm>
                        <a:off x="3315835" y="3765611"/>
                        <a:ext cx="5346700" cy="6731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179316861"/>
              </p:ext>
            </p:extLst>
          </p:nvPr>
        </p:nvGraphicFramePr>
        <p:xfrm>
          <a:off x="2769776" y="4384736"/>
          <a:ext cx="850900" cy="279400"/>
        </p:xfrm>
        <a:graphic>
          <a:graphicData uri="http://schemas.openxmlformats.org/presentationml/2006/ole">
            <mc:AlternateContent xmlns:mc="http://schemas.openxmlformats.org/markup-compatibility/2006">
              <mc:Choice xmlns:v="urn:schemas-microsoft-com:vml" Requires="v">
                <p:oleObj spid="_x0000_s579647" name="Equation" r:id="rId10" imgW="850680" imgH="279360" progId="Equation.DSMT4">
                  <p:embed/>
                </p:oleObj>
              </mc:Choice>
              <mc:Fallback>
                <p:oleObj name="Equation" r:id="rId10" imgW="850680" imgH="279360" progId="Equation.DSMT4">
                  <p:embed/>
                  <p:pic>
                    <p:nvPicPr>
                      <p:cNvPr id="0" name=""/>
                      <p:cNvPicPr/>
                      <p:nvPr/>
                    </p:nvPicPr>
                    <p:blipFill>
                      <a:blip r:embed="rId11"/>
                      <a:stretch>
                        <a:fillRect/>
                      </a:stretch>
                    </p:blipFill>
                    <p:spPr>
                      <a:xfrm>
                        <a:off x="2769776" y="4384736"/>
                        <a:ext cx="850900" cy="2794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130934326"/>
              </p:ext>
            </p:extLst>
          </p:nvPr>
        </p:nvGraphicFramePr>
        <p:xfrm>
          <a:off x="3762128" y="4792723"/>
          <a:ext cx="1092200" cy="508000"/>
        </p:xfrm>
        <a:graphic>
          <a:graphicData uri="http://schemas.openxmlformats.org/presentationml/2006/ole">
            <mc:AlternateContent xmlns:mc="http://schemas.openxmlformats.org/markup-compatibility/2006">
              <mc:Choice xmlns:v="urn:schemas-microsoft-com:vml" Requires="v">
                <p:oleObj spid="_x0000_s579648" name="Equation" r:id="rId12" imgW="1091880" imgH="507960" progId="Equation.DSMT4">
                  <p:embed/>
                </p:oleObj>
              </mc:Choice>
              <mc:Fallback>
                <p:oleObj name="Equation" r:id="rId12" imgW="1091880" imgH="507960" progId="Equation.DSMT4">
                  <p:embed/>
                  <p:pic>
                    <p:nvPicPr>
                      <p:cNvPr id="0" name=""/>
                      <p:cNvPicPr/>
                      <p:nvPr/>
                    </p:nvPicPr>
                    <p:blipFill>
                      <a:blip r:embed="rId13"/>
                      <a:stretch>
                        <a:fillRect/>
                      </a:stretch>
                    </p:blipFill>
                    <p:spPr>
                      <a:xfrm>
                        <a:off x="3762128" y="4792723"/>
                        <a:ext cx="1092200" cy="5080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75774413"/>
              </p:ext>
            </p:extLst>
          </p:nvPr>
        </p:nvGraphicFramePr>
        <p:xfrm>
          <a:off x="3653746" y="5367338"/>
          <a:ext cx="3835400" cy="508000"/>
        </p:xfrm>
        <a:graphic>
          <a:graphicData uri="http://schemas.openxmlformats.org/presentationml/2006/ole">
            <mc:AlternateContent xmlns:mc="http://schemas.openxmlformats.org/markup-compatibility/2006">
              <mc:Choice xmlns:v="urn:schemas-microsoft-com:vml" Requires="v">
                <p:oleObj spid="_x0000_s579649" name="Equation" r:id="rId14" imgW="3835080" imgH="507960" progId="Equation.DSMT4">
                  <p:embed/>
                </p:oleObj>
              </mc:Choice>
              <mc:Fallback>
                <p:oleObj name="Equation" r:id="rId14" imgW="3835080" imgH="507960" progId="Equation.DSMT4">
                  <p:embed/>
                  <p:pic>
                    <p:nvPicPr>
                      <p:cNvPr id="0" name=""/>
                      <p:cNvPicPr/>
                      <p:nvPr/>
                    </p:nvPicPr>
                    <p:blipFill>
                      <a:blip r:embed="rId15"/>
                      <a:stretch>
                        <a:fillRect/>
                      </a:stretch>
                    </p:blipFill>
                    <p:spPr>
                      <a:xfrm>
                        <a:off x="3653746" y="5367338"/>
                        <a:ext cx="3835400" cy="5080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250459481"/>
              </p:ext>
            </p:extLst>
          </p:nvPr>
        </p:nvGraphicFramePr>
        <p:xfrm>
          <a:off x="8626050" y="5355171"/>
          <a:ext cx="1003300" cy="508000"/>
        </p:xfrm>
        <a:graphic>
          <a:graphicData uri="http://schemas.openxmlformats.org/presentationml/2006/ole">
            <mc:AlternateContent xmlns:mc="http://schemas.openxmlformats.org/markup-compatibility/2006">
              <mc:Choice xmlns:v="urn:schemas-microsoft-com:vml" Requires="v">
                <p:oleObj spid="_x0000_s579650" name="Equation" r:id="rId16" imgW="1002960" imgH="507960" progId="Equation.DSMT4">
                  <p:embed/>
                </p:oleObj>
              </mc:Choice>
              <mc:Fallback>
                <p:oleObj name="Equation" r:id="rId16" imgW="1002960" imgH="507960" progId="Equation.DSMT4">
                  <p:embed/>
                  <p:pic>
                    <p:nvPicPr>
                      <p:cNvPr id="0" name=""/>
                      <p:cNvPicPr/>
                      <p:nvPr/>
                    </p:nvPicPr>
                    <p:blipFill>
                      <a:blip r:embed="rId17"/>
                      <a:stretch>
                        <a:fillRect/>
                      </a:stretch>
                    </p:blipFill>
                    <p:spPr>
                      <a:xfrm>
                        <a:off x="8626050" y="5355171"/>
                        <a:ext cx="1003300" cy="508000"/>
                      </a:xfrm>
                      <a:prstGeom prst="rect">
                        <a:avLst/>
                      </a:prstGeom>
                    </p:spPr>
                  </p:pic>
                </p:oleObj>
              </mc:Fallback>
            </mc:AlternateContent>
          </a:graphicData>
        </a:graphic>
      </p:graphicFrame>
    </p:spTree>
    <p:extLst>
      <p:ext uri="{BB962C8B-B14F-4D97-AF65-F5344CB8AC3E}">
        <p14:creationId xmlns:p14="http://schemas.microsoft.com/office/powerpoint/2010/main" val="34977985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Back-propagation = AD</a:t>
            </a:r>
          </a:p>
        </p:txBody>
      </p:sp>
      <p:sp>
        <p:nvSpPr>
          <p:cNvPr id="4" name="Content Placeholder 3"/>
          <p:cNvSpPr>
            <a:spLocks noGrp="1"/>
          </p:cNvSpPr>
          <p:nvPr>
            <p:ph idx="1"/>
          </p:nvPr>
        </p:nvSpPr>
        <p:spPr/>
        <p:txBody>
          <a:bodyPr>
            <a:noAutofit/>
          </a:bodyPr>
          <a:lstStyle/>
          <a:p>
            <a:r>
              <a:rPr lang="en-GB" sz="1800" dirty="0"/>
              <a:t>The core of back-prop is the recursive reverse equation: </a:t>
            </a:r>
          </a:p>
          <a:p>
            <a:r>
              <a:rPr lang="en-GB" sz="1800" dirty="0"/>
              <a:t>We have seen this equation before and called it </a:t>
            </a:r>
            <a:r>
              <a:rPr lang="en-GB" sz="1800" u="sng" dirty="0" err="1"/>
              <a:t>adjoint</a:t>
            </a:r>
            <a:r>
              <a:rPr lang="en-GB" sz="1800" u="sng" dirty="0"/>
              <a:t> equation</a:t>
            </a:r>
          </a:p>
          <a:p>
            <a:r>
              <a:rPr lang="en-GB" sz="1800" dirty="0"/>
              <a:t>Back-prop is the application of the adjoint equation to neural nets</a:t>
            </a:r>
          </a:p>
          <a:p>
            <a:endParaRPr lang="en-GB" sz="1800" dirty="0"/>
          </a:p>
          <a:p>
            <a:r>
              <a:rPr lang="en-GB" sz="1800" b="1" dirty="0">
                <a:solidFill>
                  <a:srgbClr val="FF0000"/>
                </a:solidFill>
              </a:rPr>
              <a:t>Back-prop (also called AD) is not limited to neural nets</a:t>
            </a:r>
          </a:p>
          <a:p>
            <a:r>
              <a:rPr lang="en-GB" sz="1800" b="1" dirty="0">
                <a:solidFill>
                  <a:srgbClr val="FF0000"/>
                </a:solidFill>
              </a:rPr>
              <a:t>It is applicable to </a:t>
            </a:r>
            <a:r>
              <a:rPr lang="en-GB" sz="1800" b="1" u="sng" dirty="0">
                <a:solidFill>
                  <a:srgbClr val="FF0000"/>
                </a:solidFill>
              </a:rPr>
              <a:t>any calculation </a:t>
            </a:r>
            <a:r>
              <a:rPr lang="en-GB" sz="1800" b="1" dirty="0">
                <a:solidFill>
                  <a:srgbClr val="FF0000"/>
                </a:solidFill>
              </a:rPr>
              <a:t>as long as:</a:t>
            </a:r>
          </a:p>
          <a:p>
            <a:pPr lvl="1"/>
            <a:r>
              <a:rPr lang="en-GB" sz="1400" dirty="0"/>
              <a:t>The final result is </a:t>
            </a:r>
            <a:r>
              <a:rPr lang="en-GB" sz="1400" u="sng" dirty="0"/>
              <a:t>scalar</a:t>
            </a:r>
            <a:r>
              <a:rPr lang="en-GB" sz="1400" dirty="0"/>
              <a:t>, so </a:t>
            </a:r>
            <a:r>
              <a:rPr lang="en-GB" sz="1400" dirty="0" err="1"/>
              <a:t>adjoints</a:t>
            </a:r>
            <a:r>
              <a:rPr lang="en-GB" sz="1400" dirty="0"/>
              <a:t> are </a:t>
            </a:r>
            <a:r>
              <a:rPr lang="en-GB" sz="1400" u="sng" dirty="0"/>
              <a:t>vectors</a:t>
            </a:r>
            <a:r>
              <a:rPr lang="en-GB" sz="1400" dirty="0"/>
              <a:t> and not matrices</a:t>
            </a:r>
          </a:p>
          <a:p>
            <a:pPr lvl="1"/>
            <a:r>
              <a:rPr lang="en-GB" sz="1400" dirty="0"/>
              <a:t>The computation is organized in </a:t>
            </a:r>
            <a:r>
              <a:rPr lang="en-GB" sz="1400" u="sng" dirty="0"/>
              <a:t>layers</a:t>
            </a:r>
            <a:r>
              <a:rPr lang="en-GB" sz="1400" dirty="0"/>
              <a:t>, where every layer is a known function of the previous layer only</a:t>
            </a:r>
          </a:p>
          <a:p>
            <a:pPr lvl="1"/>
            <a:r>
              <a:rPr lang="en-GB" sz="1400" dirty="0"/>
              <a:t>We will see that any computation can be organized in layers, this is called the </a:t>
            </a:r>
            <a:r>
              <a:rPr lang="en-GB" sz="1400" u="sng" dirty="0"/>
              <a:t>computation graph</a:t>
            </a:r>
            <a:endParaRPr lang="en-GB" sz="1400" dirty="0"/>
          </a:p>
          <a:p>
            <a:r>
              <a:rPr lang="en-GB" sz="1800" dirty="0"/>
              <a:t>So back-prop (AD) is applicable to any computation, </a:t>
            </a:r>
            <a:r>
              <a:rPr lang="en-GB" sz="1800" b="1" dirty="0"/>
              <a:t>as long as the final result is scalar</a:t>
            </a:r>
          </a:p>
          <a:p>
            <a:r>
              <a:rPr lang="en-GB" sz="1800" dirty="0"/>
              <a:t>And it always computes all </a:t>
            </a:r>
            <a:r>
              <a:rPr lang="en-GB" sz="1800" dirty="0" err="1"/>
              <a:t>adjoints</a:t>
            </a:r>
            <a:r>
              <a:rPr lang="en-GB" sz="1800" dirty="0"/>
              <a:t> (derivatives) in a single (backward) sweep through the calculation graph</a:t>
            </a:r>
          </a:p>
          <a:p>
            <a:pPr marL="342900" indent="-342900">
              <a:buFont typeface="+mj-lt"/>
              <a:buAutoNum type="arabicPeriod"/>
            </a:pPr>
            <a:endParaRPr lang="en-GB" sz="1400" dirty="0"/>
          </a:p>
          <a:p>
            <a:pPr marL="800100" lvl="1" indent="-342900">
              <a:buAutoNum type="arabicPeriod" startAt="3"/>
            </a:pPr>
            <a:endParaRPr lang="en-GB" sz="1400" dirty="0"/>
          </a:p>
          <a:p>
            <a:pPr marL="457200" lvl="1" indent="0">
              <a:buNone/>
            </a:pPr>
            <a:endParaRPr lang="en-GB" sz="1400" dirty="0"/>
          </a:p>
          <a:p>
            <a:pPr marL="457200" lvl="1" indent="0">
              <a:buNone/>
            </a:pPr>
            <a:endParaRPr lang="en-GB" sz="1400" dirty="0"/>
          </a:p>
          <a:p>
            <a:pPr lvl="1"/>
            <a:endParaRPr lang="en-GB" sz="1800" dirty="0"/>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74</a:t>
            </a:fld>
            <a:endParaRPr lang="en-GB"/>
          </a:p>
        </p:txBody>
      </p:sp>
      <p:graphicFrame>
        <p:nvGraphicFramePr>
          <p:cNvPr id="16" name="Object 15"/>
          <p:cNvGraphicFramePr>
            <a:graphicFrameLocks noChangeAspect="1"/>
          </p:cNvGraphicFramePr>
          <p:nvPr>
            <p:extLst>
              <p:ext uri="{D42A27DB-BD31-4B8C-83A1-F6EECF244321}">
                <p14:modId xmlns:p14="http://schemas.microsoft.com/office/powerpoint/2010/main" val="213601239"/>
              </p:ext>
            </p:extLst>
          </p:nvPr>
        </p:nvGraphicFramePr>
        <p:xfrm>
          <a:off x="6439555" y="1753303"/>
          <a:ext cx="1041400" cy="444500"/>
        </p:xfrm>
        <a:graphic>
          <a:graphicData uri="http://schemas.openxmlformats.org/presentationml/2006/ole">
            <mc:AlternateContent xmlns:mc="http://schemas.openxmlformats.org/markup-compatibility/2006">
              <mc:Choice xmlns:v="urn:schemas-microsoft-com:vml" Requires="v">
                <p:oleObj spid="_x0000_s306886" name="Equation" r:id="rId4" imgW="1041120" imgH="444240" progId="Equation.DSMT4">
                  <p:embed/>
                </p:oleObj>
              </mc:Choice>
              <mc:Fallback>
                <p:oleObj name="Equation" r:id="rId4" imgW="1041120" imgH="444240" progId="Equation.DSMT4">
                  <p:embed/>
                  <p:pic>
                    <p:nvPicPr>
                      <p:cNvPr id="0" name=""/>
                      <p:cNvPicPr/>
                      <p:nvPr/>
                    </p:nvPicPr>
                    <p:blipFill>
                      <a:blip r:embed="rId5"/>
                      <a:stretch>
                        <a:fillRect/>
                      </a:stretch>
                    </p:blipFill>
                    <p:spPr>
                      <a:xfrm>
                        <a:off x="6439555" y="1753303"/>
                        <a:ext cx="1041400" cy="444500"/>
                      </a:xfrm>
                      <a:prstGeom prst="rect">
                        <a:avLst/>
                      </a:prstGeom>
                    </p:spPr>
                  </p:pic>
                </p:oleObj>
              </mc:Fallback>
            </mc:AlternateContent>
          </a:graphicData>
        </a:graphic>
      </p:graphicFrame>
      <p:graphicFrame>
        <p:nvGraphicFramePr>
          <p:cNvPr id="8" name="Object 7">
            <a:extLst>
              <a:ext uri="{FF2B5EF4-FFF2-40B4-BE49-F238E27FC236}">
                <a16:creationId xmlns="" xmlns:a16="http://schemas.microsoft.com/office/drawing/2014/main" id="{FEB57CC2-A0D9-4E8E-BD1F-B7B9A4B680D7}"/>
              </a:ext>
            </a:extLst>
          </p:cNvPr>
          <p:cNvGraphicFramePr>
            <a:graphicFrameLocks noChangeAspect="1"/>
          </p:cNvGraphicFramePr>
          <p:nvPr>
            <p:extLst>
              <p:ext uri="{D42A27DB-BD31-4B8C-83A1-F6EECF244321}">
                <p14:modId xmlns:p14="http://schemas.microsoft.com/office/powerpoint/2010/main" val="4251629281"/>
              </p:ext>
            </p:extLst>
          </p:nvPr>
        </p:nvGraphicFramePr>
        <p:xfrm>
          <a:off x="933450" y="5798598"/>
          <a:ext cx="10325100" cy="330200"/>
        </p:xfrm>
        <a:graphic>
          <a:graphicData uri="http://schemas.openxmlformats.org/presentationml/2006/ole">
            <mc:AlternateContent xmlns:mc="http://schemas.openxmlformats.org/markup-compatibility/2006">
              <mc:Choice xmlns:v="urn:schemas-microsoft-com:vml" Requires="v">
                <p:oleObj spid="_x0000_s306887" name="Equation" r:id="rId6" imgW="10324800" imgH="330120" progId="Equation.DSMT4">
                  <p:embed/>
                </p:oleObj>
              </mc:Choice>
              <mc:Fallback>
                <p:oleObj name="Equation" r:id="rId6" imgW="10324800" imgH="330120" progId="Equation.DSMT4">
                  <p:embed/>
                  <p:pic>
                    <p:nvPicPr>
                      <p:cNvPr id="21" name="Object 20"/>
                      <p:cNvPicPr/>
                      <p:nvPr/>
                    </p:nvPicPr>
                    <p:blipFill>
                      <a:blip r:embed="rId7"/>
                      <a:stretch>
                        <a:fillRect/>
                      </a:stretch>
                    </p:blipFill>
                    <p:spPr>
                      <a:xfrm>
                        <a:off x="933450" y="5798598"/>
                        <a:ext cx="10325100" cy="330200"/>
                      </a:xfrm>
                      <a:prstGeom prst="rect">
                        <a:avLst/>
                      </a:prstGeom>
                    </p:spPr>
                  </p:pic>
                </p:oleObj>
              </mc:Fallback>
            </mc:AlternateContent>
          </a:graphicData>
        </a:graphic>
      </p:graphicFrame>
    </p:spTree>
    <p:extLst>
      <p:ext uri="{BB962C8B-B14F-4D97-AF65-F5344CB8AC3E}">
        <p14:creationId xmlns:p14="http://schemas.microsoft.com/office/powerpoint/2010/main" val="774250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Back-propagation through MLPs</a:t>
            </a:r>
          </a:p>
        </p:txBody>
      </p:sp>
      <p:sp>
        <p:nvSpPr>
          <p:cNvPr id="4" name="Content Placeholder 3"/>
          <p:cNvSpPr>
            <a:spLocks noGrp="1"/>
          </p:cNvSpPr>
          <p:nvPr>
            <p:ph idx="1"/>
          </p:nvPr>
        </p:nvSpPr>
        <p:spPr/>
        <p:txBody>
          <a:bodyPr>
            <a:noAutofit/>
          </a:bodyPr>
          <a:lstStyle/>
          <a:p>
            <a:r>
              <a:rPr lang="en-GB" sz="1800" dirty="0"/>
              <a:t>MLP is a particular case where:</a:t>
            </a:r>
          </a:p>
          <a:p>
            <a:pPr marL="0" indent="0">
              <a:buNone/>
            </a:pPr>
            <a:endParaRPr lang="en-GB" sz="1800" dirty="0"/>
          </a:p>
          <a:p>
            <a:pPr marL="800100" lvl="1" indent="-342900">
              <a:buAutoNum type="arabicPeriod" startAt="3"/>
            </a:pPr>
            <a:endParaRPr lang="en-GB" sz="1400" dirty="0"/>
          </a:p>
          <a:p>
            <a:pPr marL="457200" lvl="1" indent="0">
              <a:buNone/>
            </a:pPr>
            <a:endParaRPr lang="en-GB" sz="1400" dirty="0"/>
          </a:p>
          <a:p>
            <a:pPr marL="457200" lvl="1" indent="0">
              <a:buNone/>
            </a:pPr>
            <a:endParaRPr lang="en-GB" sz="1400" dirty="0"/>
          </a:p>
          <a:p>
            <a:pPr marL="0" indent="0">
              <a:buNone/>
            </a:pPr>
            <a:endParaRPr lang="en-GB" sz="1800" dirty="0"/>
          </a:p>
          <a:p>
            <a:r>
              <a:rPr lang="en-GB" sz="1800" dirty="0"/>
              <a:t>It is convenient  to split each layer in two: a linear combination followed by an activation:</a:t>
            </a:r>
          </a:p>
          <a:p>
            <a:endParaRPr lang="en-GB" sz="1800" dirty="0"/>
          </a:p>
          <a:p>
            <a:r>
              <a:rPr lang="en-GB" sz="1800" dirty="0"/>
              <a:t>And we have the adjoint equations in the reverse order:</a:t>
            </a:r>
          </a:p>
          <a:p>
            <a:endParaRPr lang="en-GB" sz="1800" dirty="0"/>
          </a:p>
          <a:p>
            <a:endParaRPr lang="en-GB" sz="1800" dirty="0"/>
          </a:p>
          <a:p>
            <a:r>
              <a:rPr lang="en-GB" sz="1800" dirty="0"/>
              <a:t>Where          and        are given by a direct application of matrix calculus (see next slide)</a:t>
            </a:r>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75</a:t>
            </a:fld>
            <a:endParaRPr lang="en-GB"/>
          </a:p>
        </p:txBody>
      </p:sp>
      <p:graphicFrame>
        <p:nvGraphicFramePr>
          <p:cNvPr id="6" name="Object 5"/>
          <p:cNvGraphicFramePr>
            <a:graphicFrameLocks noChangeAspect="1"/>
          </p:cNvGraphicFramePr>
          <p:nvPr>
            <p:extLst>
              <p:ext uri="{D42A27DB-BD31-4B8C-83A1-F6EECF244321}">
                <p14:modId xmlns:p14="http://schemas.microsoft.com/office/powerpoint/2010/main" val="403713477"/>
              </p:ext>
            </p:extLst>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466809"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695401708"/>
              </p:ext>
            </p:extLst>
          </p:nvPr>
        </p:nvGraphicFramePr>
        <p:xfrm>
          <a:off x="4495576" y="1837553"/>
          <a:ext cx="2476500" cy="304800"/>
        </p:xfrm>
        <a:graphic>
          <a:graphicData uri="http://schemas.openxmlformats.org/presentationml/2006/ole">
            <mc:AlternateContent xmlns:mc="http://schemas.openxmlformats.org/markup-compatibility/2006">
              <mc:Choice xmlns:v="urn:schemas-microsoft-com:vml" Requires="v">
                <p:oleObj spid="_x0000_s466810" name="Equation" r:id="rId6" imgW="2476440" imgH="304560" progId="Equation.DSMT4">
                  <p:embed/>
                </p:oleObj>
              </mc:Choice>
              <mc:Fallback>
                <p:oleObj name="Equation" r:id="rId6" imgW="2476440" imgH="304560" progId="Equation.DSMT4">
                  <p:embed/>
                  <p:pic>
                    <p:nvPicPr>
                      <p:cNvPr id="0" name=""/>
                      <p:cNvPicPr/>
                      <p:nvPr/>
                    </p:nvPicPr>
                    <p:blipFill>
                      <a:blip r:embed="rId7"/>
                      <a:stretch>
                        <a:fillRect/>
                      </a:stretch>
                    </p:blipFill>
                    <p:spPr>
                      <a:xfrm>
                        <a:off x="4495576" y="1837553"/>
                        <a:ext cx="2476500" cy="304800"/>
                      </a:xfrm>
                      <a:prstGeom prst="rect">
                        <a:avLst/>
                      </a:prstGeom>
                    </p:spPr>
                  </p:pic>
                </p:oleObj>
              </mc:Fallback>
            </mc:AlternateContent>
          </a:graphicData>
        </a:graphic>
      </p:graphicFrame>
      <p:cxnSp>
        <p:nvCxnSpPr>
          <p:cNvPr id="9" name="Straight Arrow Connector 8"/>
          <p:cNvCxnSpPr/>
          <p:nvPr/>
        </p:nvCxnSpPr>
        <p:spPr>
          <a:xfrm flipV="1">
            <a:off x="5804996" y="2074213"/>
            <a:ext cx="95003" cy="391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107817" y="2074214"/>
            <a:ext cx="280810" cy="945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766897" y="2074213"/>
            <a:ext cx="0" cy="380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50268" y="2466099"/>
            <a:ext cx="1757549" cy="553998"/>
          </a:xfrm>
          <a:prstGeom prst="rect">
            <a:avLst/>
          </a:prstGeom>
          <a:noFill/>
        </p:spPr>
        <p:txBody>
          <a:bodyPr wrap="square" rtlCol="0">
            <a:spAutoFit/>
          </a:bodyPr>
          <a:lstStyle/>
          <a:p>
            <a:pPr algn="ctr"/>
            <a:r>
              <a:rPr lang="en-GB" sz="1000" dirty="0"/>
              <a:t>scalar activation function </a:t>
            </a:r>
            <a:br>
              <a:rPr lang="en-GB" sz="1000" dirty="0"/>
            </a:br>
            <a:r>
              <a:rPr lang="en-GB" sz="1000" dirty="0"/>
              <a:t>for layer l</a:t>
            </a:r>
            <a:br>
              <a:rPr lang="en-GB" sz="1000" dirty="0"/>
            </a:br>
            <a:r>
              <a:rPr lang="en-GB" sz="1000" dirty="0"/>
              <a:t>applied element-wise</a:t>
            </a:r>
          </a:p>
        </p:txBody>
      </p:sp>
      <p:sp>
        <p:nvSpPr>
          <p:cNvPr id="22" name="TextBox 21"/>
          <p:cNvSpPr txBox="1"/>
          <p:nvPr/>
        </p:nvSpPr>
        <p:spPr>
          <a:xfrm>
            <a:off x="5535821" y="3041950"/>
            <a:ext cx="1757549" cy="400110"/>
          </a:xfrm>
          <a:prstGeom prst="rect">
            <a:avLst/>
          </a:prstGeom>
          <a:noFill/>
        </p:spPr>
        <p:txBody>
          <a:bodyPr wrap="square" rtlCol="0">
            <a:spAutoFit/>
          </a:bodyPr>
          <a:lstStyle/>
          <a:p>
            <a:pPr algn="ctr"/>
            <a:r>
              <a:rPr lang="en-GB" sz="1000" dirty="0"/>
              <a:t>matrix of weights</a:t>
            </a:r>
            <a:br>
              <a:rPr lang="en-GB" sz="1000" dirty="0"/>
            </a:br>
            <a:r>
              <a:rPr lang="en-GB" sz="1000" dirty="0"/>
              <a:t>for layer l</a:t>
            </a:r>
          </a:p>
        </p:txBody>
      </p:sp>
      <p:sp>
        <p:nvSpPr>
          <p:cNvPr id="24" name="TextBox 23"/>
          <p:cNvSpPr txBox="1"/>
          <p:nvPr/>
        </p:nvSpPr>
        <p:spPr>
          <a:xfrm>
            <a:off x="6414595" y="2476077"/>
            <a:ext cx="1757549" cy="400110"/>
          </a:xfrm>
          <a:prstGeom prst="rect">
            <a:avLst/>
          </a:prstGeom>
          <a:noFill/>
        </p:spPr>
        <p:txBody>
          <a:bodyPr wrap="square" rtlCol="0">
            <a:spAutoFit/>
          </a:bodyPr>
          <a:lstStyle/>
          <a:p>
            <a:pPr algn="ctr"/>
            <a:r>
              <a:rPr lang="en-GB" sz="1000" dirty="0"/>
              <a:t>vector of biases</a:t>
            </a:r>
            <a:br>
              <a:rPr lang="en-GB" sz="1000" dirty="0"/>
            </a:br>
            <a:r>
              <a:rPr lang="en-GB" sz="1000" dirty="0"/>
              <a:t>for layer l</a:t>
            </a:r>
          </a:p>
        </p:txBody>
      </p:sp>
      <p:graphicFrame>
        <p:nvGraphicFramePr>
          <p:cNvPr id="25" name="Object 24"/>
          <p:cNvGraphicFramePr>
            <a:graphicFrameLocks noChangeAspect="1"/>
          </p:cNvGraphicFramePr>
          <p:nvPr>
            <p:extLst>
              <p:ext uri="{D42A27DB-BD31-4B8C-83A1-F6EECF244321}">
                <p14:modId xmlns:p14="http://schemas.microsoft.com/office/powerpoint/2010/main" val="2886986422"/>
              </p:ext>
            </p:extLst>
          </p:nvPr>
        </p:nvGraphicFramePr>
        <p:xfrm>
          <a:off x="3871913" y="4143364"/>
          <a:ext cx="3467100" cy="304800"/>
        </p:xfrm>
        <a:graphic>
          <a:graphicData uri="http://schemas.openxmlformats.org/presentationml/2006/ole">
            <mc:AlternateContent xmlns:mc="http://schemas.openxmlformats.org/markup-compatibility/2006">
              <mc:Choice xmlns:v="urn:schemas-microsoft-com:vml" Requires="v">
                <p:oleObj spid="_x0000_s466811" name="Equation" r:id="rId8" imgW="3466800" imgH="304560" progId="Equation.DSMT4">
                  <p:embed/>
                </p:oleObj>
              </mc:Choice>
              <mc:Fallback>
                <p:oleObj name="Equation" r:id="rId8" imgW="3466800" imgH="304560" progId="Equation.DSMT4">
                  <p:embed/>
                  <p:pic>
                    <p:nvPicPr>
                      <p:cNvPr id="0" name=""/>
                      <p:cNvPicPr/>
                      <p:nvPr/>
                    </p:nvPicPr>
                    <p:blipFill>
                      <a:blip r:embed="rId9"/>
                      <a:stretch>
                        <a:fillRect/>
                      </a:stretch>
                    </p:blipFill>
                    <p:spPr>
                      <a:xfrm>
                        <a:off x="3871913" y="4143364"/>
                        <a:ext cx="3467100" cy="304800"/>
                      </a:xfrm>
                      <a:prstGeom prst="rect">
                        <a:avLst/>
                      </a:prstGeom>
                    </p:spPr>
                  </p:pic>
                </p:oleObj>
              </mc:Fallback>
            </mc:AlternateContent>
          </a:graphicData>
        </a:graphic>
      </p:graphicFrame>
      <p:graphicFrame>
        <p:nvGraphicFramePr>
          <p:cNvPr id="18" name="Object 17">
            <a:extLst>
              <a:ext uri="{FF2B5EF4-FFF2-40B4-BE49-F238E27FC236}">
                <a16:creationId xmlns="" xmlns:a16="http://schemas.microsoft.com/office/drawing/2014/main" id="{B73A9CC5-3A1C-479B-884B-CF6C3D814B00}"/>
              </a:ext>
            </a:extLst>
          </p:cNvPr>
          <p:cNvGraphicFramePr>
            <a:graphicFrameLocks noChangeAspect="1"/>
          </p:cNvGraphicFramePr>
          <p:nvPr>
            <p:extLst>
              <p:ext uri="{D42A27DB-BD31-4B8C-83A1-F6EECF244321}">
                <p14:modId xmlns:p14="http://schemas.microsoft.com/office/powerpoint/2010/main" val="4012612721"/>
              </p:ext>
            </p:extLst>
          </p:nvPr>
        </p:nvGraphicFramePr>
        <p:xfrm>
          <a:off x="2755896" y="4751377"/>
          <a:ext cx="5613400" cy="444500"/>
        </p:xfrm>
        <a:graphic>
          <a:graphicData uri="http://schemas.openxmlformats.org/presentationml/2006/ole">
            <mc:AlternateContent xmlns:mc="http://schemas.openxmlformats.org/markup-compatibility/2006">
              <mc:Choice xmlns:v="urn:schemas-microsoft-com:vml" Requires="v">
                <p:oleObj spid="_x0000_s466812" name="Equation" r:id="rId10" imgW="5613120" imgH="444240" progId="Equation.DSMT4">
                  <p:embed/>
                </p:oleObj>
              </mc:Choice>
              <mc:Fallback>
                <p:oleObj name="Equation" r:id="rId10" imgW="5613120" imgH="444240" progId="Equation.DSMT4">
                  <p:embed/>
                  <p:pic>
                    <p:nvPicPr>
                      <p:cNvPr id="25" name="Object 24"/>
                      <p:cNvPicPr/>
                      <p:nvPr/>
                    </p:nvPicPr>
                    <p:blipFill>
                      <a:blip r:embed="rId11"/>
                      <a:stretch>
                        <a:fillRect/>
                      </a:stretch>
                    </p:blipFill>
                    <p:spPr>
                      <a:xfrm>
                        <a:off x="2755896" y="4751377"/>
                        <a:ext cx="5613400" cy="444500"/>
                      </a:xfrm>
                      <a:prstGeom prst="rect">
                        <a:avLst/>
                      </a:prstGeom>
                    </p:spPr>
                  </p:pic>
                </p:oleObj>
              </mc:Fallback>
            </mc:AlternateContent>
          </a:graphicData>
        </a:graphic>
      </p:graphicFrame>
      <p:graphicFrame>
        <p:nvGraphicFramePr>
          <p:cNvPr id="19" name="Object 18">
            <a:extLst>
              <a:ext uri="{FF2B5EF4-FFF2-40B4-BE49-F238E27FC236}">
                <a16:creationId xmlns="" xmlns:a16="http://schemas.microsoft.com/office/drawing/2014/main" id="{866768A4-0CA1-4F0C-8C99-58B4F0AE960E}"/>
              </a:ext>
            </a:extLst>
          </p:cNvPr>
          <p:cNvGraphicFramePr>
            <a:graphicFrameLocks noChangeAspect="1"/>
          </p:cNvGraphicFramePr>
          <p:nvPr>
            <p:extLst>
              <p:ext uri="{D42A27DB-BD31-4B8C-83A1-F6EECF244321}">
                <p14:modId xmlns:p14="http://schemas.microsoft.com/office/powerpoint/2010/main" val="3566626407"/>
              </p:ext>
            </p:extLst>
          </p:nvPr>
        </p:nvGraphicFramePr>
        <p:xfrm>
          <a:off x="1863726" y="5530850"/>
          <a:ext cx="406400" cy="444500"/>
        </p:xfrm>
        <a:graphic>
          <a:graphicData uri="http://schemas.openxmlformats.org/presentationml/2006/ole">
            <mc:AlternateContent xmlns:mc="http://schemas.openxmlformats.org/markup-compatibility/2006">
              <mc:Choice xmlns:v="urn:schemas-microsoft-com:vml" Requires="v">
                <p:oleObj spid="_x0000_s466813" name="Equation" r:id="rId12" imgW="406080" imgH="444240" progId="Equation.DSMT4">
                  <p:embed/>
                </p:oleObj>
              </mc:Choice>
              <mc:Fallback>
                <p:oleObj name="Equation" r:id="rId12" imgW="406080" imgH="444240" progId="Equation.DSMT4">
                  <p:embed/>
                  <p:pic>
                    <p:nvPicPr>
                      <p:cNvPr id="18" name="Object 17">
                        <a:extLst>
                          <a:ext uri="{FF2B5EF4-FFF2-40B4-BE49-F238E27FC236}">
                            <a16:creationId xmlns="" xmlns:a16="http://schemas.microsoft.com/office/drawing/2014/main" id="{B73A9CC5-3A1C-479B-884B-CF6C3D814B00}"/>
                          </a:ext>
                        </a:extLst>
                      </p:cNvPr>
                      <p:cNvPicPr/>
                      <p:nvPr/>
                    </p:nvPicPr>
                    <p:blipFill>
                      <a:blip r:embed="rId13"/>
                      <a:stretch>
                        <a:fillRect/>
                      </a:stretch>
                    </p:blipFill>
                    <p:spPr>
                      <a:xfrm>
                        <a:off x="1863726" y="5530850"/>
                        <a:ext cx="406400" cy="444500"/>
                      </a:xfrm>
                      <a:prstGeom prst="rect">
                        <a:avLst/>
                      </a:prstGeom>
                    </p:spPr>
                  </p:pic>
                </p:oleObj>
              </mc:Fallback>
            </mc:AlternateContent>
          </a:graphicData>
        </a:graphic>
      </p:graphicFrame>
      <p:graphicFrame>
        <p:nvGraphicFramePr>
          <p:cNvPr id="20" name="Object 19">
            <a:extLst>
              <a:ext uri="{FF2B5EF4-FFF2-40B4-BE49-F238E27FC236}">
                <a16:creationId xmlns="" xmlns:a16="http://schemas.microsoft.com/office/drawing/2014/main" id="{8771E4B6-C36A-4792-8BF8-1BC54812DF18}"/>
              </a:ext>
            </a:extLst>
          </p:cNvPr>
          <p:cNvGraphicFramePr>
            <a:graphicFrameLocks noChangeAspect="1"/>
          </p:cNvGraphicFramePr>
          <p:nvPr>
            <p:extLst>
              <p:ext uri="{D42A27DB-BD31-4B8C-83A1-F6EECF244321}">
                <p14:modId xmlns:p14="http://schemas.microsoft.com/office/powerpoint/2010/main" val="2508104963"/>
              </p:ext>
            </p:extLst>
          </p:nvPr>
        </p:nvGraphicFramePr>
        <p:xfrm>
          <a:off x="2709862" y="5530850"/>
          <a:ext cx="330200" cy="444500"/>
        </p:xfrm>
        <a:graphic>
          <a:graphicData uri="http://schemas.openxmlformats.org/presentationml/2006/ole">
            <mc:AlternateContent xmlns:mc="http://schemas.openxmlformats.org/markup-compatibility/2006">
              <mc:Choice xmlns:v="urn:schemas-microsoft-com:vml" Requires="v">
                <p:oleObj spid="_x0000_s466814" name="Equation" r:id="rId14" imgW="330120" imgH="444240" progId="Equation.DSMT4">
                  <p:embed/>
                </p:oleObj>
              </mc:Choice>
              <mc:Fallback>
                <p:oleObj name="Equation" r:id="rId14" imgW="330120" imgH="444240" progId="Equation.DSMT4">
                  <p:embed/>
                  <p:pic>
                    <p:nvPicPr>
                      <p:cNvPr id="18" name="Object 17">
                        <a:extLst>
                          <a:ext uri="{FF2B5EF4-FFF2-40B4-BE49-F238E27FC236}">
                            <a16:creationId xmlns="" xmlns:a16="http://schemas.microsoft.com/office/drawing/2014/main" id="{B73A9CC5-3A1C-479B-884B-CF6C3D814B00}"/>
                          </a:ext>
                        </a:extLst>
                      </p:cNvPr>
                      <p:cNvPicPr/>
                      <p:nvPr/>
                    </p:nvPicPr>
                    <p:blipFill>
                      <a:blip r:embed="rId15"/>
                      <a:stretch>
                        <a:fillRect/>
                      </a:stretch>
                    </p:blipFill>
                    <p:spPr>
                      <a:xfrm>
                        <a:off x="2709862" y="5530850"/>
                        <a:ext cx="330200" cy="444500"/>
                      </a:xfrm>
                      <a:prstGeom prst="rect">
                        <a:avLst/>
                      </a:prstGeom>
                    </p:spPr>
                  </p:pic>
                </p:oleObj>
              </mc:Fallback>
            </mc:AlternateContent>
          </a:graphicData>
        </a:graphic>
      </p:graphicFrame>
      <p:cxnSp>
        <p:nvCxnSpPr>
          <p:cNvPr id="8" name="Straight Arrow Connector 7">
            <a:extLst>
              <a:ext uri="{FF2B5EF4-FFF2-40B4-BE49-F238E27FC236}">
                <a16:creationId xmlns="" xmlns:a16="http://schemas.microsoft.com/office/drawing/2014/main" id="{96C7D77F-1CE0-4C29-B811-99A2863F57B4}"/>
              </a:ext>
            </a:extLst>
          </p:cNvPr>
          <p:cNvCxnSpPr/>
          <p:nvPr/>
        </p:nvCxnSpPr>
        <p:spPr>
          <a:xfrm flipH="1">
            <a:off x="2309813" y="5253038"/>
            <a:ext cx="2471737" cy="277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9BED3560-65BD-4F90-9AC9-5DBF56F69538}"/>
              </a:ext>
            </a:extLst>
          </p:cNvPr>
          <p:cNvCxnSpPr/>
          <p:nvPr/>
        </p:nvCxnSpPr>
        <p:spPr>
          <a:xfrm flipH="1">
            <a:off x="3040062" y="5224457"/>
            <a:ext cx="4846638" cy="385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5792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Back-propagation through MLPs (2)</a:t>
            </a:r>
          </a:p>
        </p:txBody>
      </p:sp>
      <p:sp>
        <p:nvSpPr>
          <p:cNvPr id="4" name="Content Placeholder 3"/>
          <p:cNvSpPr>
            <a:spLocks noGrp="1"/>
          </p:cNvSpPr>
          <p:nvPr>
            <p:ph idx="1"/>
          </p:nvPr>
        </p:nvSpPr>
        <p:spPr/>
        <p:txBody>
          <a:bodyPr>
            <a:noAutofit/>
          </a:bodyPr>
          <a:lstStyle/>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76</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549816"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517190631"/>
              </p:ext>
            </p:extLst>
          </p:nvPr>
        </p:nvGraphicFramePr>
        <p:xfrm>
          <a:off x="1635700" y="2207086"/>
          <a:ext cx="482600" cy="215900"/>
        </p:xfrm>
        <a:graphic>
          <a:graphicData uri="http://schemas.openxmlformats.org/presentationml/2006/ole">
            <mc:AlternateContent xmlns:mc="http://schemas.openxmlformats.org/markup-compatibility/2006">
              <mc:Choice xmlns:v="urn:schemas-microsoft-com:vml" Requires="v">
                <p:oleObj spid="_x0000_s549817" name="Equation" r:id="rId6" imgW="482400" imgH="215640" progId="Equation.DSMT4">
                  <p:embed/>
                </p:oleObj>
              </mc:Choice>
              <mc:Fallback>
                <p:oleObj name="Equation" r:id="rId6" imgW="482400" imgH="215640" progId="Equation.DSMT4">
                  <p:embed/>
                  <p:pic>
                    <p:nvPicPr>
                      <p:cNvPr id="0" name=""/>
                      <p:cNvPicPr/>
                      <p:nvPr/>
                    </p:nvPicPr>
                    <p:blipFill>
                      <a:blip r:embed="rId7"/>
                      <a:stretch>
                        <a:fillRect/>
                      </a:stretch>
                    </p:blipFill>
                    <p:spPr>
                      <a:xfrm>
                        <a:off x="1635700" y="2207086"/>
                        <a:ext cx="482600" cy="215900"/>
                      </a:xfrm>
                      <a:prstGeom prst="rect">
                        <a:avLst/>
                      </a:prstGeom>
                    </p:spPr>
                  </p:pic>
                </p:oleObj>
              </mc:Fallback>
            </mc:AlternateContent>
          </a:graphicData>
        </a:graphic>
      </p:graphicFrame>
      <p:cxnSp>
        <p:nvCxnSpPr>
          <p:cNvPr id="10" name="Straight Arrow Connector 9"/>
          <p:cNvCxnSpPr/>
          <p:nvPr/>
        </p:nvCxnSpPr>
        <p:spPr>
          <a:xfrm>
            <a:off x="2143495" y="2353136"/>
            <a:ext cx="611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169884678"/>
              </p:ext>
            </p:extLst>
          </p:nvPr>
        </p:nvGraphicFramePr>
        <p:xfrm>
          <a:off x="2851643" y="2315036"/>
          <a:ext cx="139700" cy="76200"/>
        </p:xfrm>
        <a:graphic>
          <a:graphicData uri="http://schemas.openxmlformats.org/presentationml/2006/ole">
            <mc:AlternateContent xmlns:mc="http://schemas.openxmlformats.org/markup-compatibility/2006">
              <mc:Choice xmlns:v="urn:schemas-microsoft-com:vml" Requires="v">
                <p:oleObj spid="_x0000_s549818" name="Equation" r:id="rId8" imgW="139680" imgH="75960" progId="Equation.DSMT4">
                  <p:embed/>
                </p:oleObj>
              </mc:Choice>
              <mc:Fallback>
                <p:oleObj name="Equation" r:id="rId8" imgW="139680" imgH="75960" progId="Equation.DSMT4">
                  <p:embed/>
                  <p:pic>
                    <p:nvPicPr>
                      <p:cNvPr id="0" name=""/>
                      <p:cNvPicPr/>
                      <p:nvPr/>
                    </p:nvPicPr>
                    <p:blipFill>
                      <a:blip r:embed="rId9"/>
                      <a:stretch>
                        <a:fillRect/>
                      </a:stretch>
                    </p:blipFill>
                    <p:spPr>
                      <a:xfrm>
                        <a:off x="2851643" y="2315036"/>
                        <a:ext cx="139700" cy="76200"/>
                      </a:xfrm>
                      <a:prstGeom prst="rect">
                        <a:avLst/>
                      </a:prstGeom>
                    </p:spPr>
                  </p:pic>
                </p:oleObj>
              </mc:Fallback>
            </mc:AlternateContent>
          </a:graphicData>
        </a:graphic>
      </p:graphicFrame>
      <p:cxnSp>
        <p:nvCxnSpPr>
          <p:cNvPr id="20" name="Straight Arrow Connector 19"/>
          <p:cNvCxnSpPr/>
          <p:nvPr/>
        </p:nvCxnSpPr>
        <p:spPr>
          <a:xfrm>
            <a:off x="3087912" y="2353136"/>
            <a:ext cx="611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3560918590"/>
              </p:ext>
            </p:extLst>
          </p:nvPr>
        </p:nvGraphicFramePr>
        <p:xfrm>
          <a:off x="3724686" y="2202967"/>
          <a:ext cx="304800" cy="215900"/>
        </p:xfrm>
        <a:graphic>
          <a:graphicData uri="http://schemas.openxmlformats.org/presentationml/2006/ole">
            <mc:AlternateContent xmlns:mc="http://schemas.openxmlformats.org/markup-compatibility/2006">
              <mc:Choice xmlns:v="urn:schemas-microsoft-com:vml" Requires="v">
                <p:oleObj spid="_x0000_s549819" name="Equation" r:id="rId10" imgW="304560" imgH="215640" progId="Equation.DSMT4">
                  <p:embed/>
                </p:oleObj>
              </mc:Choice>
              <mc:Fallback>
                <p:oleObj name="Equation" r:id="rId10" imgW="304560" imgH="215640" progId="Equation.DSMT4">
                  <p:embed/>
                  <p:pic>
                    <p:nvPicPr>
                      <p:cNvPr id="0" name=""/>
                      <p:cNvPicPr/>
                      <p:nvPr/>
                    </p:nvPicPr>
                    <p:blipFill>
                      <a:blip r:embed="rId11"/>
                      <a:stretch>
                        <a:fillRect/>
                      </a:stretch>
                    </p:blipFill>
                    <p:spPr>
                      <a:xfrm>
                        <a:off x="3724686" y="2202967"/>
                        <a:ext cx="304800" cy="215900"/>
                      </a:xfrm>
                      <a:prstGeom prst="rect">
                        <a:avLst/>
                      </a:prstGeom>
                    </p:spPr>
                  </p:pic>
                </p:oleObj>
              </mc:Fallback>
            </mc:AlternateContent>
          </a:graphicData>
        </a:graphic>
      </p:graphicFrame>
      <p:cxnSp>
        <p:nvCxnSpPr>
          <p:cNvPr id="23" name="Straight Arrow Connector 22"/>
          <p:cNvCxnSpPr/>
          <p:nvPr/>
        </p:nvCxnSpPr>
        <p:spPr>
          <a:xfrm>
            <a:off x="4126055" y="2353136"/>
            <a:ext cx="611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40013214"/>
              </p:ext>
            </p:extLst>
          </p:nvPr>
        </p:nvGraphicFramePr>
        <p:xfrm>
          <a:off x="4834203" y="2202967"/>
          <a:ext cx="1168400" cy="215900"/>
        </p:xfrm>
        <a:graphic>
          <a:graphicData uri="http://schemas.openxmlformats.org/presentationml/2006/ole">
            <mc:AlternateContent xmlns:mc="http://schemas.openxmlformats.org/markup-compatibility/2006">
              <mc:Choice xmlns:v="urn:schemas-microsoft-com:vml" Requires="v">
                <p:oleObj spid="_x0000_s549820" name="Equation" r:id="rId12" imgW="1168200" imgH="215640" progId="Equation.DSMT4">
                  <p:embed/>
                </p:oleObj>
              </mc:Choice>
              <mc:Fallback>
                <p:oleObj name="Equation" r:id="rId12" imgW="1168200" imgH="215640" progId="Equation.DSMT4">
                  <p:embed/>
                  <p:pic>
                    <p:nvPicPr>
                      <p:cNvPr id="0" name=""/>
                      <p:cNvPicPr/>
                      <p:nvPr/>
                    </p:nvPicPr>
                    <p:blipFill>
                      <a:blip r:embed="rId13"/>
                      <a:stretch>
                        <a:fillRect/>
                      </a:stretch>
                    </p:blipFill>
                    <p:spPr>
                      <a:xfrm>
                        <a:off x="4834203" y="2202967"/>
                        <a:ext cx="1168400" cy="215900"/>
                      </a:xfrm>
                      <a:prstGeom prst="rect">
                        <a:avLst/>
                      </a:prstGeom>
                    </p:spPr>
                  </p:pic>
                </p:oleObj>
              </mc:Fallback>
            </mc:AlternateContent>
          </a:graphicData>
        </a:graphic>
      </p:graphicFrame>
      <p:cxnSp>
        <p:nvCxnSpPr>
          <p:cNvPr id="27" name="Straight Arrow Connector 26"/>
          <p:cNvCxnSpPr/>
          <p:nvPr/>
        </p:nvCxnSpPr>
        <p:spPr>
          <a:xfrm>
            <a:off x="6098472" y="2353136"/>
            <a:ext cx="24295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2079686826"/>
              </p:ext>
            </p:extLst>
          </p:nvPr>
        </p:nvGraphicFramePr>
        <p:xfrm>
          <a:off x="6437292" y="2158517"/>
          <a:ext cx="889000" cy="304800"/>
        </p:xfrm>
        <a:graphic>
          <a:graphicData uri="http://schemas.openxmlformats.org/presentationml/2006/ole">
            <mc:AlternateContent xmlns:mc="http://schemas.openxmlformats.org/markup-compatibility/2006">
              <mc:Choice xmlns:v="urn:schemas-microsoft-com:vml" Requires="v">
                <p:oleObj spid="_x0000_s549821" name="Equation" r:id="rId14" imgW="888840" imgH="304560" progId="Equation.DSMT4">
                  <p:embed/>
                </p:oleObj>
              </mc:Choice>
              <mc:Fallback>
                <p:oleObj name="Equation" r:id="rId14" imgW="888840" imgH="304560" progId="Equation.DSMT4">
                  <p:embed/>
                  <p:pic>
                    <p:nvPicPr>
                      <p:cNvPr id="0" name=""/>
                      <p:cNvPicPr/>
                      <p:nvPr/>
                    </p:nvPicPr>
                    <p:blipFill>
                      <a:blip r:embed="rId15"/>
                      <a:stretch>
                        <a:fillRect/>
                      </a:stretch>
                    </p:blipFill>
                    <p:spPr>
                      <a:xfrm>
                        <a:off x="6437292" y="2158517"/>
                        <a:ext cx="889000" cy="304800"/>
                      </a:xfrm>
                      <a:prstGeom prst="rect">
                        <a:avLst/>
                      </a:prstGeom>
                    </p:spPr>
                  </p:pic>
                </p:oleObj>
              </mc:Fallback>
            </mc:AlternateContent>
          </a:graphicData>
        </a:graphic>
      </p:graphicFrame>
      <p:cxnSp>
        <p:nvCxnSpPr>
          <p:cNvPr id="29" name="Straight Arrow Connector 28"/>
          <p:cNvCxnSpPr/>
          <p:nvPr/>
        </p:nvCxnSpPr>
        <p:spPr>
          <a:xfrm>
            <a:off x="7422161" y="2353136"/>
            <a:ext cx="611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559949297"/>
              </p:ext>
            </p:extLst>
          </p:nvPr>
        </p:nvGraphicFramePr>
        <p:xfrm>
          <a:off x="8130309" y="2315036"/>
          <a:ext cx="139700" cy="76200"/>
        </p:xfrm>
        <a:graphic>
          <a:graphicData uri="http://schemas.openxmlformats.org/presentationml/2006/ole">
            <mc:AlternateContent xmlns:mc="http://schemas.openxmlformats.org/markup-compatibility/2006">
              <mc:Choice xmlns:v="urn:schemas-microsoft-com:vml" Requires="v">
                <p:oleObj spid="_x0000_s549822" name="Equation" r:id="rId16" imgW="139680" imgH="75960" progId="Equation.DSMT4">
                  <p:embed/>
                </p:oleObj>
              </mc:Choice>
              <mc:Fallback>
                <p:oleObj name="Equation" r:id="rId16" imgW="139680" imgH="75960" progId="Equation.DSMT4">
                  <p:embed/>
                  <p:pic>
                    <p:nvPicPr>
                      <p:cNvPr id="0" name=""/>
                      <p:cNvPicPr/>
                      <p:nvPr/>
                    </p:nvPicPr>
                    <p:blipFill>
                      <a:blip r:embed="rId17"/>
                      <a:stretch>
                        <a:fillRect/>
                      </a:stretch>
                    </p:blipFill>
                    <p:spPr>
                      <a:xfrm>
                        <a:off x="8130309" y="2315036"/>
                        <a:ext cx="139700" cy="76200"/>
                      </a:xfrm>
                      <a:prstGeom prst="rect">
                        <a:avLst/>
                      </a:prstGeom>
                    </p:spPr>
                  </p:pic>
                </p:oleObj>
              </mc:Fallback>
            </mc:AlternateContent>
          </a:graphicData>
        </a:graphic>
      </p:graphicFrame>
      <p:cxnSp>
        <p:nvCxnSpPr>
          <p:cNvPr id="31" name="Straight Arrow Connector 30"/>
          <p:cNvCxnSpPr/>
          <p:nvPr/>
        </p:nvCxnSpPr>
        <p:spPr>
          <a:xfrm>
            <a:off x="8348478" y="2353136"/>
            <a:ext cx="611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Object 31"/>
          <p:cNvGraphicFramePr>
            <a:graphicFrameLocks noChangeAspect="1"/>
          </p:cNvGraphicFramePr>
          <p:nvPr>
            <p:extLst>
              <p:ext uri="{D42A27DB-BD31-4B8C-83A1-F6EECF244321}">
                <p14:modId xmlns:p14="http://schemas.microsoft.com/office/powerpoint/2010/main" val="2333786134"/>
              </p:ext>
            </p:extLst>
          </p:nvPr>
        </p:nvGraphicFramePr>
        <p:xfrm>
          <a:off x="8990775" y="2190671"/>
          <a:ext cx="482600" cy="241300"/>
        </p:xfrm>
        <a:graphic>
          <a:graphicData uri="http://schemas.openxmlformats.org/presentationml/2006/ole">
            <mc:AlternateContent xmlns:mc="http://schemas.openxmlformats.org/markup-compatibility/2006">
              <mc:Choice xmlns:v="urn:schemas-microsoft-com:vml" Requires="v">
                <p:oleObj spid="_x0000_s549823" name="Equation" r:id="rId18" imgW="482400" imgH="241200" progId="Equation.DSMT4">
                  <p:embed/>
                </p:oleObj>
              </mc:Choice>
              <mc:Fallback>
                <p:oleObj name="Equation" r:id="rId18" imgW="482400" imgH="241200" progId="Equation.DSMT4">
                  <p:embed/>
                  <p:pic>
                    <p:nvPicPr>
                      <p:cNvPr id="0" name=""/>
                      <p:cNvPicPr/>
                      <p:nvPr/>
                    </p:nvPicPr>
                    <p:blipFill>
                      <a:blip r:embed="rId19"/>
                      <a:stretch>
                        <a:fillRect/>
                      </a:stretch>
                    </p:blipFill>
                    <p:spPr>
                      <a:xfrm>
                        <a:off x="8990775" y="2190671"/>
                        <a:ext cx="482600" cy="241300"/>
                      </a:xfrm>
                      <a:prstGeom prst="rect">
                        <a:avLst/>
                      </a:prstGeom>
                    </p:spPr>
                  </p:pic>
                </p:oleObj>
              </mc:Fallback>
            </mc:AlternateContent>
          </a:graphicData>
        </a:graphic>
      </p:graphicFrame>
      <p:cxnSp>
        <p:nvCxnSpPr>
          <p:cNvPr id="33" name="Straight Arrow Connector 32"/>
          <p:cNvCxnSpPr/>
          <p:nvPr/>
        </p:nvCxnSpPr>
        <p:spPr>
          <a:xfrm>
            <a:off x="9504093" y="2357223"/>
            <a:ext cx="611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Object 33"/>
          <p:cNvGraphicFramePr>
            <a:graphicFrameLocks noChangeAspect="1"/>
          </p:cNvGraphicFramePr>
          <p:nvPr>
            <p:extLst>
              <p:ext uri="{D42A27DB-BD31-4B8C-83A1-F6EECF244321}">
                <p14:modId xmlns:p14="http://schemas.microsoft.com/office/powerpoint/2010/main" val="3437951516"/>
              </p:ext>
            </p:extLst>
          </p:nvPr>
        </p:nvGraphicFramePr>
        <p:xfrm>
          <a:off x="10192740" y="2141580"/>
          <a:ext cx="863600" cy="342900"/>
        </p:xfrm>
        <a:graphic>
          <a:graphicData uri="http://schemas.openxmlformats.org/presentationml/2006/ole">
            <mc:AlternateContent xmlns:mc="http://schemas.openxmlformats.org/markup-compatibility/2006">
              <mc:Choice xmlns:v="urn:schemas-microsoft-com:vml" Requires="v">
                <p:oleObj spid="_x0000_s549824" name="Equation" r:id="rId20" imgW="863280" imgH="342720" progId="Equation.DSMT4">
                  <p:embed/>
                </p:oleObj>
              </mc:Choice>
              <mc:Fallback>
                <p:oleObj name="Equation" r:id="rId20" imgW="863280" imgH="342720" progId="Equation.DSMT4">
                  <p:embed/>
                  <p:pic>
                    <p:nvPicPr>
                      <p:cNvPr id="0" name=""/>
                      <p:cNvPicPr/>
                      <p:nvPr/>
                    </p:nvPicPr>
                    <p:blipFill>
                      <a:blip r:embed="rId21"/>
                      <a:stretch>
                        <a:fillRect/>
                      </a:stretch>
                    </p:blipFill>
                    <p:spPr>
                      <a:xfrm>
                        <a:off x="10192740" y="2141580"/>
                        <a:ext cx="863600" cy="342900"/>
                      </a:xfrm>
                      <a:prstGeom prst="rect">
                        <a:avLst/>
                      </a:prstGeom>
                    </p:spPr>
                  </p:pic>
                </p:oleObj>
              </mc:Fallback>
            </mc:AlternateContent>
          </a:graphicData>
        </a:graphic>
      </p:graphicFrame>
      <p:cxnSp>
        <p:nvCxnSpPr>
          <p:cNvPr id="18" name="Straight Arrow Connector 17"/>
          <p:cNvCxnSpPr/>
          <p:nvPr/>
        </p:nvCxnSpPr>
        <p:spPr>
          <a:xfrm>
            <a:off x="1953491" y="1962192"/>
            <a:ext cx="84611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915246" y="1660997"/>
            <a:ext cx="8461169" cy="276999"/>
          </a:xfrm>
          <a:prstGeom prst="rect">
            <a:avLst/>
          </a:prstGeom>
          <a:noFill/>
        </p:spPr>
        <p:txBody>
          <a:bodyPr wrap="square" rtlCol="0">
            <a:spAutoFit/>
          </a:bodyPr>
          <a:lstStyle/>
          <a:p>
            <a:pPr algn="ctr"/>
            <a:r>
              <a:rPr lang="en-GB" sz="1200" dirty="0">
                <a:solidFill>
                  <a:schemeClr val="accent1"/>
                </a:solidFill>
              </a:rPr>
              <a:t>feed-forward</a:t>
            </a:r>
          </a:p>
        </p:txBody>
      </p:sp>
      <p:cxnSp>
        <p:nvCxnSpPr>
          <p:cNvPr id="36" name="Straight Arrow Connector 35"/>
          <p:cNvCxnSpPr/>
          <p:nvPr/>
        </p:nvCxnSpPr>
        <p:spPr>
          <a:xfrm flipH="1">
            <a:off x="1953491" y="3321398"/>
            <a:ext cx="846116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915246" y="3308294"/>
            <a:ext cx="8461169" cy="276999"/>
          </a:xfrm>
          <a:prstGeom prst="rect">
            <a:avLst/>
          </a:prstGeom>
          <a:noFill/>
        </p:spPr>
        <p:txBody>
          <a:bodyPr wrap="square" rtlCol="0">
            <a:spAutoFit/>
          </a:bodyPr>
          <a:lstStyle/>
          <a:p>
            <a:pPr algn="ctr"/>
            <a:r>
              <a:rPr lang="en-GB" sz="1200" dirty="0">
                <a:solidFill>
                  <a:srgbClr val="FF0000"/>
                </a:solidFill>
              </a:rPr>
              <a:t>back-prop</a:t>
            </a:r>
          </a:p>
        </p:txBody>
      </p:sp>
      <p:graphicFrame>
        <p:nvGraphicFramePr>
          <p:cNvPr id="38" name="Object 37"/>
          <p:cNvGraphicFramePr>
            <a:graphicFrameLocks noChangeAspect="1"/>
          </p:cNvGraphicFramePr>
          <p:nvPr>
            <p:extLst>
              <p:ext uri="{D42A27DB-BD31-4B8C-83A1-F6EECF244321}">
                <p14:modId xmlns:p14="http://schemas.microsoft.com/office/powerpoint/2010/main" val="1973896272"/>
              </p:ext>
            </p:extLst>
          </p:nvPr>
        </p:nvGraphicFramePr>
        <p:xfrm>
          <a:off x="9020702" y="2790647"/>
          <a:ext cx="927100" cy="304800"/>
        </p:xfrm>
        <a:graphic>
          <a:graphicData uri="http://schemas.openxmlformats.org/presentationml/2006/ole">
            <mc:AlternateContent xmlns:mc="http://schemas.openxmlformats.org/markup-compatibility/2006">
              <mc:Choice xmlns:v="urn:schemas-microsoft-com:vml" Requires="v">
                <p:oleObj spid="_x0000_s549825" name="Equation" r:id="rId22" imgW="927000" imgH="304560" progId="Equation.DSMT4">
                  <p:embed/>
                </p:oleObj>
              </mc:Choice>
              <mc:Fallback>
                <p:oleObj name="Equation" r:id="rId22" imgW="927000" imgH="304560" progId="Equation.DSMT4">
                  <p:embed/>
                  <p:pic>
                    <p:nvPicPr>
                      <p:cNvPr id="0" name=""/>
                      <p:cNvPicPr/>
                      <p:nvPr/>
                    </p:nvPicPr>
                    <p:blipFill>
                      <a:blip r:embed="rId23"/>
                      <a:stretch>
                        <a:fillRect/>
                      </a:stretch>
                    </p:blipFill>
                    <p:spPr>
                      <a:xfrm>
                        <a:off x="9020702" y="2790647"/>
                        <a:ext cx="927100" cy="304800"/>
                      </a:xfrm>
                      <a:prstGeom prst="rect">
                        <a:avLst/>
                      </a:prstGeom>
                    </p:spPr>
                  </p:pic>
                </p:oleObj>
              </mc:Fallback>
            </mc:AlternateContent>
          </a:graphicData>
        </a:graphic>
      </p:graphicFrame>
      <p:cxnSp>
        <p:nvCxnSpPr>
          <p:cNvPr id="44" name="Straight Arrow Connector 43"/>
          <p:cNvCxnSpPr/>
          <p:nvPr/>
        </p:nvCxnSpPr>
        <p:spPr>
          <a:xfrm flipH="1">
            <a:off x="7422161" y="2938788"/>
            <a:ext cx="611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5" name="Object 44"/>
          <p:cNvGraphicFramePr>
            <a:graphicFrameLocks noChangeAspect="1"/>
          </p:cNvGraphicFramePr>
          <p:nvPr>
            <p:extLst>
              <p:ext uri="{D42A27DB-BD31-4B8C-83A1-F6EECF244321}">
                <p14:modId xmlns:p14="http://schemas.microsoft.com/office/powerpoint/2010/main" val="3348493088"/>
              </p:ext>
            </p:extLst>
          </p:nvPr>
        </p:nvGraphicFramePr>
        <p:xfrm>
          <a:off x="6442516" y="2720975"/>
          <a:ext cx="863600" cy="444500"/>
        </p:xfrm>
        <a:graphic>
          <a:graphicData uri="http://schemas.openxmlformats.org/presentationml/2006/ole">
            <mc:AlternateContent xmlns:mc="http://schemas.openxmlformats.org/markup-compatibility/2006">
              <mc:Choice xmlns:v="urn:schemas-microsoft-com:vml" Requires="v">
                <p:oleObj spid="_x0000_s549826" name="Equation" r:id="rId24" imgW="863280" imgH="444240" progId="Equation.DSMT4">
                  <p:embed/>
                </p:oleObj>
              </mc:Choice>
              <mc:Fallback>
                <p:oleObj name="Equation" r:id="rId24" imgW="863280" imgH="444240" progId="Equation.DSMT4">
                  <p:embed/>
                  <p:pic>
                    <p:nvPicPr>
                      <p:cNvPr id="0" name=""/>
                      <p:cNvPicPr/>
                      <p:nvPr/>
                    </p:nvPicPr>
                    <p:blipFill>
                      <a:blip r:embed="rId25"/>
                      <a:stretch>
                        <a:fillRect/>
                      </a:stretch>
                    </p:blipFill>
                    <p:spPr>
                      <a:xfrm>
                        <a:off x="6442516" y="2720975"/>
                        <a:ext cx="863600" cy="444500"/>
                      </a:xfrm>
                      <a:prstGeom prst="rect">
                        <a:avLst/>
                      </a:prstGeom>
                    </p:spPr>
                  </p:pic>
                </p:oleObj>
              </mc:Fallback>
            </mc:AlternateContent>
          </a:graphicData>
        </a:graphic>
      </p:graphicFrame>
      <p:cxnSp>
        <p:nvCxnSpPr>
          <p:cNvPr id="46" name="Straight Arrow Connector 45"/>
          <p:cNvCxnSpPr/>
          <p:nvPr/>
        </p:nvCxnSpPr>
        <p:spPr>
          <a:xfrm flipH="1">
            <a:off x="6096000" y="2938788"/>
            <a:ext cx="24295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Object 46"/>
          <p:cNvGraphicFramePr>
            <a:graphicFrameLocks noChangeAspect="1"/>
          </p:cNvGraphicFramePr>
          <p:nvPr>
            <p:extLst>
              <p:ext uri="{D42A27DB-BD31-4B8C-83A1-F6EECF244321}">
                <p14:modId xmlns:p14="http://schemas.microsoft.com/office/powerpoint/2010/main" val="1060843493"/>
              </p:ext>
            </p:extLst>
          </p:nvPr>
        </p:nvGraphicFramePr>
        <p:xfrm>
          <a:off x="8110808" y="2820274"/>
          <a:ext cx="228600" cy="254000"/>
        </p:xfrm>
        <a:graphic>
          <a:graphicData uri="http://schemas.openxmlformats.org/presentationml/2006/ole">
            <mc:AlternateContent xmlns:mc="http://schemas.openxmlformats.org/markup-compatibility/2006">
              <mc:Choice xmlns:v="urn:schemas-microsoft-com:vml" Requires="v">
                <p:oleObj spid="_x0000_s549827" name="Equation" r:id="rId26" imgW="228600" imgH="253800" progId="Equation.DSMT4">
                  <p:embed/>
                </p:oleObj>
              </mc:Choice>
              <mc:Fallback>
                <p:oleObj name="Equation" r:id="rId26" imgW="228600" imgH="253800" progId="Equation.DSMT4">
                  <p:embed/>
                  <p:pic>
                    <p:nvPicPr>
                      <p:cNvPr id="0" name=""/>
                      <p:cNvPicPr/>
                      <p:nvPr/>
                    </p:nvPicPr>
                    <p:blipFill>
                      <a:blip r:embed="rId27"/>
                      <a:stretch>
                        <a:fillRect/>
                      </a:stretch>
                    </p:blipFill>
                    <p:spPr>
                      <a:xfrm>
                        <a:off x="8110808" y="2820274"/>
                        <a:ext cx="228600" cy="254000"/>
                      </a:xfrm>
                      <a:prstGeom prst="rect">
                        <a:avLst/>
                      </a:prstGeom>
                    </p:spPr>
                  </p:pic>
                </p:oleObj>
              </mc:Fallback>
            </mc:AlternateContent>
          </a:graphicData>
        </a:graphic>
      </p:graphicFrame>
      <p:graphicFrame>
        <p:nvGraphicFramePr>
          <p:cNvPr id="48" name="Object 47"/>
          <p:cNvGraphicFramePr>
            <a:graphicFrameLocks noChangeAspect="1"/>
          </p:cNvGraphicFramePr>
          <p:nvPr>
            <p:extLst>
              <p:ext uri="{D42A27DB-BD31-4B8C-83A1-F6EECF244321}">
                <p14:modId xmlns:p14="http://schemas.microsoft.com/office/powerpoint/2010/main" val="2201057531"/>
              </p:ext>
            </p:extLst>
          </p:nvPr>
        </p:nvGraphicFramePr>
        <p:xfrm>
          <a:off x="4942255" y="2732088"/>
          <a:ext cx="1028700" cy="444500"/>
        </p:xfrm>
        <a:graphic>
          <a:graphicData uri="http://schemas.openxmlformats.org/presentationml/2006/ole">
            <mc:AlternateContent xmlns:mc="http://schemas.openxmlformats.org/markup-compatibility/2006">
              <mc:Choice xmlns:v="urn:schemas-microsoft-com:vml" Requires="v">
                <p:oleObj spid="_x0000_s549828" name="Equation" r:id="rId28" imgW="1028520" imgH="444240" progId="Equation.DSMT4">
                  <p:embed/>
                </p:oleObj>
              </mc:Choice>
              <mc:Fallback>
                <p:oleObj name="Equation" r:id="rId28" imgW="1028520" imgH="444240" progId="Equation.DSMT4">
                  <p:embed/>
                  <p:pic>
                    <p:nvPicPr>
                      <p:cNvPr id="0" name=""/>
                      <p:cNvPicPr/>
                      <p:nvPr/>
                    </p:nvPicPr>
                    <p:blipFill>
                      <a:blip r:embed="rId29"/>
                      <a:stretch>
                        <a:fillRect/>
                      </a:stretch>
                    </p:blipFill>
                    <p:spPr>
                      <a:xfrm>
                        <a:off x="4942255" y="2732088"/>
                        <a:ext cx="1028700" cy="444500"/>
                      </a:xfrm>
                      <a:prstGeom prst="rect">
                        <a:avLst/>
                      </a:prstGeom>
                    </p:spPr>
                  </p:pic>
                </p:oleObj>
              </mc:Fallback>
            </mc:AlternateContent>
          </a:graphicData>
        </a:graphic>
      </p:graphicFrame>
      <p:cxnSp>
        <p:nvCxnSpPr>
          <p:cNvPr id="53" name="Straight Arrow Connector 52"/>
          <p:cNvCxnSpPr/>
          <p:nvPr/>
        </p:nvCxnSpPr>
        <p:spPr>
          <a:xfrm flipH="1">
            <a:off x="8348478" y="2953925"/>
            <a:ext cx="6115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4128610" y="2948310"/>
            <a:ext cx="6115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5" name="Object 54"/>
          <p:cNvGraphicFramePr>
            <a:graphicFrameLocks noChangeAspect="1"/>
          </p:cNvGraphicFramePr>
          <p:nvPr>
            <p:extLst>
              <p:ext uri="{D42A27DB-BD31-4B8C-83A1-F6EECF244321}">
                <p14:modId xmlns:p14="http://schemas.microsoft.com/office/powerpoint/2010/main" val="1204685083"/>
              </p:ext>
            </p:extLst>
          </p:nvPr>
        </p:nvGraphicFramePr>
        <p:xfrm>
          <a:off x="3824957" y="2915825"/>
          <a:ext cx="139700" cy="76200"/>
        </p:xfrm>
        <a:graphic>
          <a:graphicData uri="http://schemas.openxmlformats.org/presentationml/2006/ole">
            <mc:AlternateContent xmlns:mc="http://schemas.openxmlformats.org/markup-compatibility/2006">
              <mc:Choice xmlns:v="urn:schemas-microsoft-com:vml" Requires="v">
                <p:oleObj spid="_x0000_s549829" name="Equation" r:id="rId30" imgW="139680" imgH="75960" progId="Equation.DSMT4">
                  <p:embed/>
                </p:oleObj>
              </mc:Choice>
              <mc:Fallback>
                <p:oleObj name="Equation" r:id="rId30" imgW="139680" imgH="75960" progId="Equation.DSMT4">
                  <p:embed/>
                  <p:pic>
                    <p:nvPicPr>
                      <p:cNvPr id="0" name=""/>
                      <p:cNvPicPr/>
                      <p:nvPr/>
                    </p:nvPicPr>
                    <p:blipFill>
                      <a:blip r:embed="rId17"/>
                      <a:stretch>
                        <a:fillRect/>
                      </a:stretch>
                    </p:blipFill>
                    <p:spPr>
                      <a:xfrm>
                        <a:off x="3824957" y="2915825"/>
                        <a:ext cx="139700" cy="76200"/>
                      </a:xfrm>
                      <a:prstGeom prst="rect">
                        <a:avLst/>
                      </a:prstGeom>
                    </p:spPr>
                  </p:pic>
                </p:oleObj>
              </mc:Fallback>
            </mc:AlternateContent>
          </a:graphicData>
        </a:graphic>
      </p:graphicFrame>
      <p:cxnSp>
        <p:nvCxnSpPr>
          <p:cNvPr id="56" name="Straight Arrow Connector 55"/>
          <p:cNvCxnSpPr/>
          <p:nvPr/>
        </p:nvCxnSpPr>
        <p:spPr>
          <a:xfrm flipH="1">
            <a:off x="2143495" y="2938788"/>
            <a:ext cx="1555997" cy="84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Object 57"/>
          <p:cNvGraphicFramePr>
            <a:graphicFrameLocks noChangeAspect="1"/>
          </p:cNvGraphicFramePr>
          <p:nvPr>
            <p:extLst>
              <p:ext uri="{D42A27DB-BD31-4B8C-83A1-F6EECF244321}">
                <p14:modId xmlns:p14="http://schemas.microsoft.com/office/powerpoint/2010/main" val="2370271995"/>
              </p:ext>
            </p:extLst>
          </p:nvPr>
        </p:nvGraphicFramePr>
        <p:xfrm>
          <a:off x="1755775" y="2795588"/>
          <a:ext cx="241300" cy="254000"/>
        </p:xfrm>
        <a:graphic>
          <a:graphicData uri="http://schemas.openxmlformats.org/presentationml/2006/ole">
            <mc:AlternateContent xmlns:mc="http://schemas.openxmlformats.org/markup-compatibility/2006">
              <mc:Choice xmlns:v="urn:schemas-microsoft-com:vml" Requires="v">
                <p:oleObj spid="_x0000_s549830" name="Equation" r:id="rId31" imgW="241200" imgH="253800" progId="Equation.DSMT4">
                  <p:embed/>
                </p:oleObj>
              </mc:Choice>
              <mc:Fallback>
                <p:oleObj name="Equation" r:id="rId31" imgW="241200" imgH="253800" progId="Equation.DSMT4">
                  <p:embed/>
                  <p:pic>
                    <p:nvPicPr>
                      <p:cNvPr id="0" name=""/>
                      <p:cNvPicPr/>
                      <p:nvPr/>
                    </p:nvPicPr>
                    <p:blipFill>
                      <a:blip r:embed="rId32"/>
                      <a:stretch>
                        <a:fillRect/>
                      </a:stretch>
                    </p:blipFill>
                    <p:spPr>
                      <a:xfrm>
                        <a:off x="1755775" y="2795588"/>
                        <a:ext cx="241300" cy="254000"/>
                      </a:xfrm>
                      <a:prstGeom prst="rect">
                        <a:avLst/>
                      </a:prstGeom>
                    </p:spPr>
                  </p:pic>
                </p:oleObj>
              </mc:Fallback>
            </mc:AlternateContent>
          </a:graphicData>
        </a:graphic>
      </p:graphicFrame>
      <p:graphicFrame>
        <p:nvGraphicFramePr>
          <p:cNvPr id="59" name="Object 58"/>
          <p:cNvGraphicFramePr>
            <a:graphicFrameLocks noChangeAspect="1"/>
          </p:cNvGraphicFramePr>
          <p:nvPr>
            <p:extLst>
              <p:ext uri="{D42A27DB-BD31-4B8C-83A1-F6EECF244321}">
                <p14:modId xmlns:p14="http://schemas.microsoft.com/office/powerpoint/2010/main" val="3645142942"/>
              </p:ext>
            </p:extLst>
          </p:nvPr>
        </p:nvGraphicFramePr>
        <p:xfrm>
          <a:off x="6002338" y="4370388"/>
          <a:ext cx="3086100" cy="444500"/>
        </p:xfrm>
        <a:graphic>
          <a:graphicData uri="http://schemas.openxmlformats.org/presentationml/2006/ole">
            <mc:AlternateContent xmlns:mc="http://schemas.openxmlformats.org/markup-compatibility/2006">
              <mc:Choice xmlns:v="urn:schemas-microsoft-com:vml" Requires="v">
                <p:oleObj spid="_x0000_s549831" name="Equation" r:id="rId33" imgW="3085920" imgH="444240" progId="Equation.DSMT4">
                  <p:embed/>
                </p:oleObj>
              </mc:Choice>
              <mc:Fallback>
                <p:oleObj name="Equation" r:id="rId33" imgW="3085920" imgH="444240" progId="Equation.DSMT4">
                  <p:embed/>
                  <p:pic>
                    <p:nvPicPr>
                      <p:cNvPr id="0" name=""/>
                      <p:cNvPicPr/>
                      <p:nvPr/>
                    </p:nvPicPr>
                    <p:blipFill>
                      <a:blip r:embed="rId34"/>
                      <a:stretch>
                        <a:fillRect/>
                      </a:stretch>
                    </p:blipFill>
                    <p:spPr>
                      <a:xfrm>
                        <a:off x="6002338" y="4370388"/>
                        <a:ext cx="3086100" cy="444500"/>
                      </a:xfrm>
                      <a:prstGeom prst="rect">
                        <a:avLst/>
                      </a:prstGeom>
                    </p:spPr>
                  </p:pic>
                </p:oleObj>
              </mc:Fallback>
            </mc:AlternateContent>
          </a:graphicData>
        </a:graphic>
      </p:graphicFrame>
      <p:graphicFrame>
        <p:nvGraphicFramePr>
          <p:cNvPr id="60" name="Object 59"/>
          <p:cNvGraphicFramePr>
            <a:graphicFrameLocks noChangeAspect="1"/>
          </p:cNvGraphicFramePr>
          <p:nvPr>
            <p:extLst>
              <p:ext uri="{D42A27DB-BD31-4B8C-83A1-F6EECF244321}">
                <p14:modId xmlns:p14="http://schemas.microsoft.com/office/powerpoint/2010/main" val="3522547123"/>
              </p:ext>
            </p:extLst>
          </p:nvPr>
        </p:nvGraphicFramePr>
        <p:xfrm>
          <a:off x="4298950" y="4351338"/>
          <a:ext cx="876300" cy="444500"/>
        </p:xfrm>
        <a:graphic>
          <a:graphicData uri="http://schemas.openxmlformats.org/presentationml/2006/ole">
            <mc:AlternateContent xmlns:mc="http://schemas.openxmlformats.org/markup-compatibility/2006">
              <mc:Choice xmlns:v="urn:schemas-microsoft-com:vml" Requires="v">
                <p:oleObj spid="_x0000_s549832" name="Equation" r:id="rId35" imgW="876240" imgH="444240" progId="Equation.DSMT4">
                  <p:embed/>
                </p:oleObj>
              </mc:Choice>
              <mc:Fallback>
                <p:oleObj name="Equation" r:id="rId35" imgW="876240" imgH="444240" progId="Equation.DSMT4">
                  <p:embed/>
                  <p:pic>
                    <p:nvPicPr>
                      <p:cNvPr id="0" name=""/>
                      <p:cNvPicPr/>
                      <p:nvPr/>
                    </p:nvPicPr>
                    <p:blipFill>
                      <a:blip r:embed="rId36"/>
                      <a:stretch>
                        <a:fillRect/>
                      </a:stretch>
                    </p:blipFill>
                    <p:spPr>
                      <a:xfrm>
                        <a:off x="4298950" y="4351338"/>
                        <a:ext cx="876300" cy="444500"/>
                      </a:xfrm>
                      <a:prstGeom prst="rect">
                        <a:avLst/>
                      </a:prstGeom>
                    </p:spPr>
                  </p:pic>
                </p:oleObj>
              </mc:Fallback>
            </mc:AlternateContent>
          </a:graphicData>
        </a:graphic>
      </p:graphicFrame>
      <p:sp>
        <p:nvSpPr>
          <p:cNvPr id="61" name="TextBox 60"/>
          <p:cNvSpPr txBox="1"/>
          <p:nvPr/>
        </p:nvSpPr>
        <p:spPr>
          <a:xfrm>
            <a:off x="1876425" y="4049291"/>
            <a:ext cx="8461169" cy="276999"/>
          </a:xfrm>
          <a:prstGeom prst="rect">
            <a:avLst/>
          </a:prstGeom>
          <a:noFill/>
        </p:spPr>
        <p:txBody>
          <a:bodyPr wrap="square" rtlCol="0">
            <a:spAutoFit/>
          </a:bodyPr>
          <a:lstStyle/>
          <a:p>
            <a:pPr algn="ctr"/>
            <a:r>
              <a:rPr lang="en-GB" sz="1200" dirty="0"/>
              <a:t>from matrix calculus</a:t>
            </a:r>
          </a:p>
        </p:txBody>
      </p:sp>
      <p:cxnSp>
        <p:nvCxnSpPr>
          <p:cNvPr id="63" name="Straight Arrow Connector 62"/>
          <p:cNvCxnSpPr/>
          <p:nvPr/>
        </p:nvCxnSpPr>
        <p:spPr>
          <a:xfrm flipH="1">
            <a:off x="4834203" y="3176588"/>
            <a:ext cx="725616" cy="1261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967395" y="3176587"/>
            <a:ext cx="725616" cy="1261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876425" y="4984961"/>
            <a:ext cx="8461169" cy="276999"/>
          </a:xfrm>
          <a:prstGeom prst="rect">
            <a:avLst/>
          </a:prstGeom>
          <a:noFill/>
        </p:spPr>
        <p:txBody>
          <a:bodyPr wrap="square" rtlCol="0">
            <a:spAutoFit/>
          </a:bodyPr>
          <a:lstStyle/>
          <a:p>
            <a:pPr algn="ctr"/>
            <a:r>
              <a:rPr lang="en-GB" sz="1200" dirty="0"/>
              <a:t>and finally (also from matrix calculus) we have the sensitivities to weights from the sensitivities to activation:</a:t>
            </a:r>
          </a:p>
        </p:txBody>
      </p:sp>
      <p:graphicFrame>
        <p:nvGraphicFramePr>
          <p:cNvPr id="66" name="Object 65"/>
          <p:cNvGraphicFramePr>
            <a:graphicFrameLocks noChangeAspect="1"/>
          </p:cNvGraphicFramePr>
          <p:nvPr>
            <p:extLst>
              <p:ext uri="{D42A27DB-BD31-4B8C-83A1-F6EECF244321}">
                <p14:modId xmlns:p14="http://schemas.microsoft.com/office/powerpoint/2010/main" val="265134438"/>
              </p:ext>
            </p:extLst>
          </p:nvPr>
        </p:nvGraphicFramePr>
        <p:xfrm>
          <a:off x="3435350" y="5889625"/>
          <a:ext cx="2603500" cy="482600"/>
        </p:xfrm>
        <a:graphic>
          <a:graphicData uri="http://schemas.openxmlformats.org/presentationml/2006/ole">
            <mc:AlternateContent xmlns:mc="http://schemas.openxmlformats.org/markup-compatibility/2006">
              <mc:Choice xmlns:v="urn:schemas-microsoft-com:vml" Requires="v">
                <p:oleObj spid="_x0000_s549833" name="Equation" r:id="rId37" imgW="2603160" imgH="482400" progId="Equation.DSMT4">
                  <p:embed/>
                </p:oleObj>
              </mc:Choice>
              <mc:Fallback>
                <p:oleObj name="Equation" r:id="rId37" imgW="2603160" imgH="482400" progId="Equation.DSMT4">
                  <p:embed/>
                  <p:pic>
                    <p:nvPicPr>
                      <p:cNvPr id="0" name=""/>
                      <p:cNvPicPr/>
                      <p:nvPr/>
                    </p:nvPicPr>
                    <p:blipFill>
                      <a:blip r:embed="rId38"/>
                      <a:stretch>
                        <a:fillRect/>
                      </a:stretch>
                    </p:blipFill>
                    <p:spPr>
                      <a:xfrm>
                        <a:off x="3435350" y="5889625"/>
                        <a:ext cx="2603500" cy="482600"/>
                      </a:xfrm>
                      <a:prstGeom prst="rect">
                        <a:avLst/>
                      </a:prstGeom>
                    </p:spPr>
                  </p:pic>
                </p:oleObj>
              </mc:Fallback>
            </mc:AlternateContent>
          </a:graphicData>
        </a:graphic>
      </p:graphicFrame>
      <p:graphicFrame>
        <p:nvGraphicFramePr>
          <p:cNvPr id="67" name="Object 66"/>
          <p:cNvGraphicFramePr>
            <a:graphicFrameLocks noChangeAspect="1"/>
          </p:cNvGraphicFramePr>
          <p:nvPr>
            <p:extLst>
              <p:ext uri="{D42A27DB-BD31-4B8C-83A1-F6EECF244321}">
                <p14:modId xmlns:p14="http://schemas.microsoft.com/office/powerpoint/2010/main" val="3480499999"/>
              </p:ext>
            </p:extLst>
          </p:nvPr>
        </p:nvGraphicFramePr>
        <p:xfrm>
          <a:off x="4210050" y="5343525"/>
          <a:ext cx="1054100" cy="406400"/>
        </p:xfrm>
        <a:graphic>
          <a:graphicData uri="http://schemas.openxmlformats.org/presentationml/2006/ole">
            <mc:AlternateContent xmlns:mc="http://schemas.openxmlformats.org/markup-compatibility/2006">
              <mc:Choice xmlns:v="urn:schemas-microsoft-com:vml" Requires="v">
                <p:oleObj spid="_x0000_s549834" name="Equation" r:id="rId39" imgW="1054080" imgH="406080" progId="Equation.DSMT4">
                  <p:embed/>
                </p:oleObj>
              </mc:Choice>
              <mc:Fallback>
                <p:oleObj name="Equation" r:id="rId39" imgW="1054080" imgH="406080" progId="Equation.DSMT4">
                  <p:embed/>
                  <p:pic>
                    <p:nvPicPr>
                      <p:cNvPr id="0" name=""/>
                      <p:cNvPicPr/>
                      <p:nvPr/>
                    </p:nvPicPr>
                    <p:blipFill>
                      <a:blip r:embed="rId40"/>
                      <a:stretch>
                        <a:fillRect/>
                      </a:stretch>
                    </p:blipFill>
                    <p:spPr>
                      <a:xfrm>
                        <a:off x="4210050" y="5343525"/>
                        <a:ext cx="1054100" cy="406400"/>
                      </a:xfrm>
                      <a:prstGeom prst="rect">
                        <a:avLst/>
                      </a:prstGeom>
                    </p:spPr>
                  </p:pic>
                </p:oleObj>
              </mc:Fallback>
            </mc:AlternateContent>
          </a:graphicData>
        </a:graphic>
      </p:graphicFrame>
      <p:sp>
        <p:nvSpPr>
          <p:cNvPr id="68" name="TextBox 67"/>
          <p:cNvSpPr txBox="1"/>
          <p:nvPr/>
        </p:nvSpPr>
        <p:spPr>
          <a:xfrm>
            <a:off x="2603036" y="5997700"/>
            <a:ext cx="868763" cy="276999"/>
          </a:xfrm>
          <a:prstGeom prst="rect">
            <a:avLst/>
          </a:prstGeom>
          <a:noFill/>
        </p:spPr>
        <p:txBody>
          <a:bodyPr wrap="square" rtlCol="0">
            <a:spAutoFit/>
          </a:bodyPr>
          <a:lstStyle/>
          <a:p>
            <a:r>
              <a:rPr lang="en-GB" sz="1200" dirty="0"/>
              <a:t>because:</a:t>
            </a:r>
          </a:p>
        </p:txBody>
      </p:sp>
      <p:graphicFrame>
        <p:nvGraphicFramePr>
          <p:cNvPr id="69" name="Object 68"/>
          <p:cNvGraphicFramePr>
            <a:graphicFrameLocks noChangeAspect="1"/>
          </p:cNvGraphicFramePr>
          <p:nvPr>
            <p:extLst>
              <p:ext uri="{D42A27DB-BD31-4B8C-83A1-F6EECF244321}">
                <p14:modId xmlns:p14="http://schemas.microsoft.com/office/powerpoint/2010/main" val="2767128938"/>
              </p:ext>
            </p:extLst>
          </p:nvPr>
        </p:nvGraphicFramePr>
        <p:xfrm>
          <a:off x="6751638" y="5367338"/>
          <a:ext cx="1790700" cy="444500"/>
        </p:xfrm>
        <a:graphic>
          <a:graphicData uri="http://schemas.openxmlformats.org/presentationml/2006/ole">
            <mc:AlternateContent xmlns:mc="http://schemas.openxmlformats.org/markup-compatibility/2006">
              <mc:Choice xmlns:v="urn:schemas-microsoft-com:vml" Requires="v">
                <p:oleObj spid="_x0000_s549835" name="Equation" r:id="rId41" imgW="1790640" imgH="444240" progId="Equation.DSMT4">
                  <p:embed/>
                </p:oleObj>
              </mc:Choice>
              <mc:Fallback>
                <p:oleObj name="Equation" r:id="rId41" imgW="1790640" imgH="444240" progId="Equation.DSMT4">
                  <p:embed/>
                  <p:pic>
                    <p:nvPicPr>
                      <p:cNvPr id="0" name=""/>
                      <p:cNvPicPr/>
                      <p:nvPr/>
                    </p:nvPicPr>
                    <p:blipFill>
                      <a:blip r:embed="rId42"/>
                      <a:stretch>
                        <a:fillRect/>
                      </a:stretch>
                    </p:blipFill>
                    <p:spPr>
                      <a:xfrm>
                        <a:off x="6751638" y="5367338"/>
                        <a:ext cx="1790700" cy="444500"/>
                      </a:xfrm>
                      <a:prstGeom prst="rect">
                        <a:avLst/>
                      </a:prstGeom>
                    </p:spPr>
                  </p:pic>
                </p:oleObj>
              </mc:Fallback>
            </mc:AlternateContent>
          </a:graphicData>
        </a:graphic>
      </p:graphicFrame>
      <p:sp>
        <p:nvSpPr>
          <p:cNvPr id="8" name="Rectangle 7">
            <a:extLst>
              <a:ext uri="{FF2B5EF4-FFF2-40B4-BE49-F238E27FC236}">
                <a16:creationId xmlns="" xmlns:a16="http://schemas.microsoft.com/office/drawing/2014/main" id="{0094C93A-8204-4E42-A598-8DBB8A45967E}"/>
              </a:ext>
            </a:extLst>
          </p:cNvPr>
          <p:cNvSpPr/>
          <p:nvPr/>
        </p:nvSpPr>
        <p:spPr>
          <a:xfrm>
            <a:off x="9093200" y="4458366"/>
            <a:ext cx="2743443" cy="276999"/>
          </a:xfrm>
          <a:prstGeom prst="rect">
            <a:avLst/>
          </a:prstGeom>
        </p:spPr>
        <p:txBody>
          <a:bodyPr wrap="none">
            <a:spAutoFit/>
          </a:bodyPr>
          <a:lstStyle/>
          <a:p>
            <a:r>
              <a:rPr lang="en-GB" sz="1200" dirty="0"/>
              <a:t>where      denotes element-wise product </a:t>
            </a:r>
            <a:endParaRPr lang="aa-ET" sz="1200" dirty="0"/>
          </a:p>
        </p:txBody>
      </p:sp>
      <p:graphicFrame>
        <p:nvGraphicFramePr>
          <p:cNvPr id="51" name="Object 50">
            <a:extLst>
              <a:ext uri="{FF2B5EF4-FFF2-40B4-BE49-F238E27FC236}">
                <a16:creationId xmlns="" xmlns:a16="http://schemas.microsoft.com/office/drawing/2014/main" id="{59636FB6-3AAB-43B0-BF2C-F88ED04F8FA1}"/>
              </a:ext>
            </a:extLst>
          </p:cNvPr>
          <p:cNvGraphicFramePr>
            <a:graphicFrameLocks noChangeAspect="1"/>
          </p:cNvGraphicFramePr>
          <p:nvPr>
            <p:extLst>
              <p:ext uri="{D42A27DB-BD31-4B8C-83A1-F6EECF244321}">
                <p14:modId xmlns:p14="http://schemas.microsoft.com/office/powerpoint/2010/main" val="2900669074"/>
              </p:ext>
            </p:extLst>
          </p:nvPr>
        </p:nvGraphicFramePr>
        <p:xfrm>
          <a:off x="9600147" y="4516509"/>
          <a:ext cx="165100" cy="177800"/>
        </p:xfrm>
        <a:graphic>
          <a:graphicData uri="http://schemas.openxmlformats.org/presentationml/2006/ole">
            <mc:AlternateContent xmlns:mc="http://schemas.openxmlformats.org/markup-compatibility/2006">
              <mc:Choice xmlns:v="urn:schemas-microsoft-com:vml" Requires="v">
                <p:oleObj spid="_x0000_s549836" name="Equation" r:id="rId43" imgW="164880" imgH="177480" progId="Equation.DSMT4">
                  <p:embed/>
                </p:oleObj>
              </mc:Choice>
              <mc:Fallback>
                <p:oleObj name="Equation" r:id="rId43" imgW="164880" imgH="177480" progId="Equation.DSMT4">
                  <p:embed/>
                  <p:pic>
                    <p:nvPicPr>
                      <p:cNvPr id="8" name="Object 7"/>
                      <p:cNvPicPr/>
                      <p:nvPr/>
                    </p:nvPicPr>
                    <p:blipFill>
                      <a:blip r:embed="rId44"/>
                      <a:stretch>
                        <a:fillRect/>
                      </a:stretch>
                    </p:blipFill>
                    <p:spPr>
                      <a:xfrm>
                        <a:off x="9600147" y="4516509"/>
                        <a:ext cx="165100" cy="177800"/>
                      </a:xfrm>
                      <a:prstGeom prst="rect">
                        <a:avLst/>
                      </a:prstGeom>
                    </p:spPr>
                  </p:pic>
                </p:oleObj>
              </mc:Fallback>
            </mc:AlternateContent>
          </a:graphicData>
        </a:graphic>
      </p:graphicFrame>
    </p:spTree>
    <p:extLst>
      <p:ext uri="{BB962C8B-B14F-4D97-AF65-F5344CB8AC3E}">
        <p14:creationId xmlns:p14="http://schemas.microsoft.com/office/powerpoint/2010/main" val="3646190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MLP back-propagation algorithm</a:t>
            </a:r>
          </a:p>
        </p:txBody>
      </p:sp>
      <p:sp>
        <p:nvSpPr>
          <p:cNvPr id="4" name="Content Placeholder 3"/>
          <p:cNvSpPr>
            <a:spLocks noGrp="1"/>
          </p:cNvSpPr>
          <p:nvPr>
            <p:ph idx="1"/>
          </p:nvPr>
        </p:nvSpPr>
        <p:spPr/>
        <p:txBody>
          <a:bodyPr>
            <a:noAutofit/>
          </a:bodyPr>
          <a:lstStyle/>
          <a:p>
            <a:r>
              <a:rPr lang="en-GB" sz="1800" dirty="0"/>
              <a:t>Which gives us the MLP back-prop, generally described in literature and implemented in frameworks</a:t>
            </a:r>
          </a:p>
          <a:p>
            <a:r>
              <a:rPr lang="en-GB" sz="1800" dirty="0"/>
              <a:t>Algorithm:</a:t>
            </a:r>
          </a:p>
          <a:p>
            <a:pPr marL="342900" indent="-342900">
              <a:buFont typeface="+mj-lt"/>
              <a:buAutoNum type="arabicPeriod"/>
            </a:pPr>
            <a:r>
              <a:rPr lang="en-GB" sz="1400" dirty="0"/>
              <a:t>Compute prediction by feed-forward through the network, storing </a:t>
            </a:r>
            <a:r>
              <a:rPr lang="en-GB" sz="1400" u="sng" dirty="0"/>
              <a:t>all hidden combinations </a:t>
            </a:r>
            <a:r>
              <a:rPr lang="en-GB" sz="1400" i="1" u="sng" dirty="0" err="1"/>
              <a:t>zl</a:t>
            </a:r>
            <a:r>
              <a:rPr lang="en-GB" sz="1400" i="1" u="sng" dirty="0"/>
              <a:t> </a:t>
            </a:r>
            <a:r>
              <a:rPr lang="en-GB" sz="1400" u="sng" dirty="0"/>
              <a:t>and activations </a:t>
            </a:r>
            <a:r>
              <a:rPr lang="en-GB" sz="1400" i="1" u="sng" dirty="0"/>
              <a:t>al</a:t>
            </a:r>
          </a:p>
          <a:p>
            <a:pPr marL="342900" indent="-342900">
              <a:buFont typeface="+mj-lt"/>
              <a:buAutoNum type="arabicPeriod"/>
            </a:pPr>
            <a:r>
              <a:rPr lang="en-GB" sz="1400" dirty="0"/>
              <a:t>Compute the </a:t>
            </a:r>
            <a:r>
              <a:rPr lang="en-GB" sz="1400" dirty="0" err="1"/>
              <a:t>adjoints</a:t>
            </a:r>
            <a:r>
              <a:rPr lang="en-GB" sz="1400" dirty="0"/>
              <a:t>                       and                        of all the layer combinations and activations in the reverse order</a:t>
            </a:r>
          </a:p>
          <a:p>
            <a:pPr marL="800100" lvl="1" indent="-342900">
              <a:buAutoNum type="alphaLcPeriod"/>
            </a:pPr>
            <a:endParaRPr lang="en-GB" sz="1400" dirty="0"/>
          </a:p>
          <a:p>
            <a:pPr marL="800100" lvl="1" indent="-342900">
              <a:buAutoNum type="alphaLcPeriod"/>
            </a:pPr>
            <a:r>
              <a:rPr lang="en-GB" sz="1400" dirty="0"/>
              <a:t>Start with </a:t>
            </a:r>
          </a:p>
          <a:p>
            <a:pPr marL="800100" lvl="1" indent="-342900">
              <a:buAutoNum type="alphaLcPeriod"/>
            </a:pPr>
            <a:endParaRPr lang="en-GB" sz="1400" dirty="0"/>
          </a:p>
          <a:p>
            <a:pPr marL="800100" lvl="1" indent="-342900">
              <a:buAutoNum type="alphaLcPeriod"/>
            </a:pPr>
            <a:r>
              <a:rPr lang="en-GB" sz="1400" dirty="0"/>
              <a:t>Recursively compute                                        </a:t>
            </a:r>
            <a:r>
              <a:rPr lang="en-GB" sz="1400" u="sng" dirty="0"/>
              <a:t>and then</a:t>
            </a:r>
            <a:r>
              <a:rPr lang="en-GB" sz="1400" dirty="0"/>
              <a:t>                               from layer </a:t>
            </a:r>
            <a:r>
              <a:rPr lang="en-GB" sz="1400" i="1" dirty="0"/>
              <a:t>L-1 </a:t>
            </a:r>
            <a:r>
              <a:rPr lang="en-GB" sz="1400" dirty="0"/>
              <a:t>to layer </a:t>
            </a:r>
            <a:r>
              <a:rPr lang="en-GB" sz="1400" i="1" dirty="0"/>
              <a:t>1</a:t>
            </a:r>
          </a:p>
          <a:p>
            <a:pPr marL="457200" lvl="1" indent="0">
              <a:buNone/>
            </a:pPr>
            <a:endParaRPr lang="en-GB" sz="1400" i="1" dirty="0"/>
          </a:p>
          <a:p>
            <a:pPr marL="342900" indent="-342900">
              <a:buAutoNum type="arabicPeriod"/>
            </a:pPr>
            <a:r>
              <a:rPr lang="en-GB" sz="1400" dirty="0"/>
              <a:t>Compute the desired derivatives                                 and                     of loss to weights and biases</a:t>
            </a:r>
          </a:p>
          <a:p>
            <a:pPr marL="457200" lvl="1" indent="0">
              <a:buNone/>
            </a:pPr>
            <a:endParaRPr lang="en-GB" sz="1400" dirty="0"/>
          </a:p>
          <a:p>
            <a:pPr marL="457200" lvl="1" indent="0">
              <a:buNone/>
            </a:pPr>
            <a:endParaRPr lang="en-GB" sz="1400" dirty="0"/>
          </a:p>
          <a:p>
            <a:pPr lvl="1"/>
            <a:endParaRPr lang="en-GB" sz="1800" dirty="0"/>
          </a:p>
          <a:p>
            <a:endParaRPr lang="en-GB" sz="18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77</a:t>
            </a:fld>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3458124204"/>
              </p:ext>
            </p:extLst>
          </p:nvPr>
        </p:nvGraphicFramePr>
        <p:xfrm>
          <a:off x="2875550" y="2873375"/>
          <a:ext cx="850900" cy="279400"/>
        </p:xfrm>
        <a:graphic>
          <a:graphicData uri="http://schemas.openxmlformats.org/presentationml/2006/ole">
            <mc:AlternateContent xmlns:mc="http://schemas.openxmlformats.org/markup-compatibility/2006">
              <mc:Choice xmlns:v="urn:schemas-microsoft-com:vml" Requires="v">
                <p:oleObj spid="_x0000_s511641" name="Equation" r:id="rId4" imgW="850680" imgH="279360" progId="Equation.DSMT4">
                  <p:embed/>
                </p:oleObj>
              </mc:Choice>
              <mc:Fallback>
                <p:oleObj name="Equation" r:id="rId4" imgW="850680" imgH="279360" progId="Equation.DSMT4">
                  <p:embed/>
                  <p:pic>
                    <p:nvPicPr>
                      <p:cNvPr id="0" name=""/>
                      <p:cNvPicPr/>
                      <p:nvPr/>
                    </p:nvPicPr>
                    <p:blipFill>
                      <a:blip r:embed="rId5"/>
                      <a:stretch>
                        <a:fillRect/>
                      </a:stretch>
                    </p:blipFill>
                    <p:spPr>
                      <a:xfrm>
                        <a:off x="2875550" y="2873375"/>
                        <a:ext cx="850900" cy="2794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207689462"/>
              </p:ext>
            </p:extLst>
          </p:nvPr>
        </p:nvGraphicFramePr>
        <p:xfrm>
          <a:off x="2555493" y="3384280"/>
          <a:ext cx="927100" cy="304800"/>
        </p:xfrm>
        <a:graphic>
          <a:graphicData uri="http://schemas.openxmlformats.org/presentationml/2006/ole">
            <mc:AlternateContent xmlns:mc="http://schemas.openxmlformats.org/markup-compatibility/2006">
              <mc:Choice xmlns:v="urn:schemas-microsoft-com:vml" Requires="v">
                <p:oleObj spid="_x0000_s511642" name="Equation" r:id="rId6" imgW="927000" imgH="304560" progId="Equation.DSMT4">
                  <p:embed/>
                </p:oleObj>
              </mc:Choice>
              <mc:Fallback>
                <p:oleObj name="Equation" r:id="rId6" imgW="927000" imgH="304560" progId="Equation.DSMT4">
                  <p:embed/>
                  <p:pic>
                    <p:nvPicPr>
                      <p:cNvPr id="0" name=""/>
                      <p:cNvPicPr/>
                      <p:nvPr/>
                    </p:nvPicPr>
                    <p:blipFill>
                      <a:blip r:embed="rId7"/>
                      <a:stretch>
                        <a:fillRect/>
                      </a:stretch>
                    </p:blipFill>
                    <p:spPr>
                      <a:xfrm>
                        <a:off x="2555493" y="3384280"/>
                        <a:ext cx="927100" cy="3048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080103324"/>
              </p:ext>
            </p:extLst>
          </p:nvPr>
        </p:nvGraphicFramePr>
        <p:xfrm>
          <a:off x="4081463" y="2871788"/>
          <a:ext cx="838200" cy="279400"/>
        </p:xfrm>
        <a:graphic>
          <a:graphicData uri="http://schemas.openxmlformats.org/presentationml/2006/ole">
            <mc:AlternateContent xmlns:mc="http://schemas.openxmlformats.org/markup-compatibility/2006">
              <mc:Choice xmlns:v="urn:schemas-microsoft-com:vml" Requires="v">
                <p:oleObj spid="_x0000_s511643" name="Equation" r:id="rId8" imgW="838080" imgH="279360" progId="Equation.DSMT4">
                  <p:embed/>
                </p:oleObj>
              </mc:Choice>
              <mc:Fallback>
                <p:oleObj name="Equation" r:id="rId8" imgW="838080" imgH="279360" progId="Equation.DSMT4">
                  <p:embed/>
                  <p:pic>
                    <p:nvPicPr>
                      <p:cNvPr id="0" name=""/>
                      <p:cNvPicPr/>
                      <p:nvPr/>
                    </p:nvPicPr>
                    <p:blipFill>
                      <a:blip r:embed="rId9"/>
                      <a:stretch>
                        <a:fillRect/>
                      </a:stretch>
                    </p:blipFill>
                    <p:spPr>
                      <a:xfrm>
                        <a:off x="4081463" y="2871788"/>
                        <a:ext cx="838200" cy="2794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674963655"/>
              </p:ext>
            </p:extLst>
          </p:nvPr>
        </p:nvGraphicFramePr>
        <p:xfrm>
          <a:off x="3378427" y="3890296"/>
          <a:ext cx="1270000" cy="330200"/>
        </p:xfrm>
        <a:graphic>
          <a:graphicData uri="http://schemas.openxmlformats.org/presentationml/2006/ole">
            <mc:AlternateContent xmlns:mc="http://schemas.openxmlformats.org/markup-compatibility/2006">
              <mc:Choice xmlns:v="urn:schemas-microsoft-com:vml" Requires="v">
                <p:oleObj spid="_x0000_s511644" name="Equation" r:id="rId10" imgW="1269720" imgH="330120" progId="Equation.DSMT4">
                  <p:embed/>
                </p:oleObj>
              </mc:Choice>
              <mc:Fallback>
                <p:oleObj name="Equation" r:id="rId10" imgW="1269720" imgH="330120" progId="Equation.DSMT4">
                  <p:embed/>
                  <p:pic>
                    <p:nvPicPr>
                      <p:cNvPr id="0" name=""/>
                      <p:cNvPicPr/>
                      <p:nvPr/>
                    </p:nvPicPr>
                    <p:blipFill>
                      <a:blip r:embed="rId11"/>
                      <a:stretch>
                        <a:fillRect/>
                      </a:stretch>
                    </p:blipFill>
                    <p:spPr>
                      <a:xfrm>
                        <a:off x="3378427" y="3890296"/>
                        <a:ext cx="1270000" cy="3302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208967451"/>
              </p:ext>
            </p:extLst>
          </p:nvPr>
        </p:nvGraphicFramePr>
        <p:xfrm>
          <a:off x="3771900" y="4436762"/>
          <a:ext cx="1054100" cy="406400"/>
        </p:xfrm>
        <a:graphic>
          <a:graphicData uri="http://schemas.openxmlformats.org/presentationml/2006/ole">
            <mc:AlternateContent xmlns:mc="http://schemas.openxmlformats.org/markup-compatibility/2006">
              <mc:Choice xmlns:v="urn:schemas-microsoft-com:vml" Requires="v">
                <p:oleObj spid="_x0000_s511645" name="Equation" r:id="rId12" imgW="1054080" imgH="406080" progId="Equation.DSMT4">
                  <p:embed/>
                </p:oleObj>
              </mc:Choice>
              <mc:Fallback>
                <p:oleObj name="Equation" r:id="rId12" imgW="1054080" imgH="406080" progId="Equation.DSMT4">
                  <p:embed/>
                  <p:pic>
                    <p:nvPicPr>
                      <p:cNvPr id="0" name=""/>
                      <p:cNvPicPr/>
                      <p:nvPr/>
                    </p:nvPicPr>
                    <p:blipFill>
                      <a:blip r:embed="rId13"/>
                      <a:stretch>
                        <a:fillRect/>
                      </a:stretch>
                    </p:blipFill>
                    <p:spPr>
                      <a:xfrm>
                        <a:off x="3771900" y="4436762"/>
                        <a:ext cx="1054100" cy="4064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781580761"/>
              </p:ext>
            </p:extLst>
          </p:nvPr>
        </p:nvGraphicFramePr>
        <p:xfrm>
          <a:off x="5317244" y="4436762"/>
          <a:ext cx="647700" cy="406400"/>
        </p:xfrm>
        <a:graphic>
          <a:graphicData uri="http://schemas.openxmlformats.org/presentationml/2006/ole">
            <mc:AlternateContent xmlns:mc="http://schemas.openxmlformats.org/markup-compatibility/2006">
              <mc:Choice xmlns:v="urn:schemas-microsoft-com:vml" Requires="v">
                <p:oleObj spid="_x0000_s511646" name="Equation" r:id="rId14" imgW="647640" imgH="406080" progId="Equation.DSMT4">
                  <p:embed/>
                </p:oleObj>
              </mc:Choice>
              <mc:Fallback>
                <p:oleObj name="Equation" r:id="rId14" imgW="647640" imgH="406080" progId="Equation.DSMT4">
                  <p:embed/>
                  <p:pic>
                    <p:nvPicPr>
                      <p:cNvPr id="0" name=""/>
                      <p:cNvPicPr/>
                      <p:nvPr/>
                    </p:nvPicPr>
                    <p:blipFill>
                      <a:blip r:embed="rId15"/>
                      <a:stretch>
                        <a:fillRect/>
                      </a:stretch>
                    </p:blipFill>
                    <p:spPr>
                      <a:xfrm>
                        <a:off x="5317244" y="4436762"/>
                        <a:ext cx="647700" cy="406400"/>
                      </a:xfrm>
                      <a:prstGeom prst="rect">
                        <a:avLst/>
                      </a:prstGeom>
                    </p:spPr>
                  </p:pic>
                </p:oleObj>
              </mc:Fallback>
            </mc:AlternateContent>
          </a:graphicData>
        </a:graphic>
      </p:graphicFrame>
      <p:graphicFrame>
        <p:nvGraphicFramePr>
          <p:cNvPr id="16" name="Object 15">
            <a:extLst>
              <a:ext uri="{FF2B5EF4-FFF2-40B4-BE49-F238E27FC236}">
                <a16:creationId xmlns="" xmlns:a16="http://schemas.microsoft.com/office/drawing/2014/main" id="{C4B21DE4-4E6D-4D1A-8BC9-49DC002CB566}"/>
              </a:ext>
            </a:extLst>
          </p:cNvPr>
          <p:cNvGraphicFramePr>
            <a:graphicFrameLocks noChangeAspect="1"/>
          </p:cNvGraphicFramePr>
          <p:nvPr>
            <p:extLst>
              <p:ext uri="{D42A27DB-BD31-4B8C-83A1-F6EECF244321}">
                <p14:modId xmlns:p14="http://schemas.microsoft.com/office/powerpoint/2010/main" val="2698123425"/>
              </p:ext>
            </p:extLst>
          </p:nvPr>
        </p:nvGraphicFramePr>
        <p:xfrm>
          <a:off x="5578485" y="3890296"/>
          <a:ext cx="977900" cy="254000"/>
        </p:xfrm>
        <a:graphic>
          <a:graphicData uri="http://schemas.openxmlformats.org/presentationml/2006/ole">
            <mc:AlternateContent xmlns:mc="http://schemas.openxmlformats.org/markup-compatibility/2006">
              <mc:Choice xmlns:v="urn:schemas-microsoft-com:vml" Requires="v">
                <p:oleObj spid="_x0000_s511647" name="Equation" r:id="rId16" imgW="977760" imgH="253800" progId="Equation.DSMT4">
                  <p:embed/>
                </p:oleObj>
              </mc:Choice>
              <mc:Fallback>
                <p:oleObj name="Equation" r:id="rId16" imgW="977760" imgH="253800" progId="Equation.DSMT4">
                  <p:embed/>
                  <p:pic>
                    <p:nvPicPr>
                      <p:cNvPr id="48" name="Object 47"/>
                      <p:cNvPicPr/>
                      <p:nvPr/>
                    </p:nvPicPr>
                    <p:blipFill>
                      <a:blip r:embed="rId17"/>
                      <a:stretch>
                        <a:fillRect/>
                      </a:stretch>
                    </p:blipFill>
                    <p:spPr>
                      <a:xfrm>
                        <a:off x="5578485" y="3890296"/>
                        <a:ext cx="977900" cy="254000"/>
                      </a:xfrm>
                      <a:prstGeom prst="rect">
                        <a:avLst/>
                      </a:prstGeom>
                    </p:spPr>
                  </p:pic>
                </p:oleObj>
              </mc:Fallback>
            </mc:AlternateContent>
          </a:graphicData>
        </a:graphic>
      </p:graphicFrame>
    </p:spTree>
    <p:extLst>
      <p:ext uri="{BB962C8B-B14F-4D97-AF65-F5344CB8AC3E}">
        <p14:creationId xmlns:p14="http://schemas.microsoft.com/office/powerpoint/2010/main" val="9168512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Back-propagation: complexity</a:t>
            </a:r>
          </a:p>
        </p:txBody>
      </p:sp>
      <p:sp>
        <p:nvSpPr>
          <p:cNvPr id="4" name="Content Placeholder 3"/>
          <p:cNvSpPr>
            <a:spLocks noGrp="1"/>
          </p:cNvSpPr>
          <p:nvPr>
            <p:ph idx="1"/>
          </p:nvPr>
        </p:nvSpPr>
        <p:spPr>
          <a:xfrm>
            <a:off x="838200" y="1825625"/>
            <a:ext cx="10515600" cy="4351338"/>
          </a:xfrm>
        </p:spPr>
        <p:txBody>
          <a:bodyPr>
            <a:noAutofit/>
          </a:bodyPr>
          <a:lstStyle/>
          <a:p>
            <a:r>
              <a:rPr lang="en-GB" sz="1800" dirty="0"/>
              <a:t>Recall the leading complexity of feed-forward is a matrix by vector product by layer</a:t>
            </a:r>
            <a:br>
              <a:rPr lang="en-GB" sz="1800" dirty="0"/>
            </a:br>
            <a:r>
              <a:rPr lang="en-GB" sz="1800" dirty="0"/>
              <a:t>of quadratic complexity in the number of units</a:t>
            </a:r>
          </a:p>
          <a:p>
            <a:endParaRPr lang="en-GB" sz="1800" dirty="0"/>
          </a:p>
          <a:p>
            <a:r>
              <a:rPr lang="en-GB" sz="1800" dirty="0"/>
              <a:t>We need a prior feed-forward before back-prop to compute and store all the </a:t>
            </a:r>
            <a:r>
              <a:rPr lang="en-GB" sz="1800" i="1" dirty="0" err="1"/>
              <a:t>zl</a:t>
            </a:r>
            <a:r>
              <a:rPr lang="en-GB" sz="1800" i="1" dirty="0"/>
              <a:t> </a:t>
            </a:r>
            <a:r>
              <a:rPr lang="en-GB" sz="1800" dirty="0"/>
              <a:t>and </a:t>
            </a:r>
            <a:r>
              <a:rPr lang="en-GB" sz="1800" i="1" dirty="0"/>
              <a:t>al</a:t>
            </a:r>
          </a:p>
          <a:p>
            <a:pPr marL="0" indent="0">
              <a:buNone/>
            </a:pPr>
            <a:endParaRPr lang="en-GB" sz="1800" dirty="0"/>
          </a:p>
          <a:p>
            <a:r>
              <a:rPr lang="en-GB" sz="1800" dirty="0"/>
              <a:t>The back-prop equations are executed once on every layer (in reverse order) to compute derivatives to activations and weights:</a:t>
            </a:r>
          </a:p>
          <a:p>
            <a:pPr lvl="1"/>
            <a:endParaRPr lang="en-GB" sz="1400" dirty="0"/>
          </a:p>
          <a:p>
            <a:pPr lvl="1"/>
            <a:r>
              <a:rPr lang="en-GB" sz="1400" dirty="0"/>
              <a:t>                                 is of linear complexity (element-wise multiplication of two vectors)</a:t>
            </a:r>
          </a:p>
          <a:p>
            <a:pPr lvl="1"/>
            <a:endParaRPr lang="en-GB" sz="1400" dirty="0"/>
          </a:p>
          <a:p>
            <a:pPr lvl="1"/>
            <a:r>
              <a:rPr lang="en-GB" sz="1400" dirty="0"/>
              <a:t>                          is of quadratic complexity (matrix by vector product)</a:t>
            </a:r>
          </a:p>
          <a:p>
            <a:pPr lvl="1"/>
            <a:endParaRPr lang="en-GB" sz="1400" dirty="0"/>
          </a:p>
          <a:p>
            <a:pPr lvl="1"/>
            <a:r>
              <a:rPr lang="en-GB" sz="1400" dirty="0"/>
              <a:t>                            is of quadratic complexity</a:t>
            </a:r>
          </a:p>
          <a:p>
            <a:pPr lvl="1"/>
            <a:endParaRPr lang="en-GB" sz="1400" dirty="0"/>
          </a:p>
          <a:p>
            <a:pPr lvl="1"/>
            <a:r>
              <a:rPr lang="en-GB" sz="1400" dirty="0"/>
              <a:t>                is immediate</a:t>
            </a:r>
          </a:p>
          <a:p>
            <a:pPr lvl="1"/>
            <a:endParaRPr lang="en-GB" sz="1400" dirty="0"/>
          </a:p>
          <a:p>
            <a:endParaRPr lang="en-GB" sz="1800" dirty="0"/>
          </a:p>
          <a:p>
            <a:pPr lvl="1"/>
            <a:endParaRPr lang="en-GB" sz="14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78</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442273"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776019713"/>
              </p:ext>
            </p:extLst>
          </p:nvPr>
        </p:nvGraphicFramePr>
        <p:xfrm>
          <a:off x="1570930" y="4352603"/>
          <a:ext cx="1270000" cy="330200"/>
        </p:xfrm>
        <a:graphic>
          <a:graphicData uri="http://schemas.openxmlformats.org/presentationml/2006/ole">
            <mc:AlternateContent xmlns:mc="http://schemas.openxmlformats.org/markup-compatibility/2006">
              <mc:Choice xmlns:v="urn:schemas-microsoft-com:vml" Requires="v">
                <p:oleObj spid="_x0000_s442274" name="Equation" r:id="rId6" imgW="1269720" imgH="330120" progId="Equation.DSMT4">
                  <p:embed/>
                </p:oleObj>
              </mc:Choice>
              <mc:Fallback>
                <p:oleObj name="Equation" r:id="rId6" imgW="1269720" imgH="330120" progId="Equation.DSMT4">
                  <p:embed/>
                  <p:pic>
                    <p:nvPicPr>
                      <p:cNvPr id="0" name=""/>
                      <p:cNvPicPr/>
                      <p:nvPr/>
                    </p:nvPicPr>
                    <p:blipFill>
                      <a:blip r:embed="rId7"/>
                      <a:stretch>
                        <a:fillRect/>
                      </a:stretch>
                    </p:blipFill>
                    <p:spPr>
                      <a:xfrm>
                        <a:off x="1570930" y="4352603"/>
                        <a:ext cx="1270000" cy="3302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328964889"/>
              </p:ext>
            </p:extLst>
          </p:nvPr>
        </p:nvGraphicFramePr>
        <p:xfrm>
          <a:off x="1570930" y="4897956"/>
          <a:ext cx="977900" cy="254000"/>
        </p:xfrm>
        <a:graphic>
          <a:graphicData uri="http://schemas.openxmlformats.org/presentationml/2006/ole">
            <mc:AlternateContent xmlns:mc="http://schemas.openxmlformats.org/markup-compatibility/2006">
              <mc:Choice xmlns:v="urn:schemas-microsoft-com:vml" Requires="v">
                <p:oleObj spid="_x0000_s442275" name="Equation" r:id="rId8" imgW="977760" imgH="253800" progId="Equation.DSMT4">
                  <p:embed/>
                </p:oleObj>
              </mc:Choice>
              <mc:Fallback>
                <p:oleObj name="Equation" r:id="rId8" imgW="977760" imgH="253800" progId="Equation.DSMT4">
                  <p:embed/>
                  <p:pic>
                    <p:nvPicPr>
                      <p:cNvPr id="0" name=""/>
                      <p:cNvPicPr/>
                      <p:nvPr/>
                    </p:nvPicPr>
                    <p:blipFill>
                      <a:blip r:embed="rId9"/>
                      <a:stretch>
                        <a:fillRect/>
                      </a:stretch>
                    </p:blipFill>
                    <p:spPr>
                      <a:xfrm>
                        <a:off x="1570930" y="4897956"/>
                        <a:ext cx="977900" cy="25400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361783971"/>
              </p:ext>
            </p:extLst>
          </p:nvPr>
        </p:nvGraphicFramePr>
        <p:xfrm>
          <a:off x="1570930" y="5318464"/>
          <a:ext cx="1054100" cy="406400"/>
        </p:xfrm>
        <a:graphic>
          <a:graphicData uri="http://schemas.openxmlformats.org/presentationml/2006/ole">
            <mc:AlternateContent xmlns:mc="http://schemas.openxmlformats.org/markup-compatibility/2006">
              <mc:Choice xmlns:v="urn:schemas-microsoft-com:vml" Requires="v">
                <p:oleObj spid="_x0000_s442276" name="Equation" r:id="rId10" imgW="1054080" imgH="406080" progId="Equation.DSMT4">
                  <p:embed/>
                </p:oleObj>
              </mc:Choice>
              <mc:Fallback>
                <p:oleObj name="Equation" r:id="rId10" imgW="1054080" imgH="406080" progId="Equation.DSMT4">
                  <p:embed/>
                  <p:pic>
                    <p:nvPicPr>
                      <p:cNvPr id="0" name=""/>
                      <p:cNvPicPr/>
                      <p:nvPr/>
                    </p:nvPicPr>
                    <p:blipFill>
                      <a:blip r:embed="rId11"/>
                      <a:stretch>
                        <a:fillRect/>
                      </a:stretch>
                    </p:blipFill>
                    <p:spPr>
                      <a:xfrm>
                        <a:off x="1570930" y="5318464"/>
                        <a:ext cx="1054100" cy="406400"/>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028205055"/>
              </p:ext>
            </p:extLst>
          </p:nvPr>
        </p:nvGraphicFramePr>
        <p:xfrm>
          <a:off x="1570930" y="5839495"/>
          <a:ext cx="647700" cy="406400"/>
        </p:xfrm>
        <a:graphic>
          <a:graphicData uri="http://schemas.openxmlformats.org/presentationml/2006/ole">
            <mc:AlternateContent xmlns:mc="http://schemas.openxmlformats.org/markup-compatibility/2006">
              <mc:Choice xmlns:v="urn:schemas-microsoft-com:vml" Requires="v">
                <p:oleObj spid="_x0000_s442277" name="Equation" r:id="rId12" imgW="647640" imgH="406080" progId="Equation.DSMT4">
                  <p:embed/>
                </p:oleObj>
              </mc:Choice>
              <mc:Fallback>
                <p:oleObj name="Equation" r:id="rId12" imgW="647640" imgH="406080" progId="Equation.DSMT4">
                  <p:embed/>
                  <p:pic>
                    <p:nvPicPr>
                      <p:cNvPr id="0" name=""/>
                      <p:cNvPicPr/>
                      <p:nvPr/>
                    </p:nvPicPr>
                    <p:blipFill>
                      <a:blip r:embed="rId13"/>
                      <a:stretch>
                        <a:fillRect/>
                      </a:stretch>
                    </p:blipFill>
                    <p:spPr>
                      <a:xfrm>
                        <a:off x="1570930" y="5839495"/>
                        <a:ext cx="647700" cy="406400"/>
                      </a:xfrm>
                      <a:prstGeom prst="rect">
                        <a:avLst/>
                      </a:prstGeom>
                    </p:spPr>
                  </p:pic>
                </p:oleObj>
              </mc:Fallback>
            </mc:AlternateContent>
          </a:graphicData>
        </a:graphic>
      </p:graphicFrame>
    </p:spTree>
    <p:extLst>
      <p:ext uri="{BB962C8B-B14F-4D97-AF65-F5344CB8AC3E}">
        <p14:creationId xmlns:p14="http://schemas.microsoft.com/office/powerpoint/2010/main" val="888795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Complexity and memory considerations</a:t>
            </a:r>
          </a:p>
        </p:txBody>
      </p:sp>
      <p:sp>
        <p:nvSpPr>
          <p:cNvPr id="4" name="Content Placeholder 3"/>
          <p:cNvSpPr>
            <a:spLocks noGrp="1"/>
          </p:cNvSpPr>
          <p:nvPr>
            <p:ph idx="1"/>
          </p:nvPr>
        </p:nvSpPr>
        <p:spPr/>
        <p:txBody>
          <a:bodyPr>
            <a:noAutofit/>
          </a:bodyPr>
          <a:lstStyle/>
          <a:p>
            <a:r>
              <a:rPr lang="en-GB" sz="1800" dirty="0"/>
              <a:t>So the complexity of a complete back-prop to compute all derivatives</a:t>
            </a:r>
            <a:br>
              <a:rPr lang="en-GB" sz="1800" dirty="0"/>
            </a:br>
            <a:r>
              <a:rPr lang="en-GB" sz="1800" dirty="0"/>
              <a:t>is 3 times the complexity of a feed-forward prediction:</a:t>
            </a:r>
          </a:p>
          <a:p>
            <a:pPr lvl="1"/>
            <a:r>
              <a:rPr lang="en-GB" sz="1400" dirty="0"/>
              <a:t>One necessary feed-forward prediction to compute and store all the </a:t>
            </a:r>
            <a:r>
              <a:rPr lang="en-GB" sz="1400" i="1" dirty="0" err="1"/>
              <a:t>zl</a:t>
            </a:r>
            <a:r>
              <a:rPr lang="en-GB" sz="1400" i="1" dirty="0"/>
              <a:t> </a:t>
            </a:r>
            <a:r>
              <a:rPr lang="en-GB" sz="1400" dirty="0"/>
              <a:t>and </a:t>
            </a:r>
            <a:r>
              <a:rPr lang="en-GB" sz="1400" i="1" dirty="0"/>
              <a:t>al</a:t>
            </a:r>
          </a:p>
          <a:p>
            <a:pPr lvl="1"/>
            <a:r>
              <a:rPr lang="en-GB" sz="1400" dirty="0"/>
              <a:t>The back-propagation itself takes one matrix by vector product, quadratic in units, like feed-forward (but in reverse order)</a:t>
            </a:r>
          </a:p>
          <a:p>
            <a:pPr lvl="1"/>
            <a:r>
              <a:rPr lang="en-GB" sz="1400" dirty="0"/>
              <a:t>Finally, the computation of derivatives to weights adds another matrix by vector product on each layer</a:t>
            </a:r>
            <a:endParaRPr lang="en-GB" sz="1800" dirty="0"/>
          </a:p>
          <a:p>
            <a:r>
              <a:rPr lang="en-GB" sz="1800" dirty="0"/>
              <a:t>As promised, we compute a large number of derivatives in constant time</a:t>
            </a:r>
          </a:p>
          <a:p>
            <a:pPr lvl="1"/>
            <a:r>
              <a:rPr lang="en-GB" sz="1400" dirty="0"/>
              <a:t>The actual back-prop is as fast as </a:t>
            </a:r>
            <a:r>
              <a:rPr lang="en-GB" sz="1400" u="sng" dirty="0"/>
              <a:t>one</a:t>
            </a:r>
            <a:r>
              <a:rPr lang="en-GB" sz="1400" dirty="0"/>
              <a:t> prediction (the other 2 are for the prior prediction and derivatives to weights)</a:t>
            </a:r>
          </a:p>
          <a:p>
            <a:pPr lvl="1"/>
            <a:r>
              <a:rPr lang="en-GB" sz="1400" dirty="0"/>
              <a:t>Independently on the number of derivatives</a:t>
            </a:r>
          </a:p>
          <a:p>
            <a:r>
              <a:rPr lang="en-GB" sz="1800" dirty="0"/>
              <a:t>It works because:</a:t>
            </a:r>
          </a:p>
          <a:p>
            <a:pPr lvl="1"/>
            <a:r>
              <a:rPr lang="en-GB" sz="1400" dirty="0"/>
              <a:t>The end result is </a:t>
            </a:r>
            <a:r>
              <a:rPr lang="en-GB" sz="1400" u="sng" dirty="0"/>
              <a:t>scalar</a:t>
            </a:r>
            <a:r>
              <a:rPr lang="en-GB" sz="1400" dirty="0"/>
              <a:t>, so its derivatives to vectors are </a:t>
            </a:r>
            <a:r>
              <a:rPr lang="en-GB" sz="1400" u="sng" dirty="0"/>
              <a:t>vectors</a:t>
            </a:r>
          </a:p>
          <a:p>
            <a:pPr lvl="1"/>
            <a:r>
              <a:rPr lang="en-GB" sz="1400" dirty="0"/>
              <a:t>Reverse adjoint propagation collapses matrix by vector products into vectors, so we have quadratic complexity, like feed-forward</a:t>
            </a:r>
          </a:p>
          <a:p>
            <a:pPr lvl="1"/>
            <a:r>
              <a:rPr lang="en-GB" sz="1400" dirty="0"/>
              <a:t>Derivatives are computed analytically in one sweep, there is no need to repeatedly bump many parameters one by one</a:t>
            </a:r>
          </a:p>
          <a:p>
            <a:r>
              <a:rPr lang="en-GB" sz="1800" dirty="0"/>
              <a:t>It consumes significant memory </a:t>
            </a:r>
          </a:p>
          <a:p>
            <a:pPr lvl="1"/>
            <a:r>
              <a:rPr lang="en-GB" sz="1400" dirty="0"/>
              <a:t>All combinations and activations must be stored for all layers</a:t>
            </a:r>
          </a:p>
          <a:p>
            <a:pPr lvl="1"/>
            <a:r>
              <a:rPr lang="en-GB" sz="1400" dirty="0"/>
              <a:t>In addition to all the weights and biases</a:t>
            </a:r>
          </a:p>
          <a:p>
            <a:endParaRPr lang="en-GB" sz="1800" dirty="0"/>
          </a:p>
          <a:p>
            <a:pPr lvl="1"/>
            <a:endParaRPr lang="en-GB" sz="14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79</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16791"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527741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CVA</a:t>
            </a:r>
            <a:r>
              <a:rPr lang="en-GB" dirty="0">
                <a:solidFill>
                  <a:schemeClr val="bg1"/>
                </a:solidFill>
              </a:rPr>
              <a:t> </a:t>
            </a:r>
            <a:r>
              <a:rPr lang="en-GB" dirty="0" smtClean="0">
                <a:solidFill>
                  <a:schemeClr val="bg1"/>
                </a:solidFill>
              </a:rPr>
              <a:t>as an option</a:t>
            </a:r>
            <a:endParaRPr lang="en-GB" dirty="0">
              <a:solidFill>
                <a:schemeClr val="bg1"/>
              </a:solidFill>
            </a:endParaRPr>
          </a:p>
        </p:txBody>
      </p:sp>
      <p:sp>
        <p:nvSpPr>
          <p:cNvPr id="4" name="Content Placeholder 3"/>
          <p:cNvSpPr>
            <a:spLocks noGrp="1"/>
          </p:cNvSpPr>
          <p:nvPr>
            <p:ph idx="1"/>
          </p:nvPr>
        </p:nvSpPr>
        <p:spPr/>
        <p:txBody>
          <a:bodyPr>
            <a:normAutofit/>
          </a:bodyPr>
          <a:lstStyle/>
          <a:p>
            <a:r>
              <a:rPr lang="en-GB" sz="1400" dirty="0" smtClean="0"/>
              <a:t>At the time </a:t>
            </a:r>
            <a:r>
              <a:rPr lang="en-GB" sz="1400" i="1" dirty="0" smtClean="0"/>
              <a:t>T </a:t>
            </a:r>
            <a:r>
              <a:rPr lang="en-GB" sz="1400" dirty="0" smtClean="0"/>
              <a:t>when a counterparty defaults, I have a (negative) payoff of </a:t>
            </a:r>
          </a:p>
          <a:p>
            <a:r>
              <a:rPr lang="en-GB" sz="1400" dirty="0"/>
              <a:t>w</a:t>
            </a:r>
            <a:r>
              <a:rPr lang="en-GB" sz="1400" dirty="0" smtClean="0"/>
              <a:t>here </a:t>
            </a:r>
            <a:r>
              <a:rPr lang="en-GB" sz="1400" i="1" dirty="0" smtClean="0"/>
              <a:t>V </a:t>
            </a:r>
            <a:r>
              <a:rPr lang="en-GB" sz="1400" dirty="0" smtClean="0"/>
              <a:t>is the value, at </a:t>
            </a:r>
            <a:r>
              <a:rPr lang="en-GB" sz="1400" i="1" dirty="0" smtClean="0"/>
              <a:t>T</a:t>
            </a:r>
            <a:r>
              <a:rPr lang="en-GB" sz="1400" dirty="0" smtClean="0"/>
              <a:t>, of the sum of all transactions with the party (called “netting set”)</a:t>
            </a:r>
          </a:p>
          <a:p>
            <a:r>
              <a:rPr lang="en-GB" sz="1400" dirty="0"/>
              <a:t>i</a:t>
            </a:r>
            <a:r>
              <a:rPr lang="en-GB" sz="1400" dirty="0" smtClean="0"/>
              <a:t>ncluding swaps, options, exotics, hybrids, etc.</a:t>
            </a:r>
          </a:p>
          <a:p>
            <a:endParaRPr lang="en-GB" sz="1400" dirty="0" smtClean="0"/>
          </a:p>
          <a:p>
            <a:r>
              <a:rPr lang="en-GB" sz="1400" dirty="0"/>
              <a:t>N</a:t>
            </a:r>
            <a:r>
              <a:rPr lang="en-GB" sz="1400" dirty="0" smtClean="0"/>
              <a:t>ote that </a:t>
            </a:r>
            <a:r>
              <a:rPr lang="en-GB" sz="1400" i="1" dirty="0" smtClean="0"/>
              <a:t>V </a:t>
            </a:r>
            <a:r>
              <a:rPr lang="en-GB" sz="1400" dirty="0" smtClean="0"/>
              <a:t>depends on the market value at </a:t>
            </a:r>
            <a:r>
              <a:rPr lang="en-GB" sz="1400" i="1" dirty="0" smtClean="0"/>
              <a:t>T</a:t>
            </a:r>
            <a:r>
              <a:rPr lang="en-GB" sz="1400" dirty="0" smtClean="0"/>
              <a:t> of all assets underlying to all transactions in netting set</a:t>
            </a:r>
          </a:p>
          <a:p>
            <a:r>
              <a:rPr lang="en-GB" sz="1400" dirty="0"/>
              <a:t>p</a:t>
            </a:r>
            <a:r>
              <a:rPr lang="en-GB" sz="1400" dirty="0" smtClean="0"/>
              <a:t>lus path-dependencies (were Bermudans early exercised before </a:t>
            </a:r>
            <a:r>
              <a:rPr lang="en-GB" sz="1400" i="1" dirty="0" smtClean="0"/>
              <a:t>T</a:t>
            </a:r>
            <a:r>
              <a:rPr lang="en-GB" sz="1400" dirty="0" smtClean="0"/>
              <a:t>? were barriers hit before </a:t>
            </a:r>
            <a:r>
              <a:rPr lang="en-GB" sz="1400" i="1" dirty="0" smtClean="0"/>
              <a:t>T</a:t>
            </a:r>
            <a:r>
              <a:rPr lang="en-GB" sz="1400" dirty="0" smtClean="0"/>
              <a:t>? </a:t>
            </a:r>
            <a:r>
              <a:rPr lang="en-GB" sz="1400" dirty="0" smtClean="0"/>
              <a:t>Etc.)</a:t>
            </a:r>
          </a:p>
          <a:p>
            <a:endParaRPr lang="en-GB" sz="1400" dirty="0"/>
          </a:p>
          <a:p>
            <a:r>
              <a:rPr lang="en-GB" sz="1400" dirty="0" smtClean="0"/>
              <a:t>The payoff of the real option I am implicitly giving away when trading is therefore:</a:t>
            </a:r>
          </a:p>
          <a:p>
            <a:r>
              <a:rPr lang="en-GB" sz="1400" dirty="0"/>
              <a:t>w</a:t>
            </a:r>
            <a:r>
              <a:rPr lang="en-GB" sz="1400" dirty="0" smtClean="0"/>
              <a:t>here tau is the (stochastic) time of default</a:t>
            </a:r>
          </a:p>
          <a:p>
            <a:r>
              <a:rPr lang="en-GB" sz="1400" dirty="0"/>
              <a:t>t</a:t>
            </a:r>
            <a:r>
              <a:rPr lang="en-GB" sz="1400" dirty="0" smtClean="0"/>
              <a:t>his is also often written as a continuous integral</a:t>
            </a:r>
          </a:p>
          <a:p>
            <a:endParaRPr lang="en-GB" sz="1400" dirty="0"/>
          </a:p>
          <a:p>
            <a:r>
              <a:rPr lang="en-GB" sz="1400" dirty="0" smtClean="0"/>
              <a:t>This is a complicated, hybrid options that depends on credit and the joint dynamics of all </a:t>
            </a:r>
            <a:r>
              <a:rPr lang="en-GB" sz="1400" dirty="0" err="1" smtClean="0"/>
              <a:t>underlyers</a:t>
            </a:r>
            <a:r>
              <a:rPr lang="en-GB" sz="1400" dirty="0" smtClean="0"/>
              <a:t> in the netting set</a:t>
            </a:r>
          </a:p>
          <a:p>
            <a:r>
              <a:rPr lang="en-GB" sz="1400" dirty="0"/>
              <a:t>e</a:t>
            </a:r>
            <a:r>
              <a:rPr lang="en-GB" sz="1400" dirty="0" smtClean="0"/>
              <a:t>ven when the transactions in the netting set are basic</a:t>
            </a:r>
            <a:endParaRPr lang="en-GB" sz="1400" dirty="0" smtClean="0"/>
          </a:p>
          <a:p>
            <a:pPr marL="0" indent="0">
              <a:buNone/>
            </a:pPr>
            <a:endParaRPr lang="en-GB" sz="1400" dirty="0" smtClean="0"/>
          </a:p>
          <a:p>
            <a:endParaRPr lang="en-GB" sz="1400" dirty="0"/>
          </a:p>
          <a:p>
            <a:endParaRPr lang="en-GB" sz="1400" i="1" dirty="0"/>
          </a:p>
        </p:txBody>
      </p:sp>
      <p:sp>
        <p:nvSpPr>
          <p:cNvPr id="3" name="Slide Number Placeholder 2"/>
          <p:cNvSpPr>
            <a:spLocks noGrp="1"/>
          </p:cNvSpPr>
          <p:nvPr>
            <p:ph type="sldNum" sz="quarter" idx="12"/>
          </p:nvPr>
        </p:nvSpPr>
        <p:spPr/>
        <p:txBody>
          <a:bodyPr/>
          <a:lstStyle/>
          <a:p>
            <a:fld id="{20222C57-82CF-4D8A-8DC1-229C0B8895A7}" type="slidenum">
              <a:rPr lang="en-GB" smtClean="0"/>
              <a:t>8</a:t>
            </a:fld>
            <a:endParaRPr lang="en-GB"/>
          </a:p>
        </p:txBody>
      </p:sp>
      <p:graphicFrame>
        <p:nvGraphicFramePr>
          <p:cNvPr id="5" name="Object 4"/>
          <p:cNvGraphicFramePr>
            <a:graphicFrameLocks noChangeAspect="1"/>
          </p:cNvGraphicFramePr>
          <p:nvPr>
            <p:extLst>
              <p:ext uri="{D42A27DB-BD31-4B8C-83A1-F6EECF244321}">
                <p14:modId xmlns:p14="http://schemas.microsoft.com/office/powerpoint/2010/main" val="2626901014"/>
              </p:ext>
            </p:extLst>
          </p:nvPr>
        </p:nvGraphicFramePr>
        <p:xfrm>
          <a:off x="6410367" y="1843439"/>
          <a:ext cx="1066800" cy="254000"/>
        </p:xfrm>
        <a:graphic>
          <a:graphicData uri="http://schemas.openxmlformats.org/presentationml/2006/ole">
            <mc:AlternateContent xmlns:mc="http://schemas.openxmlformats.org/markup-compatibility/2006">
              <mc:Choice xmlns:v="urn:schemas-microsoft-com:vml" Requires="v">
                <p:oleObj spid="_x0000_s475421" name="Equation" r:id="rId4" imgW="1066680" imgH="253800" progId="Equation.DSMT4">
                  <p:embed/>
                </p:oleObj>
              </mc:Choice>
              <mc:Fallback>
                <p:oleObj name="Equation" r:id="rId4" imgW="1066680" imgH="253800" progId="Equation.DSMT4">
                  <p:embed/>
                  <p:pic>
                    <p:nvPicPr>
                      <p:cNvPr id="0" name=""/>
                      <p:cNvPicPr/>
                      <p:nvPr/>
                    </p:nvPicPr>
                    <p:blipFill>
                      <a:blip r:embed="rId5"/>
                      <a:stretch>
                        <a:fillRect/>
                      </a:stretch>
                    </p:blipFill>
                    <p:spPr>
                      <a:xfrm>
                        <a:off x="6410367" y="1843439"/>
                        <a:ext cx="1066800" cy="254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47975986"/>
              </p:ext>
            </p:extLst>
          </p:nvPr>
        </p:nvGraphicFramePr>
        <p:xfrm>
          <a:off x="7168984" y="3945053"/>
          <a:ext cx="927100" cy="431800"/>
        </p:xfrm>
        <a:graphic>
          <a:graphicData uri="http://schemas.openxmlformats.org/presentationml/2006/ole">
            <mc:AlternateContent xmlns:mc="http://schemas.openxmlformats.org/markup-compatibility/2006">
              <mc:Choice xmlns:v="urn:schemas-microsoft-com:vml" Requires="v">
                <p:oleObj spid="_x0000_s475422" name="Equation" r:id="rId6" imgW="927000" imgH="431640" progId="Equation.DSMT4">
                  <p:embed/>
                </p:oleObj>
              </mc:Choice>
              <mc:Fallback>
                <p:oleObj name="Equation" r:id="rId6" imgW="927000" imgH="431640" progId="Equation.DSMT4">
                  <p:embed/>
                  <p:pic>
                    <p:nvPicPr>
                      <p:cNvPr id="0" name=""/>
                      <p:cNvPicPr/>
                      <p:nvPr/>
                    </p:nvPicPr>
                    <p:blipFill>
                      <a:blip r:embed="rId7"/>
                      <a:stretch>
                        <a:fillRect/>
                      </a:stretch>
                    </p:blipFill>
                    <p:spPr>
                      <a:xfrm>
                        <a:off x="7168984" y="3945053"/>
                        <a:ext cx="927100" cy="431800"/>
                      </a:xfrm>
                      <a:prstGeom prst="rect">
                        <a:avLst/>
                      </a:prstGeom>
                    </p:spPr>
                  </p:pic>
                </p:oleObj>
              </mc:Fallback>
            </mc:AlternateContent>
          </a:graphicData>
        </a:graphic>
      </p:graphicFrame>
    </p:spTree>
    <p:extLst>
      <p:ext uri="{BB962C8B-B14F-4D97-AF65-F5344CB8AC3E}">
        <p14:creationId xmlns:p14="http://schemas.microsoft.com/office/powerpoint/2010/main" val="28794372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Automatic </a:t>
            </a:r>
            <a:r>
              <a:rPr lang="en-GB" dirty="0" err="1">
                <a:solidFill>
                  <a:schemeClr val="bg1"/>
                </a:solidFill>
              </a:rPr>
              <a:t>backprop</a:t>
            </a:r>
            <a:r>
              <a:rPr lang="en-GB" dirty="0">
                <a:solidFill>
                  <a:schemeClr val="bg1"/>
                </a:solidFill>
              </a:rPr>
              <a:t>?</a:t>
            </a:r>
          </a:p>
        </p:txBody>
      </p:sp>
      <p:sp>
        <p:nvSpPr>
          <p:cNvPr id="4" name="Content Placeholder 3"/>
          <p:cNvSpPr>
            <a:spLocks noGrp="1"/>
          </p:cNvSpPr>
          <p:nvPr>
            <p:ph idx="1"/>
          </p:nvPr>
        </p:nvSpPr>
        <p:spPr>
          <a:xfrm>
            <a:off x="838200" y="1825624"/>
            <a:ext cx="10515600" cy="4530725"/>
          </a:xfrm>
        </p:spPr>
        <p:txBody>
          <a:bodyPr>
            <a:noAutofit/>
          </a:bodyPr>
          <a:lstStyle/>
          <a:p>
            <a:r>
              <a:rPr lang="en-GB" sz="1800" dirty="0"/>
              <a:t>Reverse </a:t>
            </a:r>
            <a:r>
              <a:rPr lang="en-GB" sz="1800" dirty="0" err="1"/>
              <a:t>adjoint</a:t>
            </a:r>
            <a:r>
              <a:rPr lang="en-GB" sz="1800" dirty="0"/>
              <a:t> propagation</a:t>
            </a:r>
          </a:p>
          <a:p>
            <a:pPr lvl="1"/>
            <a:r>
              <a:rPr lang="en-GB" sz="1400" dirty="0"/>
              <a:t>Also called back-propagation or back-prop in ML lingo, or </a:t>
            </a:r>
            <a:r>
              <a:rPr lang="en-GB" sz="1400" b="1" dirty="0" err="1">
                <a:solidFill>
                  <a:srgbClr val="FF0000"/>
                </a:solidFill>
              </a:rPr>
              <a:t>adjoint</a:t>
            </a:r>
            <a:r>
              <a:rPr lang="en-GB" sz="1400" b="1" dirty="0">
                <a:solidFill>
                  <a:srgbClr val="FF0000"/>
                </a:solidFill>
              </a:rPr>
              <a:t> differentiation </a:t>
            </a:r>
            <a:r>
              <a:rPr lang="en-GB" sz="1400" dirty="0"/>
              <a:t>(AD) in general</a:t>
            </a:r>
            <a:endParaRPr lang="en-GB" sz="1000" dirty="0"/>
          </a:p>
          <a:p>
            <a:pPr lvl="1"/>
            <a:r>
              <a:rPr lang="en-GB" sz="1400" dirty="0"/>
              <a:t>Computes all differentials of the cost to the many parameters in a deep net in a time similar to one evaluation of the cost</a:t>
            </a:r>
          </a:p>
          <a:p>
            <a:pPr lvl="1"/>
            <a:r>
              <a:rPr lang="en-GB" sz="1400" dirty="0"/>
              <a:t>Achieves this remarkable result by reversing the order of the calculations in the differentiation</a:t>
            </a:r>
          </a:p>
          <a:p>
            <a:pPr lvl="1"/>
            <a:r>
              <a:rPr lang="en-GB" sz="1400" dirty="0"/>
              <a:t>Is the only viable means to train deep nets in reasonable time</a:t>
            </a:r>
          </a:p>
          <a:p>
            <a:pPr lvl="1"/>
            <a:r>
              <a:rPr lang="en-GB" sz="1400" dirty="0"/>
              <a:t>Relies on the cost being scalar, hence its adjoints are vectors</a:t>
            </a:r>
          </a:p>
          <a:p>
            <a:pPr lvl="1"/>
            <a:r>
              <a:rPr lang="en-GB" sz="1400" b="1" dirty="0">
                <a:solidFill>
                  <a:srgbClr val="FF0000"/>
                </a:solidFill>
              </a:rPr>
              <a:t>Applies to any scalar calculation, not just neural nets</a:t>
            </a:r>
          </a:p>
          <a:p>
            <a:r>
              <a:rPr lang="en-GB" sz="1800" dirty="0"/>
              <a:t>However manual AD code is</a:t>
            </a:r>
            <a:endParaRPr lang="en-GB" sz="1400" dirty="0"/>
          </a:p>
          <a:p>
            <a:pPr lvl="1"/>
            <a:r>
              <a:rPr lang="en-GB" sz="1400" dirty="0"/>
              <a:t>Complicated and prone to error</a:t>
            </a:r>
          </a:p>
          <a:p>
            <a:pPr lvl="1"/>
            <a:r>
              <a:rPr lang="en-GB" sz="1400" dirty="0"/>
              <a:t>Painful to maintain and synchronize as we modify feed-forward code</a:t>
            </a:r>
          </a:p>
          <a:p>
            <a:r>
              <a:rPr lang="en-GB" sz="1800" dirty="0"/>
              <a:t>AAD: </a:t>
            </a:r>
            <a:r>
              <a:rPr lang="en-GB" sz="1800" b="1" dirty="0">
                <a:solidFill>
                  <a:srgbClr val="FF0000"/>
                </a:solidFill>
              </a:rPr>
              <a:t>automatic </a:t>
            </a:r>
            <a:r>
              <a:rPr lang="en-GB" sz="1800" dirty="0" err="1"/>
              <a:t>adjoint</a:t>
            </a:r>
            <a:r>
              <a:rPr lang="en-GB" sz="1800" dirty="0"/>
              <a:t> differentiation</a:t>
            </a:r>
            <a:endParaRPr lang="en-GB" sz="1400" dirty="0"/>
          </a:p>
          <a:p>
            <a:pPr lvl="1"/>
            <a:r>
              <a:rPr lang="en-GB" sz="1400" dirty="0"/>
              <a:t>Next, we learn to </a:t>
            </a:r>
            <a:r>
              <a:rPr lang="en-GB" sz="1400" b="1" dirty="0">
                <a:solidFill>
                  <a:srgbClr val="FF0000"/>
                </a:solidFill>
              </a:rPr>
              <a:t>automate</a:t>
            </a:r>
            <a:r>
              <a:rPr lang="en-GB" sz="1400" dirty="0">
                <a:solidFill>
                  <a:srgbClr val="FF0000"/>
                </a:solidFill>
              </a:rPr>
              <a:t> </a:t>
            </a:r>
            <a:r>
              <a:rPr lang="en-GB" sz="1400" dirty="0"/>
              <a:t>AD</a:t>
            </a:r>
          </a:p>
          <a:p>
            <a:pPr lvl="1"/>
            <a:r>
              <a:rPr lang="en-GB" sz="1400" dirty="0"/>
              <a:t>Since AD propagates </a:t>
            </a:r>
            <a:r>
              <a:rPr lang="en-GB" sz="1400" dirty="0" err="1"/>
              <a:t>adjoints</a:t>
            </a:r>
            <a:r>
              <a:rPr lang="en-GB" sz="1400" dirty="0"/>
              <a:t> in the reverse order through evaluation graphs</a:t>
            </a:r>
          </a:p>
          <a:p>
            <a:pPr lvl="1"/>
            <a:r>
              <a:rPr lang="en-GB" sz="1400" dirty="0"/>
              <a:t>We will learn to automatically generate graphs so we can back-prop derivatives through them</a:t>
            </a:r>
          </a:p>
          <a:p>
            <a:pPr lvl="1"/>
            <a:r>
              <a:rPr lang="en-GB" sz="1400" dirty="0"/>
              <a:t>Not only for deep nets, but for any calculation</a:t>
            </a:r>
          </a:p>
          <a:p>
            <a:pPr lvl="1"/>
            <a:r>
              <a:rPr lang="en-GB" sz="1400" dirty="0"/>
              <a:t>Including large Monte-Carlo simulations</a:t>
            </a:r>
          </a:p>
          <a:p>
            <a:r>
              <a:rPr lang="en-GB" sz="1800" dirty="0"/>
              <a:t>First, we illustrate the application of deep learning to financial derivatives</a:t>
            </a:r>
          </a:p>
          <a:p>
            <a:pPr lvl="1"/>
            <a:endParaRPr lang="en-GB" sz="1400" dirty="0"/>
          </a:p>
          <a:p>
            <a:endParaRPr lang="en-GB" sz="1400" dirty="0"/>
          </a:p>
          <a:p>
            <a:endParaRPr lang="en-GB" sz="1400" dirty="0"/>
          </a:p>
        </p:txBody>
      </p:sp>
      <p:sp>
        <p:nvSpPr>
          <p:cNvPr id="3" name="Slide Number Placeholder 2"/>
          <p:cNvSpPr>
            <a:spLocks noGrp="1"/>
          </p:cNvSpPr>
          <p:nvPr>
            <p:ph type="sldNum" sz="quarter" idx="12"/>
          </p:nvPr>
        </p:nvSpPr>
        <p:spPr/>
        <p:txBody>
          <a:bodyPr/>
          <a:lstStyle/>
          <a:p>
            <a:fld id="{20222C57-82CF-4D8A-8DC1-229C0B8895A7}" type="slidenum">
              <a:rPr lang="en-GB" smtClean="0"/>
              <a:t>80</a:t>
            </a:fld>
            <a:endParaRPr lang="en-GB"/>
          </a:p>
        </p:txBody>
      </p:sp>
    </p:spTree>
    <p:extLst>
      <p:ext uri="{BB962C8B-B14F-4D97-AF65-F5344CB8AC3E}">
        <p14:creationId xmlns:p14="http://schemas.microsoft.com/office/powerpoint/2010/main" val="4067592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7652" y="2975915"/>
            <a:ext cx="8696696" cy="597408"/>
          </a:xfrm>
          <a:prstGeom prst="rect">
            <a:avLst/>
          </a:prstGeom>
        </p:spPr>
      </p:pic>
      <p:sp>
        <p:nvSpPr>
          <p:cNvPr id="2" name="Title 1"/>
          <p:cNvSpPr>
            <a:spLocks noGrp="1"/>
          </p:cNvSpPr>
          <p:nvPr>
            <p:ph type="title"/>
          </p:nvPr>
        </p:nvSpPr>
        <p:spPr>
          <a:xfrm>
            <a:off x="838200" y="2597696"/>
            <a:ext cx="10515600" cy="1325563"/>
          </a:xfrm>
        </p:spPr>
        <p:txBody>
          <a:bodyPr/>
          <a:lstStyle/>
          <a:p>
            <a:pPr algn="ctr"/>
            <a:r>
              <a:rPr lang="en-GB" dirty="0">
                <a:solidFill>
                  <a:schemeClr val="bg1"/>
                </a:solidFill>
              </a:rPr>
              <a:t>Deep learning in finance</a:t>
            </a:r>
          </a:p>
        </p:txBody>
      </p:sp>
      <p:sp>
        <p:nvSpPr>
          <p:cNvPr id="3" name="Slide Number Placeholder 2"/>
          <p:cNvSpPr>
            <a:spLocks noGrp="1"/>
          </p:cNvSpPr>
          <p:nvPr>
            <p:ph type="sldNum" sz="quarter" idx="12"/>
          </p:nvPr>
        </p:nvSpPr>
        <p:spPr/>
        <p:txBody>
          <a:bodyPr/>
          <a:lstStyle/>
          <a:p>
            <a:fld id="{20222C57-82CF-4D8A-8DC1-229C0B8895A7}" type="slidenum">
              <a:rPr lang="en-GB" smtClean="0"/>
              <a:t>81</a:t>
            </a:fld>
            <a:endParaRPr lang="en-GB"/>
          </a:p>
        </p:txBody>
      </p:sp>
    </p:spTree>
    <p:extLst>
      <p:ext uri="{BB962C8B-B14F-4D97-AF65-F5344CB8AC3E}">
        <p14:creationId xmlns:p14="http://schemas.microsoft.com/office/powerpoint/2010/main" val="27435970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Example: learn Black-Scholes from data</a:t>
            </a:r>
          </a:p>
        </p:txBody>
      </p:sp>
      <p:sp>
        <p:nvSpPr>
          <p:cNvPr id="4" name="Content Placeholder 3"/>
          <p:cNvSpPr>
            <a:spLocks noGrp="1"/>
          </p:cNvSpPr>
          <p:nvPr>
            <p:ph idx="1"/>
          </p:nvPr>
        </p:nvSpPr>
        <p:spPr/>
        <p:txBody>
          <a:bodyPr>
            <a:noAutofit/>
          </a:bodyPr>
          <a:lstStyle/>
          <a:p>
            <a:r>
              <a:rPr lang="en-GB" sz="1800" dirty="0"/>
              <a:t>We reuse the same example </a:t>
            </a:r>
            <a:br>
              <a:rPr lang="en-GB" sz="1800" dirty="0"/>
            </a:br>
            <a:r>
              <a:rPr lang="en-GB" sz="1800" dirty="0"/>
              <a:t>as for linear and quadratic regression</a:t>
            </a:r>
          </a:p>
          <a:p>
            <a:endParaRPr lang="en-GB" sz="1800" dirty="0"/>
          </a:p>
          <a:p>
            <a:r>
              <a:rPr lang="en-GB" sz="1800" dirty="0"/>
              <a:t>Simulate data </a:t>
            </a:r>
            <a:br>
              <a:rPr lang="en-GB" sz="1800" dirty="0"/>
            </a:br>
            <a:r>
              <a:rPr lang="en-GB" sz="1800" dirty="0"/>
              <a:t>for the spot in 1y </a:t>
            </a:r>
            <a:br>
              <a:rPr lang="en-GB" sz="1800" dirty="0"/>
            </a:br>
            <a:r>
              <a:rPr lang="en-GB" sz="1800" dirty="0"/>
              <a:t>and a call payoff in 2y</a:t>
            </a:r>
          </a:p>
          <a:p>
            <a:endParaRPr lang="en-GB" sz="1800" dirty="0"/>
          </a:p>
          <a:p>
            <a:r>
              <a:rPr lang="en-GB" sz="1800" dirty="0"/>
              <a:t>Train a neural net to find </a:t>
            </a:r>
            <a:br>
              <a:rPr lang="en-GB" sz="1800" dirty="0"/>
            </a:br>
            <a:r>
              <a:rPr lang="en-GB" sz="1800" dirty="0"/>
              <a:t>the future price of the call in 1y</a:t>
            </a:r>
            <a:br>
              <a:rPr lang="en-GB" sz="1800" dirty="0"/>
            </a:br>
            <a:r>
              <a:rPr lang="en-GB" sz="1800" dirty="0"/>
              <a:t>as a function of the spot prevailing in 1y</a:t>
            </a:r>
          </a:p>
          <a:p>
            <a:endParaRPr lang="en-GB" sz="1800" dirty="0"/>
          </a:p>
          <a:p>
            <a:r>
              <a:rPr lang="en-GB" sz="1800" dirty="0"/>
              <a:t>See if it can learn Black &amp; Scholes </a:t>
            </a:r>
            <a:br>
              <a:rPr lang="en-GB" sz="1800" dirty="0"/>
            </a:br>
            <a:r>
              <a:rPr lang="en-GB" sz="1800" dirty="0"/>
              <a:t>from data alone</a:t>
            </a:r>
          </a:p>
          <a:p>
            <a:endParaRPr lang="en-GB" sz="1800" dirty="0"/>
          </a:p>
          <a:p>
            <a:pPr lvl="1"/>
            <a:endParaRPr lang="en-GB" sz="1400" dirty="0"/>
          </a:p>
          <a:p>
            <a:endParaRPr lang="en-GB" sz="1800" dirty="0"/>
          </a:p>
          <a:p>
            <a:pPr lvl="1"/>
            <a:endParaRPr lang="en-GB" sz="14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82</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18835"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4792" y="2495670"/>
            <a:ext cx="2640385" cy="1709888"/>
          </a:xfrm>
          <a:prstGeom prst="rect">
            <a:avLst/>
          </a:prstGeom>
        </p:spPr>
      </p:pic>
      <p:cxnSp>
        <p:nvCxnSpPr>
          <p:cNvPr id="11" name="Straight Arrow Connector 10"/>
          <p:cNvCxnSpPr/>
          <p:nvPr/>
        </p:nvCxnSpPr>
        <p:spPr>
          <a:xfrm>
            <a:off x="4654792" y="4378440"/>
            <a:ext cx="280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654792" y="2789921"/>
            <a:ext cx="0" cy="158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08643" y="4255517"/>
            <a:ext cx="447188" cy="246221"/>
          </a:xfrm>
          <a:prstGeom prst="rect">
            <a:avLst/>
          </a:prstGeom>
          <a:noFill/>
        </p:spPr>
        <p:txBody>
          <a:bodyPr wrap="square" rtlCol="0">
            <a:spAutoFit/>
          </a:bodyPr>
          <a:lstStyle/>
          <a:p>
            <a:r>
              <a:rPr lang="en-GB" sz="1000" dirty="0">
                <a:solidFill>
                  <a:schemeClr val="accent1"/>
                </a:solidFill>
              </a:rPr>
              <a:t>S1</a:t>
            </a:r>
          </a:p>
        </p:txBody>
      </p:sp>
      <p:sp>
        <p:nvSpPr>
          <p:cNvPr id="22" name="TextBox 21"/>
          <p:cNvSpPr txBox="1"/>
          <p:nvPr/>
        </p:nvSpPr>
        <p:spPr>
          <a:xfrm>
            <a:off x="4269427" y="2565969"/>
            <a:ext cx="929972" cy="246221"/>
          </a:xfrm>
          <a:prstGeom prst="rect">
            <a:avLst/>
          </a:prstGeom>
          <a:noFill/>
        </p:spPr>
        <p:txBody>
          <a:bodyPr wrap="square" rtlCol="0">
            <a:spAutoFit/>
          </a:bodyPr>
          <a:lstStyle/>
          <a:p>
            <a:pPr algn="ctr"/>
            <a:r>
              <a:rPr lang="en-GB" sz="1000" dirty="0">
                <a:solidFill>
                  <a:schemeClr val="accent1"/>
                </a:solidFill>
              </a:rPr>
              <a:t>max(S2-K,0)</a:t>
            </a:r>
          </a:p>
        </p:txBody>
      </p:sp>
      <p:sp>
        <p:nvSpPr>
          <p:cNvPr id="15" name="Right Arrow 14"/>
          <p:cNvSpPr/>
          <p:nvPr/>
        </p:nvSpPr>
        <p:spPr>
          <a:xfrm>
            <a:off x="7408643" y="3310528"/>
            <a:ext cx="447188" cy="233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5831" y="2358129"/>
            <a:ext cx="3513071" cy="2342047"/>
          </a:xfrm>
          <a:prstGeom prst="rect">
            <a:avLst/>
          </a:prstGeom>
        </p:spPr>
      </p:pic>
      <p:sp>
        <p:nvSpPr>
          <p:cNvPr id="5" name="TextBox 4">
            <a:extLst>
              <a:ext uri="{FF2B5EF4-FFF2-40B4-BE49-F238E27FC236}">
                <a16:creationId xmlns="" xmlns:a16="http://schemas.microsoft.com/office/drawing/2014/main" id="{CBE72985-2810-4E3A-B1C9-151F1B22D86C}"/>
              </a:ext>
            </a:extLst>
          </p:cNvPr>
          <p:cNvSpPr txBox="1"/>
          <p:nvPr/>
        </p:nvSpPr>
        <p:spPr>
          <a:xfrm>
            <a:off x="5508165" y="4666343"/>
            <a:ext cx="5054605"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net learns Black &amp; Scholes from the data cloud alone</a:t>
            </a:r>
          </a:p>
          <a:p>
            <a:pPr marL="285750" indent="-285750">
              <a:buFont typeface="Arial" panose="020B0604020202020204" pitchFamily="34" charset="0"/>
              <a:buChar char="•"/>
            </a:pPr>
            <a:r>
              <a:rPr lang="en-US" sz="1200" dirty="0"/>
              <a:t>The red line (Black &amp; Scholes’s formula) is only for the viewer’s reference</a:t>
            </a:r>
          </a:p>
          <a:p>
            <a:pPr marL="285750" indent="-285750">
              <a:buFont typeface="Arial" panose="020B0604020202020204" pitchFamily="34" charset="0"/>
              <a:buChar char="•"/>
            </a:pPr>
            <a:r>
              <a:rPr lang="en-US" sz="1200" dirty="0"/>
              <a:t>The net doesn’t know anything about Black &amp; Scholes at any stage</a:t>
            </a:r>
            <a:endParaRPr lang="aa-ET" sz="1200" dirty="0"/>
          </a:p>
        </p:txBody>
      </p:sp>
    </p:spTree>
    <p:extLst>
      <p:ext uri="{BB962C8B-B14F-4D97-AF65-F5344CB8AC3E}">
        <p14:creationId xmlns:p14="http://schemas.microsoft.com/office/powerpoint/2010/main" val="207149665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Simple ANNs with </a:t>
            </a:r>
            <a:r>
              <a:rPr lang="en-GB" dirty="0" err="1">
                <a:solidFill>
                  <a:schemeClr val="bg1"/>
                </a:solidFill>
              </a:rPr>
              <a:t>TensorFlow</a:t>
            </a:r>
            <a:endParaRPr lang="en-GB" dirty="0">
              <a:solidFill>
                <a:schemeClr val="bg1"/>
              </a:solidFill>
            </a:endParaRPr>
          </a:p>
        </p:txBody>
      </p:sp>
      <p:sp>
        <p:nvSpPr>
          <p:cNvPr id="4" name="Content Placeholder 3"/>
          <p:cNvSpPr>
            <a:spLocks noGrp="1"/>
          </p:cNvSpPr>
          <p:nvPr>
            <p:ph idx="1"/>
          </p:nvPr>
        </p:nvSpPr>
        <p:spPr/>
        <p:txBody>
          <a:bodyPr>
            <a:noAutofit/>
          </a:bodyPr>
          <a:lstStyle/>
          <a:p>
            <a:r>
              <a:rPr lang="en-GB" sz="1800" dirty="0" err="1"/>
              <a:t>TensorFlow</a:t>
            </a:r>
            <a:endParaRPr lang="en-GB" sz="1800" dirty="0"/>
          </a:p>
          <a:p>
            <a:pPr lvl="1"/>
            <a:r>
              <a:rPr lang="en-GB" sz="1400" dirty="0"/>
              <a:t>Machine learning framework open sourced by Google</a:t>
            </a:r>
          </a:p>
          <a:p>
            <a:pPr lvl="1"/>
            <a:r>
              <a:rPr lang="en-GB" sz="1400" dirty="0"/>
              <a:t>The most popular framework for machine learning and deep learning</a:t>
            </a:r>
            <a:endParaRPr lang="en-GB" sz="1800" dirty="0"/>
          </a:p>
          <a:p>
            <a:r>
              <a:rPr lang="en-GB" sz="1800" dirty="0"/>
              <a:t>What is </a:t>
            </a:r>
            <a:r>
              <a:rPr lang="en-GB" sz="1800" dirty="0" err="1"/>
              <a:t>TensorFlow</a:t>
            </a:r>
            <a:r>
              <a:rPr lang="en-GB" sz="1800" dirty="0"/>
              <a:t> exactly?</a:t>
            </a:r>
          </a:p>
          <a:p>
            <a:pPr lvl="1"/>
            <a:r>
              <a:rPr lang="en-GB" sz="1400" dirty="0"/>
              <a:t>Another math/numerical/matrix library with API in Python</a:t>
            </a:r>
          </a:p>
          <a:p>
            <a:pPr lvl="1"/>
            <a:r>
              <a:rPr lang="en-GB" sz="1400" dirty="0"/>
              <a:t>With 3 perks (in increasing order of </a:t>
            </a:r>
            <a:r>
              <a:rPr lang="en-GB" sz="1400" dirty="0" err="1"/>
              <a:t>perkness</a:t>
            </a:r>
            <a:r>
              <a:rPr lang="en-GB" sz="1400" dirty="0"/>
              <a:t>)</a:t>
            </a:r>
          </a:p>
          <a:p>
            <a:pPr lvl="2">
              <a:buFont typeface="+mj-lt"/>
              <a:buAutoNum type="arabicPeriod"/>
            </a:pPr>
            <a:r>
              <a:rPr lang="en-GB" sz="1400" dirty="0"/>
              <a:t>High level functions to work with ANNs easily and conveniently</a:t>
            </a:r>
          </a:p>
          <a:p>
            <a:pPr lvl="2">
              <a:buFont typeface="+mj-lt"/>
              <a:buAutoNum type="arabicPeriod"/>
            </a:pPr>
            <a:r>
              <a:rPr lang="en-GB" sz="1400" dirty="0"/>
              <a:t>Matrix calculus executed on multi-core CPU and GPU</a:t>
            </a:r>
          </a:p>
          <a:p>
            <a:pPr lvl="2">
              <a:buFont typeface="+mj-lt"/>
              <a:buAutoNum type="arabicPeriod"/>
            </a:pPr>
            <a:r>
              <a:rPr lang="en-GB" sz="1400" dirty="0"/>
              <a:t>Built-in back-prop so TF computes derivatives of your code, in constant time, behind the scenes (a form of AAD)</a:t>
            </a:r>
            <a:endParaRPr lang="en-GB" sz="1800" dirty="0"/>
          </a:p>
          <a:p>
            <a:r>
              <a:rPr lang="en-GB" sz="1800" dirty="0"/>
              <a:t>Working with </a:t>
            </a:r>
            <a:r>
              <a:rPr lang="en-GB" sz="1800" dirty="0" err="1"/>
              <a:t>TensorFlow</a:t>
            </a:r>
            <a:endParaRPr lang="en-GB" sz="1800" dirty="0"/>
          </a:p>
          <a:p>
            <a:pPr lvl="1"/>
            <a:r>
              <a:rPr lang="en-GB" sz="1400" dirty="0"/>
              <a:t>To do all this, TF needs to know computation graphs: all computations with order and dependency, </a:t>
            </a:r>
            <a:r>
              <a:rPr lang="en-GB" sz="1400" u="sng" dirty="0"/>
              <a:t>before</a:t>
            </a:r>
            <a:r>
              <a:rPr lang="en-GB" sz="1400" dirty="0"/>
              <a:t> they are executed</a:t>
            </a:r>
          </a:p>
          <a:p>
            <a:pPr lvl="1"/>
            <a:r>
              <a:rPr lang="en-GB" sz="1400" dirty="0"/>
              <a:t>Hence, working with TF is surprising at first, you must:</a:t>
            </a:r>
          </a:p>
          <a:p>
            <a:pPr lvl="2"/>
            <a:r>
              <a:rPr lang="en-GB" sz="1400" dirty="0"/>
              <a:t>First “register” the calculations with TF, that is, build the graph in TF’s memory space</a:t>
            </a:r>
          </a:p>
          <a:p>
            <a:pPr lvl="2"/>
            <a:r>
              <a:rPr lang="en-GB" sz="1400" dirty="0"/>
              <a:t>Then, ask TF to run the graph, and back-prop through the graph when derivatives are needed</a:t>
            </a:r>
          </a:p>
          <a:p>
            <a:pPr marL="914400" lvl="2" indent="0">
              <a:buNone/>
            </a:pPr>
            <a:endParaRPr lang="en-GB" sz="1000" dirty="0"/>
          </a:p>
          <a:p>
            <a:pPr marL="0" indent="0">
              <a:buNone/>
            </a:pPr>
            <a:endParaRPr lang="en-GB" sz="2200" dirty="0"/>
          </a:p>
          <a:p>
            <a:endParaRPr lang="en-GB" sz="1800" dirty="0"/>
          </a:p>
          <a:p>
            <a:endParaRPr lang="en-GB" sz="1800" dirty="0"/>
          </a:p>
          <a:p>
            <a:endParaRPr lang="en-GB" sz="1800" dirty="0"/>
          </a:p>
          <a:p>
            <a:pPr lvl="1"/>
            <a:endParaRPr lang="en-GB" sz="1400" dirty="0"/>
          </a:p>
          <a:p>
            <a:endParaRPr lang="en-GB" sz="1800" dirty="0"/>
          </a:p>
          <a:p>
            <a:pPr lvl="1"/>
            <a:endParaRPr lang="en-GB" sz="14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83</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1906"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5622319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Simple example walkthrough</a:t>
            </a:r>
          </a:p>
        </p:txBody>
      </p:sp>
      <p:sp>
        <p:nvSpPr>
          <p:cNvPr id="4" name="Content Placeholder 3"/>
          <p:cNvSpPr>
            <a:spLocks noGrp="1"/>
          </p:cNvSpPr>
          <p:nvPr>
            <p:ph idx="1"/>
          </p:nvPr>
        </p:nvSpPr>
        <p:spPr/>
        <p:txBody>
          <a:bodyPr>
            <a:noAutofit/>
          </a:bodyPr>
          <a:lstStyle/>
          <a:p>
            <a:r>
              <a:rPr lang="en-GB" sz="1800" dirty="0"/>
              <a:t>Head to </a:t>
            </a:r>
            <a:r>
              <a:rPr lang="en-GB" sz="1800" dirty="0">
                <a:hlinkClick r:id="rId4"/>
              </a:rPr>
              <a:t>http://GitHub/asavine/CompFinance/Workshop/</a:t>
            </a:r>
            <a:r>
              <a:rPr lang="en-GB" sz="1800" dirty="0"/>
              <a:t> </a:t>
            </a:r>
          </a:p>
          <a:p>
            <a:endParaRPr lang="en-GB" sz="1800" dirty="0"/>
          </a:p>
          <a:p>
            <a:pPr marL="0" indent="0">
              <a:buNone/>
            </a:pPr>
            <a:endParaRPr lang="en-GB" sz="1800" dirty="0"/>
          </a:p>
          <a:p>
            <a:r>
              <a:rPr lang="en-GB" sz="1800" dirty="0"/>
              <a:t>Run the notebook </a:t>
            </a:r>
            <a:br>
              <a:rPr lang="en-GB" sz="1800" dirty="0"/>
            </a:br>
            <a:r>
              <a:rPr lang="en-GB" sz="1800" b="1" dirty="0" err="1">
                <a:solidFill>
                  <a:schemeClr val="accent1"/>
                </a:solidFill>
              </a:rPr>
              <a:t>dlBlackScholes.ipynb</a:t>
            </a:r>
            <a:r>
              <a:rPr lang="en-GB" sz="1800" b="1" dirty="0">
                <a:solidFill>
                  <a:schemeClr val="accent1"/>
                </a:solidFill>
              </a:rPr>
              <a:t/>
            </a:r>
            <a:br>
              <a:rPr lang="en-GB" sz="1800" b="1" dirty="0">
                <a:solidFill>
                  <a:schemeClr val="accent1"/>
                </a:solidFill>
              </a:rPr>
            </a:br>
            <a:r>
              <a:rPr lang="en-GB" sz="1800" dirty="0"/>
              <a:t>(</a:t>
            </a:r>
            <a:r>
              <a:rPr lang="en-GB" sz="1800" dirty="0" err="1"/>
              <a:t>TensorFlow</a:t>
            </a:r>
            <a:r>
              <a:rPr lang="en-GB" sz="1800" dirty="0"/>
              <a:t> must be installed)</a:t>
            </a:r>
          </a:p>
          <a:p>
            <a:endParaRPr lang="en-GB" sz="1800" dirty="0"/>
          </a:p>
          <a:p>
            <a:endParaRPr lang="en-GB" sz="1800" dirty="0"/>
          </a:p>
          <a:p>
            <a:r>
              <a:rPr lang="en-GB" sz="1800" dirty="0"/>
              <a:t>This notebook demonstrates</a:t>
            </a:r>
          </a:p>
          <a:p>
            <a:pPr lvl="1"/>
            <a:r>
              <a:rPr lang="en-GB" sz="1400" dirty="0"/>
              <a:t>The (basic) operation of </a:t>
            </a:r>
            <a:r>
              <a:rPr lang="en-GB" sz="1400" dirty="0" err="1"/>
              <a:t>TensorFlow</a:t>
            </a:r>
            <a:endParaRPr lang="en-GB" sz="1400" dirty="0"/>
          </a:p>
          <a:p>
            <a:pPr lvl="1"/>
            <a:r>
              <a:rPr lang="en-GB" sz="1400" dirty="0"/>
              <a:t>How to build and train (simple) neural nets in practice</a:t>
            </a:r>
          </a:p>
          <a:p>
            <a:pPr lvl="1"/>
            <a:r>
              <a:rPr lang="en-GB" sz="1400" dirty="0"/>
              <a:t>Application to financial derivatives (revaluation)</a:t>
            </a:r>
          </a:p>
          <a:p>
            <a:pPr lvl="1"/>
            <a:r>
              <a:rPr lang="en-GB" sz="1400" dirty="0"/>
              <a:t>How to implement a simple example in Black &amp; Scholes</a:t>
            </a:r>
          </a:p>
          <a:p>
            <a:pPr lvl="1"/>
            <a:endParaRPr lang="en-GB" sz="1400" dirty="0"/>
          </a:p>
          <a:p>
            <a:pPr marL="914400" lvl="2" indent="0">
              <a:buNone/>
            </a:pPr>
            <a:endParaRPr lang="en-GB" sz="1000" dirty="0"/>
          </a:p>
          <a:p>
            <a:pPr marL="0" indent="0">
              <a:buNone/>
            </a:pPr>
            <a:endParaRPr lang="en-GB" sz="2200" dirty="0"/>
          </a:p>
          <a:p>
            <a:endParaRPr lang="en-GB" sz="1800" dirty="0"/>
          </a:p>
          <a:p>
            <a:endParaRPr lang="en-GB" sz="1800" dirty="0"/>
          </a:p>
          <a:p>
            <a:endParaRPr lang="en-GB" sz="1800" dirty="0"/>
          </a:p>
          <a:p>
            <a:pPr lvl="1"/>
            <a:endParaRPr lang="en-GB" sz="1400" dirty="0"/>
          </a:p>
          <a:p>
            <a:endParaRPr lang="en-GB" sz="1800" dirty="0"/>
          </a:p>
          <a:p>
            <a:pPr lvl="1"/>
            <a:endParaRPr lang="en-GB" sz="14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84</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3294"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8178800" y="4501738"/>
                        <a:ext cx="914400" cy="198438"/>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3295" name="Equation" r:id="rId7" imgW="914400" imgH="198720" progId="Equation.DSMT4">
                  <p:embed/>
                </p:oleObj>
              </mc:Choice>
              <mc:Fallback>
                <p:oleObj name="Equation" r:id="rId7" imgW="914400" imgH="198720" progId="Equation.DSMT4">
                  <p:embed/>
                  <p:pic>
                    <p:nvPicPr>
                      <p:cNvPr id="0" name=""/>
                      <p:cNvPicPr/>
                      <p:nvPr/>
                    </p:nvPicPr>
                    <p:blipFill>
                      <a:blip r:embed="rId6"/>
                      <a:stretch>
                        <a:fillRect/>
                      </a:stretch>
                    </p:blipFill>
                    <p:spPr>
                      <a:xfrm>
                        <a:off x="8178800" y="4501738"/>
                        <a:ext cx="914400" cy="198438"/>
                      </a:xfrm>
                      <a:prstGeom prst="rect">
                        <a:avLst/>
                      </a:prstGeom>
                    </p:spPr>
                  </p:pic>
                </p:oleObj>
              </mc:Fallback>
            </mc:AlternateContent>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4792" y="2495670"/>
            <a:ext cx="2640385" cy="1709888"/>
          </a:xfrm>
          <a:prstGeom prst="rect">
            <a:avLst/>
          </a:prstGeom>
        </p:spPr>
      </p:pic>
      <p:cxnSp>
        <p:nvCxnSpPr>
          <p:cNvPr id="10" name="Straight Arrow Connector 9"/>
          <p:cNvCxnSpPr/>
          <p:nvPr/>
        </p:nvCxnSpPr>
        <p:spPr>
          <a:xfrm>
            <a:off x="4654792" y="4378440"/>
            <a:ext cx="280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654792" y="2789921"/>
            <a:ext cx="0" cy="1588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08643" y="4255517"/>
            <a:ext cx="447188" cy="246221"/>
          </a:xfrm>
          <a:prstGeom prst="rect">
            <a:avLst/>
          </a:prstGeom>
          <a:noFill/>
        </p:spPr>
        <p:txBody>
          <a:bodyPr wrap="square" rtlCol="0">
            <a:spAutoFit/>
          </a:bodyPr>
          <a:lstStyle/>
          <a:p>
            <a:r>
              <a:rPr lang="en-GB" sz="1000" dirty="0">
                <a:solidFill>
                  <a:schemeClr val="accent1"/>
                </a:solidFill>
              </a:rPr>
              <a:t>S1</a:t>
            </a:r>
          </a:p>
        </p:txBody>
      </p:sp>
      <p:sp>
        <p:nvSpPr>
          <p:cNvPr id="13" name="TextBox 12"/>
          <p:cNvSpPr txBox="1"/>
          <p:nvPr/>
        </p:nvSpPr>
        <p:spPr>
          <a:xfrm>
            <a:off x="4269427" y="2565969"/>
            <a:ext cx="929972" cy="246221"/>
          </a:xfrm>
          <a:prstGeom prst="rect">
            <a:avLst/>
          </a:prstGeom>
          <a:noFill/>
        </p:spPr>
        <p:txBody>
          <a:bodyPr wrap="square" rtlCol="0">
            <a:spAutoFit/>
          </a:bodyPr>
          <a:lstStyle/>
          <a:p>
            <a:pPr algn="ctr"/>
            <a:r>
              <a:rPr lang="en-GB" sz="1000" dirty="0">
                <a:solidFill>
                  <a:schemeClr val="accent1"/>
                </a:solidFill>
              </a:rPr>
              <a:t>max(S2-K,0)</a:t>
            </a:r>
          </a:p>
        </p:txBody>
      </p:sp>
      <p:sp>
        <p:nvSpPr>
          <p:cNvPr id="14" name="Right Arrow 13"/>
          <p:cNvSpPr/>
          <p:nvPr/>
        </p:nvSpPr>
        <p:spPr>
          <a:xfrm>
            <a:off x="7408643" y="3310528"/>
            <a:ext cx="447188" cy="233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5831" y="2358129"/>
            <a:ext cx="3513071" cy="2342047"/>
          </a:xfrm>
          <a:prstGeom prst="rect">
            <a:avLst/>
          </a:prstGeom>
        </p:spPr>
      </p:pic>
    </p:spTree>
    <p:extLst>
      <p:ext uri="{BB962C8B-B14F-4D97-AF65-F5344CB8AC3E}">
        <p14:creationId xmlns:p14="http://schemas.microsoft.com/office/powerpoint/2010/main" val="9965880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Learning </a:t>
            </a:r>
            <a:r>
              <a:rPr lang="en-GB" dirty="0" err="1">
                <a:solidFill>
                  <a:schemeClr val="bg1"/>
                </a:solidFill>
              </a:rPr>
              <a:t>TensorFlow</a:t>
            </a:r>
            <a:endParaRPr lang="en-GB" dirty="0">
              <a:solidFill>
                <a:schemeClr val="bg1"/>
              </a:solidFill>
            </a:endParaRPr>
          </a:p>
        </p:txBody>
      </p:sp>
      <p:sp>
        <p:nvSpPr>
          <p:cNvPr id="4" name="Content Placeholder 3"/>
          <p:cNvSpPr>
            <a:spLocks noGrp="1"/>
          </p:cNvSpPr>
          <p:nvPr>
            <p:ph idx="1"/>
          </p:nvPr>
        </p:nvSpPr>
        <p:spPr/>
        <p:txBody>
          <a:bodyPr>
            <a:noAutofit/>
          </a:bodyPr>
          <a:lstStyle/>
          <a:p>
            <a:pPr lvl="1"/>
            <a:endParaRPr lang="en-GB" sz="1400" dirty="0"/>
          </a:p>
          <a:p>
            <a:pPr marL="914400" lvl="2" indent="0">
              <a:buNone/>
            </a:pPr>
            <a:endParaRPr lang="en-GB" sz="1000" dirty="0"/>
          </a:p>
          <a:p>
            <a:pPr marL="0" indent="0">
              <a:buNone/>
            </a:pPr>
            <a:endParaRPr lang="en-GB" sz="2200" dirty="0"/>
          </a:p>
          <a:p>
            <a:endParaRPr lang="en-GB" sz="1800" dirty="0"/>
          </a:p>
          <a:p>
            <a:endParaRPr lang="en-GB" sz="1800" dirty="0"/>
          </a:p>
          <a:p>
            <a:endParaRPr lang="en-GB" sz="1800" dirty="0"/>
          </a:p>
          <a:p>
            <a:pPr lvl="1"/>
            <a:endParaRPr lang="en-GB" sz="1400" dirty="0"/>
          </a:p>
          <a:p>
            <a:endParaRPr lang="en-GB" sz="1800" dirty="0"/>
          </a:p>
          <a:p>
            <a:pPr lvl="1"/>
            <a:endParaRPr lang="en-GB" sz="1400" dirty="0"/>
          </a:p>
          <a:p>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85</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4316"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4317" name="Equation" r:id="rId6" imgW="914400" imgH="198720" progId="Equation.DSMT4">
                  <p:embed/>
                </p:oleObj>
              </mc:Choice>
              <mc:Fallback>
                <p:oleObj name="Equation" r:id="rId6"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pic>
        <p:nvPicPr>
          <p:cNvPr id="16" name="Picture 2" descr="https://covers.oreillystatic.com/images/0636920052289/lrg.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6998" y="1995538"/>
            <a:ext cx="2813935" cy="3691883"/>
          </a:xfrm>
          <a:prstGeom prst="rect">
            <a:avLst/>
          </a:prstGeom>
          <a:noFill/>
          <a:extLst>
            <a:ext uri="{909E8E84-426E-40DD-AFC4-6F175D3DCCD1}">
              <a14:hiddenFill xmlns:a14="http://schemas.microsoft.com/office/drawing/2010/main">
                <a:solidFill>
                  <a:srgbClr val="FFFFFF"/>
                </a:solidFill>
              </a14:hiddenFill>
            </a:ext>
          </a:extLst>
        </p:spPr>
      </p:pic>
      <p:pic>
        <p:nvPicPr>
          <p:cNvPr id="323695" name="Picture 111" descr="https://images-na.ssl-images-amazon.com/images/I/51b9nbMZQgL._SX379_BO1,204,203,200_.jpg">
            <a:extLst>
              <a:ext uri="{FF2B5EF4-FFF2-40B4-BE49-F238E27FC236}">
                <a16:creationId xmlns="" xmlns:a16="http://schemas.microsoft.com/office/drawing/2014/main" id="{C4A8ADD4-C21A-42CB-9BBB-5D70AB1289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3463" y="1990590"/>
            <a:ext cx="2818853" cy="369188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 xmlns:a16="http://schemas.microsoft.com/office/drawing/2014/main" id="{54CB1CF6-7AE0-419C-A6BF-0F34747BD4D6}"/>
              </a:ext>
            </a:extLst>
          </p:cNvPr>
          <p:cNvSpPr/>
          <p:nvPr/>
        </p:nvSpPr>
        <p:spPr>
          <a:xfrm>
            <a:off x="5355771" y="3595914"/>
            <a:ext cx="1320800" cy="239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aa-ET"/>
          </a:p>
        </p:txBody>
      </p:sp>
      <p:sp>
        <p:nvSpPr>
          <p:cNvPr id="9" name="TextBox 8">
            <a:extLst>
              <a:ext uri="{FF2B5EF4-FFF2-40B4-BE49-F238E27FC236}">
                <a16:creationId xmlns="" xmlns:a16="http://schemas.microsoft.com/office/drawing/2014/main" id="{445F44E6-9BE9-42E3-BD5E-DB1C88D34A17}"/>
              </a:ext>
            </a:extLst>
          </p:cNvPr>
          <p:cNvSpPr txBox="1"/>
          <p:nvPr/>
        </p:nvSpPr>
        <p:spPr>
          <a:xfrm>
            <a:off x="5326743" y="3156857"/>
            <a:ext cx="1251857" cy="307777"/>
          </a:xfrm>
          <a:prstGeom prst="rect">
            <a:avLst/>
          </a:prstGeom>
          <a:noFill/>
        </p:spPr>
        <p:txBody>
          <a:bodyPr wrap="square" rtlCol="0">
            <a:spAutoFit/>
          </a:bodyPr>
          <a:lstStyle/>
          <a:p>
            <a:pPr algn="ctr"/>
            <a:r>
              <a:rPr lang="en-US" sz="1400" dirty="0"/>
              <a:t>Summer 2019</a:t>
            </a:r>
            <a:endParaRPr lang="aa-ET" sz="1400" dirty="0"/>
          </a:p>
        </p:txBody>
      </p:sp>
    </p:spTree>
    <p:extLst>
      <p:ext uri="{BB962C8B-B14F-4D97-AF65-F5344CB8AC3E}">
        <p14:creationId xmlns:p14="http://schemas.microsoft.com/office/powerpoint/2010/main" val="3557516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Revaluation nets</a:t>
            </a:r>
          </a:p>
        </p:txBody>
      </p:sp>
      <p:sp>
        <p:nvSpPr>
          <p:cNvPr id="4" name="Content Placeholder 3"/>
          <p:cNvSpPr>
            <a:spLocks noGrp="1"/>
          </p:cNvSpPr>
          <p:nvPr>
            <p:ph idx="1"/>
          </p:nvPr>
        </p:nvSpPr>
        <p:spPr/>
        <p:txBody>
          <a:bodyPr>
            <a:noAutofit/>
          </a:bodyPr>
          <a:lstStyle/>
          <a:p>
            <a:r>
              <a:rPr lang="en-GB" sz="1800" dirty="0"/>
              <a:t>What we just saw is a (very simple) example of a </a:t>
            </a:r>
            <a:r>
              <a:rPr lang="en-GB" sz="1800" u="sng" dirty="0"/>
              <a:t>revaluation</a:t>
            </a:r>
            <a:r>
              <a:rPr lang="en-GB" sz="1800" dirty="0"/>
              <a:t> problem:</a:t>
            </a:r>
            <a:br>
              <a:rPr lang="en-GB" sz="1800" dirty="0"/>
            </a:br>
            <a:r>
              <a:rPr lang="en-GB" sz="1800" dirty="0"/>
              <a:t>What is the </a:t>
            </a:r>
            <a:r>
              <a:rPr lang="en-GB" sz="1800" u="sng" dirty="0"/>
              <a:t>future</a:t>
            </a:r>
            <a:r>
              <a:rPr lang="en-GB" sz="1800" dirty="0"/>
              <a:t> value in </a:t>
            </a:r>
            <a:r>
              <a:rPr lang="en-GB" sz="1800" u="sng" dirty="0"/>
              <a:t>simulated</a:t>
            </a:r>
            <a:r>
              <a:rPr lang="en-GB" sz="1800" dirty="0"/>
              <a:t> scenarios of a derivatives transaction or book of transactions?</a:t>
            </a:r>
          </a:p>
          <a:p>
            <a:pPr marL="457200" lvl="1" indent="0">
              <a:buNone/>
            </a:pPr>
            <a:endParaRPr lang="en-GB" sz="1800" dirty="0"/>
          </a:p>
          <a:p>
            <a:r>
              <a:rPr lang="en-GB" sz="1800" dirty="0"/>
              <a:t>Vast domain of application:</a:t>
            </a:r>
            <a:endParaRPr lang="en-GB" sz="1400" dirty="0"/>
          </a:p>
          <a:p>
            <a:pPr lvl="1"/>
            <a:r>
              <a:rPr lang="en-GB" sz="1400" dirty="0"/>
              <a:t>Pricing callable options and exotics with Monte-Carlo</a:t>
            </a:r>
          </a:p>
          <a:p>
            <a:pPr lvl="2"/>
            <a:r>
              <a:rPr lang="en-GB" sz="1400" dirty="0"/>
              <a:t>Simulate state variables up to the exercise date</a:t>
            </a:r>
          </a:p>
          <a:p>
            <a:pPr lvl="2"/>
            <a:r>
              <a:rPr lang="en-GB" sz="1400" dirty="0" smtClean="0"/>
              <a:t>Apply the </a:t>
            </a:r>
            <a:r>
              <a:rPr lang="en-GB" sz="1400" dirty="0"/>
              <a:t>net to find the </a:t>
            </a:r>
            <a:r>
              <a:rPr lang="en-GB" sz="1400" u="sng" dirty="0"/>
              <a:t>continuation</a:t>
            </a:r>
            <a:r>
              <a:rPr lang="en-GB" sz="1400" dirty="0"/>
              <a:t> value on the exercise date</a:t>
            </a:r>
          </a:p>
          <a:p>
            <a:pPr lvl="2"/>
            <a:r>
              <a:rPr lang="en-GB" sz="1400" dirty="0"/>
              <a:t>Determine if the call is exercised or not in this scenario</a:t>
            </a:r>
          </a:p>
          <a:p>
            <a:pPr lvl="2"/>
            <a:r>
              <a:rPr lang="en-GB" sz="1400" dirty="0"/>
              <a:t>Extension of the well-known “Least Square Method” of Longstaff-Schwartz and Carriere (late 1990s) to modern deep learning</a:t>
            </a:r>
          </a:p>
          <a:p>
            <a:pPr lvl="1"/>
            <a:r>
              <a:rPr lang="en-GB" sz="1400" dirty="0"/>
              <a:t>More importantly, regulatory simulations like XVA, MVA, CCR or FRTB</a:t>
            </a:r>
          </a:p>
          <a:p>
            <a:pPr lvl="2"/>
            <a:r>
              <a:rPr lang="en-GB" sz="1400" dirty="0"/>
              <a:t>Simulate the future value of derivatives books in a large number of scenarios to compute exposures</a:t>
            </a:r>
          </a:p>
          <a:p>
            <a:pPr lvl="2"/>
            <a:r>
              <a:rPr lang="en-GB" sz="1400" dirty="0"/>
              <a:t>Normally require nested simulations (MC to estimate book value inside MC to simulate market to exposure date!)</a:t>
            </a:r>
          </a:p>
          <a:p>
            <a:pPr lvl="2"/>
            <a:r>
              <a:rPr lang="en-GB" sz="1400" dirty="0"/>
              <a:t>Revaluation nets offer alternative orders of magnitude faster and more accurate</a:t>
            </a:r>
          </a:p>
          <a:p>
            <a:pPr lvl="1"/>
            <a:r>
              <a:rPr lang="en-GB" sz="1400" dirty="0"/>
              <a:t>Read the intro of the notebook in </a:t>
            </a:r>
            <a:r>
              <a:rPr lang="en-GB" sz="1400" dirty="0">
                <a:hlinkClick r:id="rId4"/>
              </a:rPr>
              <a:t>http://GitHub/asavine/CompFinance/Workshop/dlBlackScholes.ipynb</a:t>
            </a:r>
            <a:r>
              <a:rPr lang="en-GB" sz="1400" dirty="0"/>
              <a:t> </a:t>
            </a:r>
          </a:p>
          <a:p>
            <a:endParaRPr lang="en-GB" sz="1800" dirty="0"/>
          </a:p>
          <a:p>
            <a:pPr marL="914400" lvl="2" indent="0">
              <a:buNone/>
            </a:pPr>
            <a:endParaRPr lang="en-GB" sz="1000" dirty="0"/>
          </a:p>
          <a:p>
            <a:pPr marL="0" indent="0">
              <a:buNone/>
            </a:pPr>
            <a:endParaRPr lang="en-GB" sz="2200" dirty="0"/>
          </a:p>
          <a:p>
            <a:endParaRPr lang="en-GB" sz="1800" dirty="0"/>
          </a:p>
          <a:p>
            <a:endParaRPr lang="en-GB" sz="1800" dirty="0"/>
          </a:p>
          <a:p>
            <a:endParaRPr lang="en-GB" sz="1800" dirty="0"/>
          </a:p>
          <a:p>
            <a:pPr lvl="1"/>
            <a:endParaRPr lang="en-GB" sz="1400" dirty="0"/>
          </a:p>
          <a:p>
            <a:pPr marL="0" indent="0">
              <a:buNone/>
            </a:pPr>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86</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4973"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8178800" y="4501738"/>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0280409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Revaluation nets (2)</a:t>
            </a:r>
          </a:p>
        </p:txBody>
      </p:sp>
      <p:sp>
        <p:nvSpPr>
          <p:cNvPr id="4" name="Content Placeholder 3"/>
          <p:cNvSpPr>
            <a:spLocks noGrp="1"/>
          </p:cNvSpPr>
          <p:nvPr>
            <p:ph idx="1"/>
          </p:nvPr>
        </p:nvSpPr>
        <p:spPr/>
        <p:txBody>
          <a:bodyPr>
            <a:noAutofit/>
          </a:bodyPr>
          <a:lstStyle/>
          <a:p>
            <a:r>
              <a:rPr lang="en-GB" sz="1800" dirty="0"/>
              <a:t>Revaluation nets are disposable</a:t>
            </a:r>
            <a:endParaRPr lang="en-GB" sz="1400" dirty="0"/>
          </a:p>
          <a:p>
            <a:pPr lvl="1"/>
            <a:r>
              <a:rPr lang="en-GB" sz="1400" dirty="0"/>
              <a:t>Trained for a given set of transactions in a given model, calibrated to current market data</a:t>
            </a:r>
          </a:p>
          <a:p>
            <a:pPr lvl="1"/>
            <a:r>
              <a:rPr lang="en-GB" sz="1400" dirty="0"/>
              <a:t>Market, model and transaction parameters get encoded in the weights of the network</a:t>
            </a:r>
          </a:p>
          <a:p>
            <a:pPr lvl="1"/>
            <a:r>
              <a:rPr lang="en-GB" sz="1400" dirty="0"/>
              <a:t>Only input is simulated state vector</a:t>
            </a:r>
          </a:p>
          <a:p>
            <a:pPr lvl="1"/>
            <a:r>
              <a:rPr lang="en-GB" sz="1400" dirty="0"/>
              <a:t>The input is only valid with the market, model and transaction it was trained with</a:t>
            </a:r>
          </a:p>
          <a:p>
            <a:pPr lvl="1"/>
            <a:r>
              <a:rPr lang="en-GB" sz="1400" dirty="0"/>
              <a:t>Revaluation nets are trained once, used once</a:t>
            </a:r>
          </a:p>
          <a:p>
            <a:pPr lvl="1"/>
            <a:r>
              <a:rPr lang="en-GB" sz="1400" dirty="0"/>
              <a:t>Hence, training must be very fast (seconds)</a:t>
            </a:r>
          </a:p>
          <a:p>
            <a:pPr lvl="1"/>
            <a:endParaRPr lang="en-GB" sz="1400" dirty="0"/>
          </a:p>
          <a:p>
            <a:r>
              <a:rPr lang="en-GB" sz="1800" dirty="0"/>
              <a:t>Revaluation nets are very general, work with models and transactions of any complexity</a:t>
            </a:r>
          </a:p>
          <a:p>
            <a:endParaRPr lang="en-GB" sz="1800" dirty="0"/>
          </a:p>
          <a:p>
            <a:r>
              <a:rPr lang="en-GB" sz="1800" dirty="0"/>
              <a:t>Revaluation nets resolve key problems with regulatory simulations, in particular XVA, FRTB, CCR and MVA</a:t>
            </a:r>
          </a:p>
          <a:p>
            <a:endParaRPr lang="en-GB" sz="1800" dirty="0"/>
          </a:p>
          <a:p>
            <a:r>
              <a:rPr lang="en-GB" sz="1800" dirty="0"/>
              <a:t>Upcoming article “Deep Analytics” by Brian Huge and Antoine Savine</a:t>
            </a:r>
          </a:p>
          <a:p>
            <a:pPr lvl="1"/>
            <a:endParaRPr lang="en-GB" sz="1400" dirty="0"/>
          </a:p>
          <a:p>
            <a:endParaRPr lang="en-GB" sz="1800" dirty="0"/>
          </a:p>
          <a:p>
            <a:pPr marL="914400" lvl="2" indent="0">
              <a:buNone/>
            </a:pPr>
            <a:endParaRPr lang="en-GB" sz="1000" dirty="0"/>
          </a:p>
          <a:p>
            <a:pPr marL="0" indent="0">
              <a:buNone/>
            </a:pPr>
            <a:endParaRPr lang="en-GB" sz="2200" dirty="0"/>
          </a:p>
          <a:p>
            <a:endParaRPr lang="en-GB" sz="1800" dirty="0"/>
          </a:p>
          <a:p>
            <a:endParaRPr lang="en-GB" sz="1800" dirty="0"/>
          </a:p>
          <a:p>
            <a:endParaRPr lang="en-GB" sz="1800" dirty="0"/>
          </a:p>
          <a:p>
            <a:pPr lvl="1"/>
            <a:endParaRPr lang="en-GB" sz="1400" dirty="0"/>
          </a:p>
          <a:p>
            <a:pPr marL="0" indent="0">
              <a:buNone/>
            </a:pPr>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87</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5997"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5149960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Pricing nets</a:t>
            </a:r>
          </a:p>
        </p:txBody>
      </p:sp>
      <p:sp>
        <p:nvSpPr>
          <p:cNvPr id="4" name="Content Placeholder 3"/>
          <p:cNvSpPr>
            <a:spLocks noGrp="1"/>
          </p:cNvSpPr>
          <p:nvPr>
            <p:ph idx="1"/>
          </p:nvPr>
        </p:nvSpPr>
        <p:spPr/>
        <p:txBody>
          <a:bodyPr>
            <a:noAutofit/>
          </a:bodyPr>
          <a:lstStyle/>
          <a:p>
            <a:r>
              <a:rPr lang="en-GB" sz="1800" dirty="0"/>
              <a:t>An </a:t>
            </a:r>
            <a:r>
              <a:rPr lang="en-GB" sz="1800" u="sng" dirty="0"/>
              <a:t>apparently</a:t>
            </a:r>
            <a:r>
              <a:rPr lang="en-GB" sz="1800" dirty="0"/>
              <a:t> similar problem is </a:t>
            </a:r>
            <a:r>
              <a:rPr lang="en-GB" sz="1800" u="sng" dirty="0"/>
              <a:t>pricing</a:t>
            </a:r>
            <a:endParaRPr lang="en-GB" sz="1800" dirty="0"/>
          </a:p>
          <a:p>
            <a:r>
              <a:rPr lang="en-GB" sz="1800" dirty="0"/>
              <a:t>Context:</a:t>
            </a:r>
            <a:endParaRPr lang="en-GB" sz="1400" dirty="0"/>
          </a:p>
          <a:p>
            <a:pPr lvl="1"/>
            <a:r>
              <a:rPr lang="en-GB" sz="1400" dirty="0"/>
              <a:t>Given a dynamic model with a number of parameters</a:t>
            </a:r>
            <a:endParaRPr lang="en-GB" sz="1000" dirty="0"/>
          </a:p>
          <a:p>
            <a:pPr lvl="2"/>
            <a:r>
              <a:rPr lang="en-GB" sz="1400" dirty="0"/>
              <a:t>Current market: asset prices, interest rates, etc.</a:t>
            </a:r>
          </a:p>
          <a:p>
            <a:pPr lvl="2"/>
            <a:r>
              <a:rPr lang="en-GB" sz="1400" dirty="0"/>
              <a:t>Dynamic parameters: volatilities, volatilities of volatilities, correlations, etc.</a:t>
            </a:r>
          </a:p>
          <a:p>
            <a:pPr lvl="2"/>
            <a:r>
              <a:rPr lang="en-GB" sz="1400" dirty="0"/>
              <a:t>Not an exotic model a la Dupire with vast (term structures) of parameters</a:t>
            </a:r>
          </a:p>
          <a:p>
            <a:pPr lvl="2"/>
            <a:r>
              <a:rPr lang="en-GB" sz="1400" dirty="0"/>
              <a:t>But a European model a la SABR/Heston/</a:t>
            </a:r>
            <a:r>
              <a:rPr lang="en-GB" sz="1400" dirty="0" err="1"/>
              <a:t>RoughBergomi</a:t>
            </a:r>
            <a:r>
              <a:rPr lang="en-GB" sz="1400" dirty="0"/>
              <a:t> with a limited number of parameters</a:t>
            </a:r>
          </a:p>
          <a:p>
            <a:pPr lvl="1"/>
            <a:r>
              <a:rPr lang="en-GB" sz="1400" dirty="0"/>
              <a:t>And some transaction, also with a number of parameters</a:t>
            </a:r>
          </a:p>
          <a:p>
            <a:pPr lvl="2"/>
            <a:r>
              <a:rPr lang="en-GB" sz="1400" dirty="0"/>
              <a:t>Generally, European option or first order exotic (barrier) with few parameters like expiry, strike, barrier</a:t>
            </a:r>
          </a:p>
          <a:p>
            <a:r>
              <a:rPr lang="en-GB" sz="1800" dirty="0"/>
              <a:t>Pricing problem:</a:t>
            </a:r>
          </a:p>
          <a:p>
            <a:pPr lvl="1"/>
            <a:r>
              <a:rPr lang="en-GB" sz="1400" dirty="0"/>
              <a:t>Only simplest models like Black &amp; Scholes have explicit closed form solutions</a:t>
            </a:r>
          </a:p>
          <a:p>
            <a:pPr lvl="1"/>
            <a:r>
              <a:rPr lang="en-GB" sz="1400" dirty="0"/>
              <a:t>More realistic models require</a:t>
            </a:r>
          </a:p>
          <a:p>
            <a:pPr lvl="2"/>
            <a:r>
              <a:rPr lang="en-GB" sz="1400" dirty="0"/>
              <a:t>Expansions/approximations (SABR/ZABR)</a:t>
            </a:r>
          </a:p>
          <a:p>
            <a:pPr lvl="2"/>
            <a:r>
              <a:rPr lang="en-GB" sz="1400" dirty="0"/>
              <a:t>Numerical integration (Heston)</a:t>
            </a:r>
          </a:p>
          <a:p>
            <a:pPr lvl="2"/>
            <a:r>
              <a:rPr lang="en-GB" sz="1400" dirty="0"/>
              <a:t>Multi-Factor FDM</a:t>
            </a:r>
          </a:p>
          <a:p>
            <a:pPr lvl="2"/>
            <a:r>
              <a:rPr lang="en-GB" sz="1400" dirty="0"/>
              <a:t>Slow Monte-Carlo simulations (</a:t>
            </a:r>
            <a:r>
              <a:rPr lang="en-GB" sz="1400" dirty="0" err="1"/>
              <a:t>RoughVol</a:t>
            </a:r>
            <a:r>
              <a:rPr lang="en-GB" sz="1400" dirty="0"/>
              <a:t>)</a:t>
            </a:r>
          </a:p>
          <a:p>
            <a:pPr marL="0" indent="0">
              <a:buNone/>
            </a:pPr>
            <a:endParaRPr lang="en-GB" sz="2200" dirty="0"/>
          </a:p>
          <a:p>
            <a:endParaRPr lang="en-GB" sz="1800" dirty="0"/>
          </a:p>
          <a:p>
            <a:pPr marL="914400" lvl="2" indent="0">
              <a:buNone/>
            </a:pPr>
            <a:endParaRPr lang="en-GB" sz="1000" dirty="0"/>
          </a:p>
          <a:p>
            <a:pPr marL="0" indent="0">
              <a:buNone/>
            </a:pPr>
            <a:endParaRPr lang="en-GB" sz="2200" dirty="0"/>
          </a:p>
          <a:p>
            <a:endParaRPr lang="en-GB" sz="1800" dirty="0"/>
          </a:p>
          <a:p>
            <a:endParaRPr lang="en-GB" sz="1800" dirty="0"/>
          </a:p>
          <a:p>
            <a:endParaRPr lang="en-GB" sz="1800" dirty="0"/>
          </a:p>
          <a:p>
            <a:pPr lvl="1"/>
            <a:endParaRPr lang="en-GB" sz="1400" dirty="0"/>
          </a:p>
          <a:p>
            <a:pPr marL="0" indent="0">
              <a:buNone/>
            </a:pPr>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88</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7020"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674170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Pricing nets (2)</a:t>
            </a:r>
          </a:p>
        </p:txBody>
      </p:sp>
      <p:sp>
        <p:nvSpPr>
          <p:cNvPr id="4" name="Content Placeholder 3"/>
          <p:cNvSpPr>
            <a:spLocks noGrp="1"/>
          </p:cNvSpPr>
          <p:nvPr>
            <p:ph idx="1"/>
          </p:nvPr>
        </p:nvSpPr>
        <p:spPr/>
        <p:txBody>
          <a:bodyPr>
            <a:noAutofit/>
          </a:bodyPr>
          <a:lstStyle/>
          <a:p>
            <a:r>
              <a:rPr lang="en-GB" sz="1800" dirty="0"/>
              <a:t>Can we do better with a neural net?</a:t>
            </a:r>
            <a:endParaRPr lang="en-GB" sz="1400" dirty="0"/>
          </a:p>
          <a:p>
            <a:pPr lvl="1"/>
            <a:r>
              <a:rPr lang="en-GB" sz="1400" dirty="0"/>
              <a:t>Generate a vast training set, sampling the space of all market, model and transaction parameters</a:t>
            </a:r>
          </a:p>
          <a:p>
            <a:pPr lvl="1"/>
            <a:r>
              <a:rPr lang="en-GB" sz="1400" dirty="0"/>
              <a:t>For each sampled parameter set, produce a price, e.g. with Monte-Carlo simulations</a:t>
            </a:r>
          </a:p>
          <a:p>
            <a:pPr lvl="1"/>
            <a:r>
              <a:rPr lang="en-GB" sz="1400" dirty="0"/>
              <a:t>Note the training set alone may take hours or days</a:t>
            </a:r>
          </a:p>
          <a:p>
            <a:pPr lvl="1"/>
            <a:r>
              <a:rPr lang="en-GB" sz="1400" dirty="0"/>
              <a:t>Train a neural net to generalize pricing from the training set</a:t>
            </a:r>
          </a:p>
          <a:p>
            <a:pPr lvl="1"/>
            <a:r>
              <a:rPr lang="en-GB" sz="1400" dirty="0"/>
              <a:t>Apply the trained net as a very fast, very accurate ~almost closed form~ </a:t>
            </a:r>
            <a:r>
              <a:rPr lang="en-GB" sz="1400" dirty="0" err="1"/>
              <a:t>pricer</a:t>
            </a:r>
            <a:endParaRPr lang="en-GB" sz="1400" dirty="0"/>
          </a:p>
          <a:p>
            <a:pPr lvl="1"/>
            <a:endParaRPr lang="en-GB" sz="1400" dirty="0"/>
          </a:p>
          <a:p>
            <a:r>
              <a:rPr lang="en-GB" sz="1800" dirty="0"/>
              <a:t>Train once, use forever</a:t>
            </a:r>
          </a:p>
          <a:p>
            <a:endParaRPr lang="en-GB" sz="1800" dirty="0"/>
          </a:p>
          <a:p>
            <a:r>
              <a:rPr lang="en-GB" sz="1800" dirty="0"/>
              <a:t>Very different from </a:t>
            </a:r>
            <a:r>
              <a:rPr lang="en-GB" sz="1800" dirty="0" err="1"/>
              <a:t>reval</a:t>
            </a:r>
            <a:r>
              <a:rPr lang="en-GB" sz="1800" dirty="0"/>
              <a:t> nets</a:t>
            </a:r>
          </a:p>
          <a:p>
            <a:pPr lvl="1"/>
            <a:r>
              <a:rPr lang="en-GB" sz="1400" dirty="0" smtClean="0"/>
              <a:t>Train </a:t>
            </a:r>
            <a:r>
              <a:rPr lang="en-GB" sz="1400" dirty="0"/>
              <a:t>on </a:t>
            </a:r>
            <a:r>
              <a:rPr lang="en-GB" sz="1400" u="sng" dirty="0"/>
              <a:t>prices</a:t>
            </a:r>
            <a:r>
              <a:rPr lang="en-GB" sz="1400" dirty="0"/>
              <a:t>, not </a:t>
            </a:r>
            <a:r>
              <a:rPr lang="en-GB" sz="1400" u="sng" dirty="0"/>
              <a:t>realizations</a:t>
            </a:r>
            <a:r>
              <a:rPr lang="en-GB" sz="1400" dirty="0"/>
              <a:t>: </a:t>
            </a:r>
            <a:r>
              <a:rPr lang="en-GB" sz="1400" dirty="0" smtClean="0"/>
              <a:t>training set </a:t>
            </a:r>
            <a:r>
              <a:rPr lang="en-GB" sz="1400" dirty="0"/>
              <a:t>is sampled, not simulated (</a:t>
            </a:r>
            <a:r>
              <a:rPr lang="en-GB" sz="1400" dirty="0" smtClean="0"/>
              <a:t>sampling correctly </a:t>
            </a:r>
            <a:r>
              <a:rPr lang="en-GB" sz="1400" dirty="0"/>
              <a:t>is perhaps the major </a:t>
            </a:r>
            <a:r>
              <a:rPr lang="en-GB" sz="1400" dirty="0" smtClean="0"/>
              <a:t>challenge)</a:t>
            </a:r>
            <a:endParaRPr lang="en-GB" sz="1400" dirty="0"/>
          </a:p>
          <a:p>
            <a:pPr lvl="1"/>
            <a:r>
              <a:rPr lang="en-GB" sz="1400" dirty="0" smtClean="0"/>
              <a:t>May </a:t>
            </a:r>
            <a:r>
              <a:rPr lang="en-GB" sz="1400" dirty="0"/>
              <a:t>train for hours or days, forever reusable</a:t>
            </a:r>
          </a:p>
          <a:p>
            <a:pPr lvl="1"/>
            <a:r>
              <a:rPr lang="en-GB" sz="1400" dirty="0"/>
              <a:t>Weights only encode pricing mechanics. Market, dynamic and transaction parameters are inputs</a:t>
            </a:r>
          </a:p>
          <a:p>
            <a:pPr lvl="1"/>
            <a:r>
              <a:rPr lang="en-GB" sz="1400" dirty="0" smtClean="0"/>
              <a:t>One </a:t>
            </a:r>
            <a:r>
              <a:rPr lang="en-GB" sz="1400" dirty="0"/>
              <a:t>net per model (e.g. McGhee’s </a:t>
            </a:r>
            <a:r>
              <a:rPr lang="en-GB" sz="1400" dirty="0" err="1"/>
              <a:t>SABRNet</a:t>
            </a:r>
            <a:r>
              <a:rPr lang="en-GB" sz="1400" dirty="0"/>
              <a:t> for SABR or Horvath and </a:t>
            </a:r>
            <a:r>
              <a:rPr lang="en-GB" sz="1400" dirty="0" err="1"/>
              <a:t>al’s</a:t>
            </a:r>
            <a:r>
              <a:rPr lang="en-GB" sz="1400" dirty="0"/>
              <a:t> </a:t>
            </a:r>
            <a:r>
              <a:rPr lang="en-GB" sz="1400" dirty="0" err="1"/>
              <a:t>RoughNet</a:t>
            </a:r>
            <a:r>
              <a:rPr lang="en-GB" sz="1400" dirty="0"/>
              <a:t> for </a:t>
            </a:r>
            <a:r>
              <a:rPr lang="en-GB" sz="1400" dirty="0" err="1"/>
              <a:t>RoughBergomi</a:t>
            </a:r>
            <a:r>
              <a:rPr lang="en-GB" sz="1400" dirty="0"/>
              <a:t>)</a:t>
            </a:r>
          </a:p>
          <a:p>
            <a:pPr lvl="1"/>
            <a:r>
              <a:rPr lang="en-GB" sz="1400" dirty="0"/>
              <a:t>Limited to European models and transactions, not likely to extend to exotics</a:t>
            </a:r>
          </a:p>
          <a:p>
            <a:pPr marL="0" indent="0">
              <a:buNone/>
            </a:pPr>
            <a:endParaRPr lang="en-GB" sz="2200" dirty="0"/>
          </a:p>
          <a:p>
            <a:endParaRPr lang="en-GB" sz="1800" dirty="0"/>
          </a:p>
          <a:p>
            <a:pPr marL="914400" lvl="2" indent="0">
              <a:buNone/>
            </a:pPr>
            <a:endParaRPr lang="en-GB" sz="1000" dirty="0"/>
          </a:p>
          <a:p>
            <a:pPr marL="0" indent="0">
              <a:buNone/>
            </a:pPr>
            <a:endParaRPr lang="en-GB" sz="2200" dirty="0"/>
          </a:p>
          <a:p>
            <a:endParaRPr lang="en-GB" sz="1800" dirty="0"/>
          </a:p>
          <a:p>
            <a:endParaRPr lang="en-GB" sz="1800" dirty="0"/>
          </a:p>
          <a:p>
            <a:endParaRPr lang="en-GB" sz="1800" dirty="0"/>
          </a:p>
          <a:p>
            <a:pPr lvl="1"/>
            <a:endParaRPr lang="en-GB" sz="1400" dirty="0"/>
          </a:p>
          <a:p>
            <a:pPr marL="0" indent="0">
              <a:buNone/>
            </a:pPr>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89</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8044"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473001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CVA:</a:t>
            </a:r>
            <a:r>
              <a:rPr lang="en-GB" dirty="0" smtClean="0">
                <a:solidFill>
                  <a:schemeClr val="bg1"/>
                </a:solidFill>
              </a:rPr>
              <a:t> pricing</a:t>
            </a:r>
            <a:endParaRPr lang="en-GB" dirty="0">
              <a:solidFill>
                <a:schemeClr val="bg1"/>
              </a:solidFill>
            </a:endParaRPr>
          </a:p>
        </p:txBody>
      </p:sp>
      <p:sp>
        <p:nvSpPr>
          <p:cNvPr id="4" name="Content Placeholder 3"/>
          <p:cNvSpPr>
            <a:spLocks noGrp="1"/>
          </p:cNvSpPr>
          <p:nvPr>
            <p:ph idx="1"/>
          </p:nvPr>
        </p:nvSpPr>
        <p:spPr>
          <a:xfrm>
            <a:off x="838200" y="1825624"/>
            <a:ext cx="10515600" cy="4984875"/>
          </a:xfrm>
        </p:spPr>
        <p:txBody>
          <a:bodyPr>
            <a:normAutofit/>
          </a:bodyPr>
          <a:lstStyle/>
          <a:p>
            <a:r>
              <a:rPr lang="en-GB" sz="1400" dirty="0" smtClean="0"/>
              <a:t>CVA is priced like any other option (ignoring discounting for simplicity):</a:t>
            </a:r>
            <a:endParaRPr lang="en-GB" sz="1400" dirty="0"/>
          </a:p>
          <a:p>
            <a:endParaRPr lang="en-GB" sz="1400" dirty="0" smtClean="0"/>
          </a:p>
          <a:p>
            <a:r>
              <a:rPr lang="en-GB" sz="1400" dirty="0" smtClean="0"/>
              <a:t>Assuming credit is independent from market drivers of the netting set: </a:t>
            </a:r>
          </a:p>
          <a:p>
            <a:r>
              <a:rPr lang="en-GB" sz="1400" dirty="0"/>
              <a:t>t</a:t>
            </a:r>
            <a:r>
              <a:rPr lang="en-GB" sz="1400" dirty="0" smtClean="0"/>
              <a:t>he left term in the sum is the (risk neutral) probability of default, can be read in credit markets (Bonds, credit default swaps)</a:t>
            </a:r>
          </a:p>
          <a:p>
            <a:r>
              <a:rPr lang="en-GB" sz="1400" dirty="0"/>
              <a:t>t</a:t>
            </a:r>
            <a:r>
              <a:rPr lang="en-GB" sz="1400" dirty="0" smtClean="0"/>
              <a:t>he right term                  is the expected </a:t>
            </a:r>
            <a:r>
              <a:rPr lang="en-GB" sz="1400" i="1" dirty="0" smtClean="0"/>
              <a:t>loss given default</a:t>
            </a:r>
            <a:r>
              <a:rPr lang="en-GB" sz="1400" dirty="0" smtClean="0"/>
              <a:t> (LGD) , or “exposure”</a:t>
            </a:r>
            <a:endParaRPr lang="en-GB" sz="1400" dirty="0" smtClean="0"/>
          </a:p>
          <a:p>
            <a:endParaRPr lang="en-GB" sz="1400" dirty="0"/>
          </a:p>
          <a:p>
            <a:r>
              <a:rPr lang="en-GB" sz="1400" dirty="0" smtClean="0"/>
              <a:t>Exposures depend on credit, and the joint dynamics of all asset that affect the netting set --- so we need:</a:t>
            </a:r>
          </a:p>
          <a:p>
            <a:pPr lvl="1"/>
            <a:r>
              <a:rPr lang="en-GB" sz="1200" dirty="0" smtClean="0"/>
              <a:t>Complex hybrid models, in practice “stitching together” models of all underlying assets, with special care to remain consistent and arbitrage-free</a:t>
            </a:r>
          </a:p>
          <a:p>
            <a:pPr lvl="1"/>
            <a:r>
              <a:rPr lang="en-GB" sz="1200" dirty="0" smtClean="0"/>
              <a:t>Monte-Carlo simulations (given the high dimensionality)</a:t>
            </a:r>
          </a:p>
          <a:p>
            <a:pPr lvl="1"/>
            <a:r>
              <a:rPr lang="en-GB" sz="1200" dirty="0" smtClean="0"/>
              <a:t>Some way to compute future book values </a:t>
            </a:r>
            <a:r>
              <a:rPr lang="en-GB" sz="1200" i="1" dirty="0" smtClean="0"/>
              <a:t>V</a:t>
            </a:r>
            <a:r>
              <a:rPr lang="en-GB" sz="1200" dirty="0" smtClean="0"/>
              <a:t> from the simulated state of the market at </a:t>
            </a:r>
            <a:r>
              <a:rPr lang="en-GB" sz="1200" i="1" dirty="0" smtClean="0"/>
              <a:t>T</a:t>
            </a:r>
            <a:endParaRPr lang="en-GB" sz="1200" dirty="0"/>
          </a:p>
          <a:p>
            <a:pPr lvl="2"/>
            <a:r>
              <a:rPr lang="en-GB" sz="1200" dirty="0" smtClean="0"/>
              <a:t>for example with </a:t>
            </a:r>
            <a:r>
              <a:rPr lang="en-GB" sz="1200" i="1" dirty="0" smtClean="0"/>
              <a:t>nested simulations </a:t>
            </a:r>
            <a:r>
              <a:rPr lang="en-GB" sz="1200" dirty="0" smtClean="0"/>
              <a:t>(Monte-Carlo </a:t>
            </a:r>
            <a:r>
              <a:rPr lang="en-GB" sz="1200" i="1" dirty="0" smtClean="0"/>
              <a:t>within </a:t>
            </a:r>
            <a:r>
              <a:rPr lang="en-GB" sz="1200" dirty="0" smtClean="0"/>
              <a:t>Monte-Carlo)</a:t>
            </a:r>
          </a:p>
          <a:p>
            <a:pPr lvl="2"/>
            <a:r>
              <a:rPr lang="en-GB" sz="1200" dirty="0" smtClean="0"/>
              <a:t>can we do better? </a:t>
            </a:r>
            <a:r>
              <a:rPr lang="en-GB" sz="1200" dirty="0"/>
              <a:t>f</a:t>
            </a:r>
            <a:r>
              <a:rPr lang="en-GB" sz="1200" dirty="0" smtClean="0"/>
              <a:t>or example, “learn” future values from data, with machine learning? </a:t>
            </a:r>
          </a:p>
          <a:p>
            <a:pPr lvl="1"/>
            <a:r>
              <a:rPr lang="en-GB" sz="1200" dirty="0" smtClean="0"/>
              <a:t>All of t</a:t>
            </a:r>
            <a:r>
              <a:rPr lang="en-GB" sz="1200" dirty="0" smtClean="0"/>
              <a:t>his is a (very) active field of current research, see for example Huge &amp; </a:t>
            </a:r>
            <a:r>
              <a:rPr lang="en-GB" sz="1200" dirty="0" err="1" smtClean="0"/>
              <a:t>Savine’s</a:t>
            </a:r>
            <a:r>
              <a:rPr lang="en-GB" sz="1200" dirty="0" smtClean="0"/>
              <a:t> </a:t>
            </a:r>
            <a:r>
              <a:rPr lang="en-GB" sz="1200" u="sng" dirty="0" smtClean="0"/>
              <a:t>Deep Analytics</a:t>
            </a:r>
          </a:p>
          <a:p>
            <a:pPr lvl="1"/>
            <a:endParaRPr lang="en-GB" sz="1300" u="sng" dirty="0" smtClean="0"/>
          </a:p>
          <a:p>
            <a:r>
              <a:rPr lang="en-GB" sz="1400" dirty="0" smtClean="0"/>
              <a:t>The computational requirement is massive: CVA is often computed in large data centres</a:t>
            </a:r>
          </a:p>
          <a:p>
            <a:r>
              <a:rPr lang="en-GB" sz="1400" dirty="0" smtClean="0"/>
              <a:t>With better algorithms and platforms, we can compute it locally --- see </a:t>
            </a:r>
            <a:r>
              <a:rPr lang="en-GB" sz="1400" dirty="0" err="1" smtClean="0"/>
              <a:t>Andreasen’s</a:t>
            </a:r>
            <a:r>
              <a:rPr lang="en-GB" sz="1400" dirty="0" smtClean="0"/>
              <a:t> influential </a:t>
            </a:r>
            <a:r>
              <a:rPr lang="en-GB" sz="1400" u="sng" dirty="0" smtClean="0"/>
              <a:t>Calculate CVA on your iPad Mini</a:t>
            </a:r>
            <a:endParaRPr lang="en-GB" sz="1400" dirty="0" smtClean="0"/>
          </a:p>
          <a:p>
            <a:r>
              <a:rPr lang="en-GB" sz="1400" dirty="0" smtClean="0"/>
              <a:t>But it may still take several minutes to compute the price alone</a:t>
            </a:r>
          </a:p>
          <a:p>
            <a:endParaRPr lang="en-GB" sz="1400" dirty="0" smtClean="0"/>
          </a:p>
          <a:p>
            <a:endParaRPr lang="en-GB" sz="1400" u="sng" dirty="0" smtClean="0"/>
          </a:p>
          <a:p>
            <a:pPr marL="0" indent="0">
              <a:buNone/>
            </a:pPr>
            <a:endParaRPr lang="en-GB" sz="1400" dirty="0" smtClean="0"/>
          </a:p>
          <a:p>
            <a:endParaRPr lang="en-GB" sz="1400" dirty="0"/>
          </a:p>
          <a:p>
            <a:endParaRPr lang="en-GB" sz="1400" i="1" dirty="0"/>
          </a:p>
        </p:txBody>
      </p:sp>
      <p:sp>
        <p:nvSpPr>
          <p:cNvPr id="3" name="Slide Number Placeholder 2"/>
          <p:cNvSpPr>
            <a:spLocks noGrp="1"/>
          </p:cNvSpPr>
          <p:nvPr>
            <p:ph type="sldNum" sz="quarter" idx="12"/>
          </p:nvPr>
        </p:nvSpPr>
        <p:spPr/>
        <p:txBody>
          <a:bodyPr/>
          <a:lstStyle/>
          <a:p>
            <a:fld id="{20222C57-82CF-4D8A-8DC1-229C0B8895A7}" type="slidenum">
              <a:rPr lang="en-GB" smtClean="0"/>
              <a:t>9</a:t>
            </a:fld>
            <a:endParaRPr lang="en-GB"/>
          </a:p>
        </p:txBody>
      </p:sp>
      <p:graphicFrame>
        <p:nvGraphicFramePr>
          <p:cNvPr id="6" name="Object 5"/>
          <p:cNvGraphicFramePr>
            <a:graphicFrameLocks noChangeAspect="1"/>
          </p:cNvGraphicFramePr>
          <p:nvPr>
            <p:extLst>
              <p:ext uri="{D42A27DB-BD31-4B8C-83A1-F6EECF244321}">
                <p14:modId xmlns:p14="http://schemas.microsoft.com/office/powerpoint/2010/main" val="4056960977"/>
              </p:ext>
            </p:extLst>
          </p:nvPr>
        </p:nvGraphicFramePr>
        <p:xfrm>
          <a:off x="6342246" y="1753161"/>
          <a:ext cx="1714500" cy="457200"/>
        </p:xfrm>
        <a:graphic>
          <a:graphicData uri="http://schemas.openxmlformats.org/presentationml/2006/ole">
            <mc:AlternateContent xmlns:mc="http://schemas.openxmlformats.org/markup-compatibility/2006">
              <mc:Choice xmlns:v="urn:schemas-microsoft-com:vml" Requires="v">
                <p:oleObj spid="_x0000_s477603" name="Equation" r:id="rId4" imgW="1714320" imgH="457200" progId="Equation.DSMT4">
                  <p:embed/>
                </p:oleObj>
              </mc:Choice>
              <mc:Fallback>
                <p:oleObj name="Equation" r:id="rId4" imgW="1714320" imgH="457200" progId="Equation.DSMT4">
                  <p:embed/>
                  <p:pic>
                    <p:nvPicPr>
                      <p:cNvPr id="0" name=""/>
                      <p:cNvPicPr/>
                      <p:nvPr/>
                    </p:nvPicPr>
                    <p:blipFill>
                      <a:blip r:embed="rId5"/>
                      <a:stretch>
                        <a:fillRect/>
                      </a:stretch>
                    </p:blipFill>
                    <p:spPr>
                      <a:xfrm>
                        <a:off x="6342246" y="1753161"/>
                        <a:ext cx="1714500" cy="457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82815020"/>
              </p:ext>
            </p:extLst>
          </p:nvPr>
        </p:nvGraphicFramePr>
        <p:xfrm>
          <a:off x="6342246" y="2395620"/>
          <a:ext cx="2133600" cy="431800"/>
        </p:xfrm>
        <a:graphic>
          <a:graphicData uri="http://schemas.openxmlformats.org/presentationml/2006/ole">
            <mc:AlternateContent xmlns:mc="http://schemas.openxmlformats.org/markup-compatibility/2006">
              <mc:Choice xmlns:v="urn:schemas-microsoft-com:vml" Requires="v">
                <p:oleObj spid="_x0000_s477604" name="Equation" r:id="rId6" imgW="2133360" imgH="431640" progId="Equation.DSMT4">
                  <p:embed/>
                </p:oleObj>
              </mc:Choice>
              <mc:Fallback>
                <p:oleObj name="Equation" r:id="rId6" imgW="2133360" imgH="431640" progId="Equation.DSMT4">
                  <p:embed/>
                  <p:pic>
                    <p:nvPicPr>
                      <p:cNvPr id="0" name=""/>
                      <p:cNvPicPr/>
                      <p:nvPr/>
                    </p:nvPicPr>
                    <p:blipFill>
                      <a:blip r:embed="rId7"/>
                      <a:stretch>
                        <a:fillRect/>
                      </a:stretch>
                    </p:blipFill>
                    <p:spPr>
                      <a:xfrm>
                        <a:off x="6342246" y="2395620"/>
                        <a:ext cx="2133600" cy="431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878272286"/>
              </p:ext>
            </p:extLst>
          </p:nvPr>
        </p:nvGraphicFramePr>
        <p:xfrm>
          <a:off x="2232124" y="3101746"/>
          <a:ext cx="609600" cy="279400"/>
        </p:xfrm>
        <a:graphic>
          <a:graphicData uri="http://schemas.openxmlformats.org/presentationml/2006/ole">
            <mc:AlternateContent xmlns:mc="http://schemas.openxmlformats.org/markup-compatibility/2006">
              <mc:Choice xmlns:v="urn:schemas-microsoft-com:vml" Requires="v">
                <p:oleObj spid="_x0000_s477605" name="Equation" r:id="rId8" imgW="609480" imgH="279360" progId="Equation.DSMT4">
                  <p:embed/>
                </p:oleObj>
              </mc:Choice>
              <mc:Fallback>
                <p:oleObj name="Equation" r:id="rId8" imgW="609480" imgH="279360" progId="Equation.DSMT4">
                  <p:embed/>
                  <p:pic>
                    <p:nvPicPr>
                      <p:cNvPr id="0" name=""/>
                      <p:cNvPicPr/>
                      <p:nvPr/>
                    </p:nvPicPr>
                    <p:blipFill>
                      <a:blip r:embed="rId9"/>
                      <a:stretch>
                        <a:fillRect/>
                      </a:stretch>
                    </p:blipFill>
                    <p:spPr>
                      <a:xfrm>
                        <a:off x="2232124" y="3101746"/>
                        <a:ext cx="609600" cy="279400"/>
                      </a:xfrm>
                      <a:prstGeom prst="rect">
                        <a:avLst/>
                      </a:prstGeom>
                    </p:spPr>
                  </p:pic>
                </p:oleObj>
              </mc:Fallback>
            </mc:AlternateContent>
          </a:graphicData>
        </a:graphic>
      </p:graphicFrame>
    </p:spTree>
    <p:extLst>
      <p:ext uri="{BB962C8B-B14F-4D97-AF65-F5344CB8AC3E}">
        <p14:creationId xmlns:p14="http://schemas.microsoft.com/office/powerpoint/2010/main" val="31463871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Pricing nets (3)</a:t>
            </a:r>
          </a:p>
        </p:txBody>
      </p:sp>
      <p:sp>
        <p:nvSpPr>
          <p:cNvPr id="4" name="Content Placeholder 3"/>
          <p:cNvSpPr>
            <a:spLocks noGrp="1"/>
          </p:cNvSpPr>
          <p:nvPr>
            <p:ph idx="1"/>
          </p:nvPr>
        </p:nvSpPr>
        <p:spPr/>
        <p:txBody>
          <a:bodyPr>
            <a:noAutofit/>
          </a:bodyPr>
          <a:lstStyle/>
          <a:p>
            <a:r>
              <a:rPr lang="en-GB" sz="1800" dirty="0"/>
              <a:t>Recent results</a:t>
            </a:r>
          </a:p>
          <a:p>
            <a:endParaRPr lang="en-GB" sz="1400" dirty="0"/>
          </a:p>
          <a:p>
            <a:pPr lvl="1"/>
            <a:r>
              <a:rPr lang="en-GB" sz="1400" dirty="0"/>
              <a:t>McGhee (2018) built a SABR net, more accurate than Hagan’s approximation and orders of magnitude faster than 2D FDM</a:t>
            </a:r>
          </a:p>
          <a:p>
            <a:pPr lvl="1"/>
            <a:endParaRPr lang="en-GB" sz="1400" dirty="0"/>
          </a:p>
          <a:p>
            <a:pPr lvl="1"/>
            <a:r>
              <a:rPr lang="en-GB" sz="1400" dirty="0"/>
              <a:t>Ferguson and Greene (also 2018) built a net for pricing basket options with parameters (inputs) including correlation</a:t>
            </a:r>
          </a:p>
          <a:p>
            <a:pPr lvl="1"/>
            <a:endParaRPr lang="en-GB" sz="1400" dirty="0"/>
          </a:p>
          <a:p>
            <a:pPr lvl="1"/>
            <a:r>
              <a:rPr lang="en-GB" sz="1400" dirty="0"/>
              <a:t>Horvath and al. (2019) built a net for pricing with </a:t>
            </a:r>
            <a:r>
              <a:rPr lang="en-GB" sz="1400" u="sng" dirty="0"/>
              <a:t>Rough Volatility</a:t>
            </a:r>
          </a:p>
          <a:p>
            <a:pPr lvl="2"/>
            <a:r>
              <a:rPr lang="en-GB" sz="1400" dirty="0"/>
              <a:t>This is particularly significant</a:t>
            </a:r>
          </a:p>
          <a:p>
            <a:pPr lvl="2"/>
            <a:r>
              <a:rPr lang="en-GB" sz="1400" dirty="0"/>
              <a:t>Because there exist no alternatives for pricing with rough vol other than slow Monte-Carlo</a:t>
            </a:r>
          </a:p>
          <a:p>
            <a:pPr lvl="2"/>
            <a:r>
              <a:rPr lang="en-GB" sz="1400" dirty="0" err="1"/>
              <a:t>RoughNet</a:t>
            </a:r>
            <a:r>
              <a:rPr lang="en-GB" sz="1400" dirty="0"/>
              <a:t> therefore opens new applications for calibration, pricing and risk management with rough vol</a:t>
            </a:r>
          </a:p>
          <a:p>
            <a:pPr lvl="2"/>
            <a:r>
              <a:rPr lang="en-GB" sz="1400" dirty="0"/>
              <a:t>So far, rough vol was restricted to academic circles due to absence of fast pricing, it may now enter production</a:t>
            </a:r>
          </a:p>
          <a:p>
            <a:pPr marL="0" indent="0">
              <a:buNone/>
            </a:pPr>
            <a:endParaRPr lang="en-GB" sz="2200" dirty="0"/>
          </a:p>
          <a:p>
            <a:endParaRPr lang="en-GB" sz="1800" dirty="0"/>
          </a:p>
          <a:p>
            <a:pPr marL="914400" lvl="2" indent="0">
              <a:buNone/>
            </a:pPr>
            <a:endParaRPr lang="en-GB" sz="1000" dirty="0"/>
          </a:p>
          <a:p>
            <a:pPr marL="0" indent="0">
              <a:buNone/>
            </a:pPr>
            <a:endParaRPr lang="en-GB" sz="2200" dirty="0"/>
          </a:p>
          <a:p>
            <a:endParaRPr lang="en-GB" sz="1800" dirty="0"/>
          </a:p>
          <a:p>
            <a:endParaRPr lang="en-GB" sz="1800" dirty="0"/>
          </a:p>
          <a:p>
            <a:endParaRPr lang="en-GB" sz="1800" dirty="0"/>
          </a:p>
          <a:p>
            <a:pPr lvl="1"/>
            <a:endParaRPr lang="en-GB" sz="1400" dirty="0"/>
          </a:p>
          <a:p>
            <a:pPr marL="0" indent="0">
              <a:buNone/>
            </a:pPr>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90</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29068"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1958500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Deeper learning for financial derivatives</a:t>
            </a:r>
          </a:p>
        </p:txBody>
      </p:sp>
      <p:sp>
        <p:nvSpPr>
          <p:cNvPr id="3" name="Slide Number Placeholder 2"/>
          <p:cNvSpPr>
            <a:spLocks noGrp="1"/>
          </p:cNvSpPr>
          <p:nvPr>
            <p:ph type="sldNum" sz="quarter" idx="12"/>
          </p:nvPr>
        </p:nvSpPr>
        <p:spPr/>
        <p:txBody>
          <a:bodyPr/>
          <a:lstStyle/>
          <a:p>
            <a:fld id="{20222C57-82CF-4D8A-8DC1-229C0B8895A7}" type="slidenum">
              <a:rPr lang="en-GB" smtClean="0"/>
              <a:t>91</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30089"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graphicFrame>
        <p:nvGraphicFramePr>
          <p:cNvPr id="9" name="Content Placeholder 8"/>
          <p:cNvGraphicFramePr>
            <a:graphicFrameLocks noGrp="1"/>
          </p:cNvGraphicFramePr>
          <p:nvPr>
            <p:ph idx="1"/>
            <p:extLst>
              <p:ext uri="{D42A27DB-BD31-4B8C-83A1-F6EECF244321}">
                <p14:modId xmlns:p14="http://schemas.microsoft.com/office/powerpoint/2010/main" val="1461086672"/>
              </p:ext>
            </p:extLst>
          </p:nvPr>
        </p:nvGraphicFramePr>
        <p:xfrm>
          <a:off x="922604" y="1623992"/>
          <a:ext cx="10515600" cy="4790440"/>
        </p:xfrm>
        <a:graphic>
          <a:graphicData uri="http://schemas.openxmlformats.org/drawingml/2006/table">
            <a:tbl>
              <a:tblPr firstRow="1" bandRow="1">
                <a:tableStyleId>{5C22544A-7EE6-4342-B048-85BDC9FD1C3A}</a:tableStyleId>
              </a:tblPr>
              <a:tblGrid>
                <a:gridCol w="3505200">
                  <a:extLst>
                    <a:ext uri="{9D8B030D-6E8A-4147-A177-3AD203B41FA5}">
                      <a16:colId xmlns="" xmlns:a16="http://schemas.microsoft.com/office/drawing/2014/main" val="20000"/>
                    </a:ext>
                  </a:extLst>
                </a:gridCol>
                <a:gridCol w="3505200">
                  <a:extLst>
                    <a:ext uri="{9D8B030D-6E8A-4147-A177-3AD203B41FA5}">
                      <a16:colId xmlns="" xmlns:a16="http://schemas.microsoft.com/office/drawing/2014/main" val="20001"/>
                    </a:ext>
                  </a:extLst>
                </a:gridCol>
                <a:gridCol w="3505200">
                  <a:extLst>
                    <a:ext uri="{9D8B030D-6E8A-4147-A177-3AD203B41FA5}">
                      <a16:colId xmlns="" xmlns:a16="http://schemas.microsoft.com/office/drawing/2014/main" val="20002"/>
                    </a:ext>
                  </a:extLst>
                </a:gridCol>
              </a:tblGrid>
              <a:tr h="370840">
                <a:tc>
                  <a:txBody>
                    <a:bodyPr/>
                    <a:lstStyle/>
                    <a:p>
                      <a:pPr algn="ctr"/>
                      <a:endParaRPr lang="en-GB" sz="1200" dirty="0"/>
                    </a:p>
                  </a:txBody>
                  <a:tcPr/>
                </a:tc>
                <a:tc>
                  <a:txBody>
                    <a:bodyPr/>
                    <a:lstStyle/>
                    <a:p>
                      <a:pPr algn="ctr"/>
                      <a:r>
                        <a:rPr lang="en-GB" sz="1200" dirty="0" err="1"/>
                        <a:t>Reval</a:t>
                      </a:r>
                      <a:r>
                        <a:rPr lang="en-GB" sz="1200" dirty="0"/>
                        <a:t> nets</a:t>
                      </a:r>
                    </a:p>
                  </a:txBody>
                  <a:tcPr/>
                </a:tc>
                <a:tc>
                  <a:txBody>
                    <a:bodyPr/>
                    <a:lstStyle/>
                    <a:p>
                      <a:pPr algn="ctr"/>
                      <a:r>
                        <a:rPr lang="en-GB" sz="1200" dirty="0"/>
                        <a:t>Pricing nets</a:t>
                      </a:r>
                    </a:p>
                  </a:txBody>
                  <a:tcPr/>
                </a:tc>
                <a:extLst>
                  <a:ext uri="{0D108BD9-81ED-4DB2-BD59-A6C34878D82A}">
                    <a16:rowId xmlns="" xmlns:a16="http://schemas.microsoft.com/office/drawing/2014/main" val="10000"/>
                  </a:ext>
                </a:extLst>
              </a:tr>
              <a:tr h="370840">
                <a:tc>
                  <a:txBody>
                    <a:bodyPr/>
                    <a:lstStyle/>
                    <a:p>
                      <a:pPr algn="l"/>
                      <a:r>
                        <a:rPr lang="en-GB" sz="1200" dirty="0"/>
                        <a:t>Output</a:t>
                      </a:r>
                    </a:p>
                  </a:txBody>
                  <a:tcPr/>
                </a:tc>
                <a:tc>
                  <a:txBody>
                    <a:bodyPr/>
                    <a:lstStyle/>
                    <a:p>
                      <a:pPr algn="l"/>
                      <a:r>
                        <a:rPr lang="en-GB" sz="1200" dirty="0"/>
                        <a:t>Future price depending</a:t>
                      </a:r>
                      <a:r>
                        <a:rPr lang="en-GB" sz="1200" baseline="0" dirty="0"/>
                        <a:t> on scenario</a:t>
                      </a:r>
                      <a:endParaRPr lang="en-GB" sz="1200" dirty="0"/>
                    </a:p>
                  </a:txBody>
                  <a:tcPr/>
                </a:tc>
                <a:tc>
                  <a:txBody>
                    <a:bodyPr/>
                    <a:lstStyle/>
                    <a:p>
                      <a:pPr algn="l"/>
                      <a:r>
                        <a:rPr lang="en-GB" sz="1200" dirty="0"/>
                        <a:t>Current price</a:t>
                      </a:r>
                    </a:p>
                  </a:txBody>
                  <a:tcPr/>
                </a:tc>
                <a:extLst>
                  <a:ext uri="{0D108BD9-81ED-4DB2-BD59-A6C34878D82A}">
                    <a16:rowId xmlns="" xmlns:a16="http://schemas.microsoft.com/office/drawing/2014/main" val="10001"/>
                  </a:ext>
                </a:extLst>
              </a:tr>
              <a:tr h="370840">
                <a:tc>
                  <a:txBody>
                    <a:bodyPr/>
                    <a:lstStyle/>
                    <a:p>
                      <a:pPr algn="l"/>
                      <a:r>
                        <a:rPr lang="en-GB" sz="1200" dirty="0"/>
                        <a:t>Inputs</a:t>
                      </a:r>
                    </a:p>
                  </a:txBody>
                  <a:tcPr/>
                </a:tc>
                <a:tc>
                  <a:txBody>
                    <a:bodyPr/>
                    <a:lstStyle/>
                    <a:p>
                      <a:pPr algn="l"/>
                      <a:r>
                        <a:rPr lang="en-GB" sz="1200" dirty="0"/>
                        <a:t>Simulated</a:t>
                      </a:r>
                      <a:r>
                        <a:rPr lang="en-GB" sz="1200" baseline="0" dirty="0"/>
                        <a:t> state variables</a:t>
                      </a:r>
                      <a:endParaRPr lang="en-GB" sz="1200" dirty="0"/>
                    </a:p>
                  </a:txBody>
                  <a:tcPr/>
                </a:tc>
                <a:tc>
                  <a:txBody>
                    <a:bodyPr/>
                    <a:lstStyle/>
                    <a:p>
                      <a:pPr algn="l"/>
                      <a:r>
                        <a:rPr lang="en-GB" sz="1200" dirty="0"/>
                        <a:t>Market, model and transaction parameters</a:t>
                      </a:r>
                    </a:p>
                  </a:txBody>
                  <a:tcPr/>
                </a:tc>
                <a:extLst>
                  <a:ext uri="{0D108BD9-81ED-4DB2-BD59-A6C34878D82A}">
                    <a16:rowId xmlns="" xmlns:a16="http://schemas.microsoft.com/office/drawing/2014/main" val="10002"/>
                  </a:ext>
                </a:extLst>
              </a:tr>
              <a:tr h="370840">
                <a:tc>
                  <a:txBody>
                    <a:bodyPr/>
                    <a:lstStyle/>
                    <a:p>
                      <a:pPr algn="l"/>
                      <a:r>
                        <a:rPr lang="en-GB" sz="1200" dirty="0"/>
                        <a:t>Training set</a:t>
                      </a:r>
                    </a:p>
                  </a:txBody>
                  <a:tcPr/>
                </a:tc>
                <a:tc>
                  <a:txBody>
                    <a:bodyPr/>
                    <a:lstStyle/>
                    <a:p>
                      <a:pPr algn="l"/>
                      <a:r>
                        <a:rPr lang="en-GB" sz="1200" dirty="0"/>
                        <a:t>State variables to </a:t>
                      </a:r>
                      <a:r>
                        <a:rPr lang="en-GB" sz="1200" b="1" dirty="0"/>
                        <a:t>payoffs</a:t>
                      </a:r>
                      <a:r>
                        <a:rPr lang="en-GB" sz="1200" dirty="0"/>
                        <a:t> </a:t>
                      </a:r>
                      <a:br>
                        <a:rPr lang="en-GB" sz="1200" dirty="0"/>
                      </a:br>
                      <a:r>
                        <a:rPr lang="en-GB" sz="1200" dirty="0"/>
                        <a:t>= realizations per scenario</a:t>
                      </a:r>
                    </a:p>
                  </a:txBody>
                  <a:tcPr/>
                </a:tc>
                <a:tc>
                  <a:txBody>
                    <a:bodyPr/>
                    <a:lstStyle/>
                    <a:p>
                      <a:pPr algn="l"/>
                      <a:r>
                        <a:rPr lang="en-GB" sz="1200" dirty="0"/>
                        <a:t>Model parameters to </a:t>
                      </a:r>
                      <a:r>
                        <a:rPr lang="en-GB" sz="1200" b="1" dirty="0"/>
                        <a:t>prices</a:t>
                      </a:r>
                      <a:r>
                        <a:rPr lang="en-GB" sz="1200" dirty="0"/>
                        <a:t> </a:t>
                      </a:r>
                      <a:br>
                        <a:rPr lang="en-GB" sz="1200" dirty="0"/>
                      </a:br>
                      <a:r>
                        <a:rPr lang="en-GB" sz="1200" dirty="0"/>
                        <a:t>= expectations across scenarios, per parameter set</a:t>
                      </a:r>
                    </a:p>
                  </a:txBody>
                  <a:tcPr/>
                </a:tc>
                <a:extLst>
                  <a:ext uri="{0D108BD9-81ED-4DB2-BD59-A6C34878D82A}">
                    <a16:rowId xmlns="" xmlns:a16="http://schemas.microsoft.com/office/drawing/2014/main" val="16633876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Weight encoding</a:t>
                      </a:r>
                    </a:p>
                  </a:txBody>
                  <a:tcPr/>
                </a:tc>
                <a:tc>
                  <a:txBody>
                    <a:bodyPr/>
                    <a:lstStyle/>
                    <a:p>
                      <a:pPr algn="l"/>
                      <a:r>
                        <a:rPr lang="en-GB" sz="1200" dirty="0"/>
                        <a:t>Valuation mechanics</a:t>
                      </a:r>
                    </a:p>
                    <a:p>
                      <a:pPr algn="l"/>
                      <a:r>
                        <a:rPr lang="en-GB" sz="1200" dirty="0"/>
                        <a:t>+ market, model and transaction parameters</a:t>
                      </a:r>
                    </a:p>
                  </a:txBody>
                  <a:tcPr/>
                </a:tc>
                <a:tc>
                  <a:txBody>
                    <a:bodyPr/>
                    <a:lstStyle/>
                    <a:p>
                      <a:pPr algn="l"/>
                      <a:r>
                        <a:rPr lang="en-GB" sz="1200" dirty="0"/>
                        <a:t>Valuation</a:t>
                      </a:r>
                      <a:r>
                        <a:rPr lang="en-GB" sz="1200" baseline="0" dirty="0"/>
                        <a:t> mechanics only</a:t>
                      </a:r>
                      <a:endParaRPr lang="en-GB" sz="1200" dirty="0"/>
                    </a:p>
                  </a:txBody>
                  <a:tcPr/>
                </a:tc>
                <a:extLst>
                  <a:ext uri="{0D108BD9-81ED-4DB2-BD59-A6C34878D82A}">
                    <a16:rowId xmlns=""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Applications</a:t>
                      </a:r>
                    </a:p>
                  </a:txBody>
                  <a:tcPr/>
                </a:tc>
                <a:tc>
                  <a:txBody>
                    <a:bodyPr/>
                    <a:lstStyle/>
                    <a:p>
                      <a:pPr algn="l"/>
                      <a:r>
                        <a:rPr lang="en-GB" sz="1200" dirty="0"/>
                        <a:t>Callable</a:t>
                      </a:r>
                      <a:r>
                        <a:rPr lang="en-GB" sz="1200" baseline="0" dirty="0"/>
                        <a:t> exotics with MC</a:t>
                      </a:r>
                    </a:p>
                    <a:p>
                      <a:pPr algn="l"/>
                      <a:r>
                        <a:rPr lang="en-GB" sz="1200" baseline="0" dirty="0"/>
                        <a:t>XVA, MVA, FRTB, CCR, etc.</a:t>
                      </a:r>
                      <a:endParaRPr lang="en-GB" sz="1200" dirty="0"/>
                    </a:p>
                  </a:txBody>
                  <a:tcPr/>
                </a:tc>
                <a:tc>
                  <a:txBody>
                    <a:bodyPr/>
                    <a:lstStyle/>
                    <a:p>
                      <a:pPr algn="l"/>
                      <a:r>
                        <a:rPr lang="en-GB" sz="1200" dirty="0"/>
                        <a:t>Europeans and first order exotics</a:t>
                      </a:r>
                      <a:endParaRPr lang="en-GB" sz="1200" baseline="0" dirty="0"/>
                    </a:p>
                    <a:p>
                      <a:pPr algn="l"/>
                      <a:r>
                        <a:rPr lang="en-GB" sz="1200" baseline="0" dirty="0"/>
                        <a:t>Stochastic volatility/rough </a:t>
                      </a:r>
                      <a:r>
                        <a:rPr lang="en-GB" sz="1200" baseline="0" dirty="0" err="1"/>
                        <a:t>vol</a:t>
                      </a:r>
                      <a:r>
                        <a:rPr lang="en-GB" sz="1200" baseline="0" dirty="0"/>
                        <a:t>/jump/etc.</a:t>
                      </a:r>
                    </a:p>
                    <a:p>
                      <a:pPr algn="l"/>
                      <a:r>
                        <a:rPr lang="en-GB" sz="1200" dirty="0"/>
                        <a:t>Calibration/pricing/risk management</a:t>
                      </a:r>
                    </a:p>
                  </a:txBody>
                  <a:tcPr/>
                </a:tc>
                <a:extLst>
                  <a:ext uri="{0D108BD9-81ED-4DB2-BD59-A6C34878D82A}">
                    <a16:rowId xmlns=""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Reuse</a:t>
                      </a:r>
                    </a:p>
                  </a:txBody>
                  <a:tcPr/>
                </a:tc>
                <a:tc>
                  <a:txBody>
                    <a:bodyPr/>
                    <a:lstStyle/>
                    <a:p>
                      <a:pPr algn="l"/>
                      <a:r>
                        <a:rPr lang="en-GB" sz="1200" dirty="0"/>
                        <a:t>Disposable</a:t>
                      </a:r>
                    </a:p>
                  </a:txBody>
                  <a:tcPr/>
                </a:tc>
                <a:tc>
                  <a:txBody>
                    <a:bodyPr/>
                    <a:lstStyle/>
                    <a:p>
                      <a:pPr algn="l"/>
                      <a:r>
                        <a:rPr lang="en-GB" sz="1200" dirty="0"/>
                        <a:t>Reusable</a:t>
                      </a:r>
                    </a:p>
                  </a:txBody>
                  <a:tcPr/>
                </a:tc>
                <a:extLst>
                  <a:ext uri="{0D108BD9-81ED-4DB2-BD59-A6C34878D82A}">
                    <a16:rowId xmlns=""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Model and transaction scope</a:t>
                      </a:r>
                    </a:p>
                  </a:txBody>
                  <a:tcPr/>
                </a:tc>
                <a:tc>
                  <a:txBody>
                    <a:bodyPr/>
                    <a:lstStyle/>
                    <a:p>
                      <a:pPr algn="l"/>
                      <a:r>
                        <a:rPr lang="en-GB" sz="1200" dirty="0"/>
                        <a:t>Any</a:t>
                      </a:r>
                      <a:r>
                        <a:rPr lang="en-GB" sz="1200" baseline="0" dirty="0"/>
                        <a:t> complexity</a:t>
                      </a:r>
                      <a:endParaRPr lang="en-GB" sz="1200" dirty="0"/>
                    </a:p>
                  </a:txBody>
                  <a:tcPr/>
                </a:tc>
                <a:tc>
                  <a:txBody>
                    <a:bodyPr/>
                    <a:lstStyle/>
                    <a:p>
                      <a:pPr algn="l"/>
                      <a:r>
                        <a:rPr lang="en-GB" sz="1200" dirty="0"/>
                        <a:t>Restricted</a:t>
                      </a:r>
                      <a:r>
                        <a:rPr lang="en-GB" sz="1200" baseline="0" dirty="0"/>
                        <a:t> to Europeans and simple exotics</a:t>
                      </a:r>
                      <a:endParaRPr lang="en-GB" sz="1200" dirty="0"/>
                    </a:p>
                  </a:txBody>
                  <a:tcPr/>
                </a:tc>
                <a:extLst>
                  <a:ext uri="{0D108BD9-81ED-4DB2-BD59-A6C34878D82A}">
                    <a16:rowId xmlns="" xmlns:a16="http://schemas.microsoft.com/office/drawing/2014/main" val="10006"/>
                  </a:ext>
                </a:extLst>
              </a:tr>
              <a:tr h="370840">
                <a:tc>
                  <a:txBody>
                    <a:bodyPr/>
                    <a:lstStyle/>
                    <a:p>
                      <a:pPr algn="l"/>
                      <a:r>
                        <a:rPr lang="en-GB" sz="1200" dirty="0"/>
                        <a:t>Accuracy requirement</a:t>
                      </a:r>
                    </a:p>
                  </a:txBody>
                  <a:tcPr/>
                </a:tc>
                <a:tc>
                  <a:txBody>
                    <a:bodyPr/>
                    <a:lstStyle/>
                    <a:p>
                      <a:pPr algn="l"/>
                      <a:r>
                        <a:rPr lang="en-GB" sz="1200" dirty="0"/>
                        <a:t>Medium</a:t>
                      </a:r>
                    </a:p>
                  </a:txBody>
                  <a:tcPr/>
                </a:tc>
                <a:tc>
                  <a:txBody>
                    <a:bodyPr/>
                    <a:lstStyle/>
                    <a:p>
                      <a:pPr algn="l"/>
                      <a:r>
                        <a:rPr lang="en-GB" sz="1200" dirty="0"/>
                        <a:t>High</a:t>
                      </a:r>
                    </a:p>
                  </a:txBody>
                  <a:tcPr/>
                </a:tc>
                <a:extLst>
                  <a:ext uri="{0D108BD9-81ED-4DB2-BD59-A6C34878D82A}">
                    <a16:rowId xmlns="" xmlns:a16="http://schemas.microsoft.com/office/drawing/2014/main" val="10007"/>
                  </a:ext>
                </a:extLst>
              </a:tr>
              <a:tr h="370840">
                <a:tc>
                  <a:txBody>
                    <a:bodyPr/>
                    <a:lstStyle/>
                    <a:p>
                      <a:pPr algn="l"/>
                      <a:r>
                        <a:rPr lang="en-GB" sz="1200" dirty="0"/>
                        <a:t>Training time</a:t>
                      </a:r>
                    </a:p>
                  </a:txBody>
                  <a:tcPr/>
                </a:tc>
                <a:tc>
                  <a:txBody>
                    <a:bodyPr/>
                    <a:lstStyle/>
                    <a:p>
                      <a:pPr algn="l"/>
                      <a:r>
                        <a:rPr lang="en-GB" sz="1200" dirty="0"/>
                        <a:t>Seconds</a:t>
                      </a:r>
                    </a:p>
                  </a:txBody>
                  <a:tcPr/>
                </a:tc>
                <a:tc>
                  <a:txBody>
                    <a:bodyPr/>
                    <a:lstStyle/>
                    <a:p>
                      <a:pPr algn="l"/>
                      <a:r>
                        <a:rPr lang="en-GB" sz="1200" dirty="0"/>
                        <a:t>Hours</a:t>
                      </a:r>
                    </a:p>
                  </a:txBody>
                  <a:tcPr/>
                </a:tc>
                <a:extLst>
                  <a:ext uri="{0D108BD9-81ED-4DB2-BD59-A6C34878D82A}">
                    <a16:rowId xmlns="" xmlns:a16="http://schemas.microsoft.com/office/drawing/2014/main" val="10008"/>
                  </a:ext>
                </a:extLst>
              </a:tr>
              <a:tr h="370840">
                <a:tc>
                  <a:txBody>
                    <a:bodyPr/>
                    <a:lstStyle/>
                    <a:p>
                      <a:pPr algn="l"/>
                      <a:r>
                        <a:rPr lang="en-GB" sz="1200" dirty="0"/>
                        <a:t>Reference nets</a:t>
                      </a:r>
                    </a:p>
                  </a:txBody>
                  <a:tcPr/>
                </a:tc>
                <a:tc>
                  <a:txBody>
                    <a:bodyPr/>
                    <a:lstStyle/>
                    <a:p>
                      <a:pPr algn="l"/>
                      <a:r>
                        <a:rPr lang="en-GB" sz="1200" dirty="0" err="1"/>
                        <a:t>DeepAnalytics</a:t>
                      </a:r>
                      <a:r>
                        <a:rPr lang="en-GB" sz="1200" dirty="0"/>
                        <a:t> </a:t>
                      </a:r>
                      <a:r>
                        <a:rPr lang="en-GB" sz="1200" baseline="0" dirty="0"/>
                        <a:t>(Huge &amp; Savine, coming 2019)</a:t>
                      </a:r>
                      <a:endParaRPr lang="en-GB" sz="1200" dirty="0"/>
                    </a:p>
                  </a:txBody>
                  <a:tcPr/>
                </a:tc>
                <a:tc>
                  <a:txBody>
                    <a:bodyPr/>
                    <a:lstStyle/>
                    <a:p>
                      <a:pPr algn="l"/>
                      <a:r>
                        <a:rPr lang="en-GB" sz="1200" dirty="0"/>
                        <a:t>McGhee’s </a:t>
                      </a:r>
                      <a:r>
                        <a:rPr lang="en-GB" sz="1200" dirty="0" err="1"/>
                        <a:t>SABRNet</a:t>
                      </a:r>
                      <a:r>
                        <a:rPr lang="en-GB" sz="1200" dirty="0"/>
                        <a:t> (2018)</a:t>
                      </a:r>
                    </a:p>
                    <a:p>
                      <a:pPr algn="l"/>
                      <a:r>
                        <a:rPr lang="en-GB" sz="1200" dirty="0"/>
                        <a:t>Ferguson &amp; Greene’s </a:t>
                      </a:r>
                      <a:r>
                        <a:rPr lang="en-GB" sz="1200" dirty="0" err="1"/>
                        <a:t>BasketNet</a:t>
                      </a:r>
                      <a:r>
                        <a:rPr lang="en-GB" sz="1200" dirty="0"/>
                        <a:t> (2018)</a:t>
                      </a:r>
                    </a:p>
                    <a:p>
                      <a:pPr algn="l"/>
                      <a:r>
                        <a:rPr lang="en-GB" sz="1200" dirty="0"/>
                        <a:t>Horvath and </a:t>
                      </a:r>
                      <a:r>
                        <a:rPr lang="en-GB" sz="1200" dirty="0" err="1"/>
                        <a:t>al’s</a:t>
                      </a:r>
                      <a:r>
                        <a:rPr lang="en-GB" sz="1200" dirty="0"/>
                        <a:t> </a:t>
                      </a:r>
                      <a:r>
                        <a:rPr lang="en-GB" sz="1200" dirty="0" err="1"/>
                        <a:t>RoughNet</a:t>
                      </a:r>
                      <a:r>
                        <a:rPr lang="en-GB" sz="1200" dirty="0"/>
                        <a:t> (2019)</a:t>
                      </a:r>
                    </a:p>
                  </a:txBody>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27033148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 Deeper learning</a:t>
            </a:r>
          </a:p>
        </p:txBody>
      </p:sp>
      <p:sp>
        <p:nvSpPr>
          <p:cNvPr id="4" name="Content Placeholder 3"/>
          <p:cNvSpPr>
            <a:spLocks noGrp="1"/>
          </p:cNvSpPr>
          <p:nvPr>
            <p:ph idx="1"/>
          </p:nvPr>
        </p:nvSpPr>
        <p:spPr/>
        <p:txBody>
          <a:bodyPr>
            <a:noAutofit/>
          </a:bodyPr>
          <a:lstStyle/>
          <a:p>
            <a:r>
              <a:rPr lang="en-GB" sz="1800" dirty="0"/>
              <a:t>We studied in detail the fundamental machinery of feed-forward and back-propagation</a:t>
            </a:r>
          </a:p>
          <a:p>
            <a:endParaRPr lang="en-GB" sz="1800" dirty="0"/>
          </a:p>
          <a:p>
            <a:r>
              <a:rPr lang="en-GB" sz="1800" dirty="0"/>
              <a:t>There is a lot more to deep learning:</a:t>
            </a:r>
          </a:p>
          <a:p>
            <a:pPr lvl="1"/>
            <a:r>
              <a:rPr lang="en-GB" sz="1400" dirty="0"/>
              <a:t>Speed and accuracy improvements: regularization, dropout, batch-norm, stochastic gradient descent, etc.</a:t>
            </a:r>
          </a:p>
          <a:p>
            <a:pPr lvl="1"/>
            <a:r>
              <a:rPr lang="en-GB" sz="1400" dirty="0"/>
              <a:t>Convolutional nets with many impressive applications in computer vision</a:t>
            </a:r>
          </a:p>
          <a:p>
            <a:pPr lvl="1"/>
            <a:r>
              <a:rPr lang="en-GB" sz="1400" dirty="0"/>
              <a:t>Recurrent nets with many impressive applications in natural language processing (NLP)</a:t>
            </a:r>
            <a:br>
              <a:rPr lang="en-GB" sz="1400" dirty="0"/>
            </a:br>
            <a:r>
              <a:rPr lang="en-GB" sz="1400" dirty="0"/>
              <a:t>And also time series forecasting, proprietary trading strategies, etc.</a:t>
            </a:r>
          </a:p>
          <a:p>
            <a:pPr lvl="1"/>
            <a:r>
              <a:rPr lang="en-GB" sz="1400" dirty="0"/>
              <a:t>Reinforcement learning, leveraging DL to learn strategies for playing games, driving cars or trading currencies</a:t>
            </a:r>
          </a:p>
          <a:p>
            <a:pPr lvl="1"/>
            <a:endParaRPr lang="en-GB" sz="1400" dirty="0"/>
          </a:p>
          <a:p>
            <a:r>
              <a:rPr lang="en-GB" sz="1800" dirty="0"/>
              <a:t>Deep learning is here to stay</a:t>
            </a:r>
          </a:p>
          <a:p>
            <a:pPr lvl="1"/>
            <a:r>
              <a:rPr lang="en-GB" sz="1400" dirty="0"/>
              <a:t>Overhyped due to recent successes in computer vision, NLP and chess/go --- hype will fade</a:t>
            </a:r>
          </a:p>
          <a:p>
            <a:pPr lvl="1"/>
            <a:r>
              <a:rPr lang="en-GB" sz="1400" dirty="0"/>
              <a:t>This being said, DL genuinely offers efficient, elegant solutions to otherwise intractable problems in finance and elsewhere</a:t>
            </a:r>
          </a:p>
          <a:p>
            <a:pPr lvl="1"/>
            <a:r>
              <a:rPr lang="en-GB" sz="1400" dirty="0"/>
              <a:t>DL will not replace financial models but it will be part of the financial quant toolbox</a:t>
            </a:r>
          </a:p>
          <a:p>
            <a:pPr lvl="1"/>
            <a:r>
              <a:rPr lang="en-GB" sz="1400" dirty="0"/>
              <a:t>Financial quants and derivatives professionals cannot ignore it</a:t>
            </a:r>
          </a:p>
          <a:p>
            <a:endParaRPr lang="en-GB" sz="1800" dirty="0"/>
          </a:p>
          <a:p>
            <a:pPr marL="914400" lvl="2" indent="0">
              <a:buNone/>
            </a:pPr>
            <a:endParaRPr lang="en-GB" sz="1000" dirty="0"/>
          </a:p>
          <a:p>
            <a:pPr marL="0" indent="0">
              <a:buNone/>
            </a:pPr>
            <a:endParaRPr lang="en-GB" sz="2200" dirty="0"/>
          </a:p>
          <a:p>
            <a:endParaRPr lang="en-GB" sz="1800" dirty="0"/>
          </a:p>
          <a:p>
            <a:endParaRPr lang="en-GB" sz="1800" dirty="0"/>
          </a:p>
          <a:p>
            <a:endParaRPr lang="en-GB" sz="1800" dirty="0"/>
          </a:p>
          <a:p>
            <a:pPr lvl="1"/>
            <a:endParaRPr lang="en-GB" sz="1400" dirty="0"/>
          </a:p>
          <a:p>
            <a:pPr marL="0" indent="0">
              <a:buNone/>
            </a:pPr>
            <a:endParaRPr lang="en-GB" sz="1800" dirty="0"/>
          </a:p>
        </p:txBody>
      </p:sp>
      <p:sp>
        <p:nvSpPr>
          <p:cNvPr id="3" name="Slide Number Placeholder 2"/>
          <p:cNvSpPr>
            <a:spLocks noGrp="1"/>
          </p:cNvSpPr>
          <p:nvPr>
            <p:ph type="sldNum" sz="quarter" idx="12"/>
          </p:nvPr>
        </p:nvSpPr>
        <p:spPr/>
        <p:txBody>
          <a:bodyPr/>
          <a:lstStyle/>
          <a:p>
            <a:fld id="{20222C57-82CF-4D8A-8DC1-229C0B8895A7}" type="slidenum">
              <a:rPr lang="en-GB" smtClean="0"/>
              <a:t>92</a:t>
            </a:fld>
            <a:endParaRPr lang="en-GB"/>
          </a:p>
        </p:txBody>
      </p:sp>
      <p:graphicFrame>
        <p:nvGraphicFramePr>
          <p:cNvPr id="6" name="Object 5"/>
          <p:cNvGraphicFramePr>
            <a:graphicFrameLocks noChangeAspect="1"/>
          </p:cNvGraphicFramePr>
          <p:nvPr/>
        </p:nvGraphicFramePr>
        <p:xfrm>
          <a:off x="8178800" y="4501738"/>
          <a:ext cx="914400" cy="198438"/>
        </p:xfrm>
        <a:graphic>
          <a:graphicData uri="http://schemas.openxmlformats.org/presentationml/2006/ole">
            <mc:AlternateContent xmlns:mc="http://schemas.openxmlformats.org/markup-compatibility/2006">
              <mc:Choice xmlns:v="urn:schemas-microsoft-com:vml" Requires="v">
                <p:oleObj spid="_x0000_s333158"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8178800" y="4501738"/>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6126864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7652" y="2975915"/>
            <a:ext cx="8696696" cy="597408"/>
          </a:xfrm>
          <a:prstGeom prst="rect">
            <a:avLst/>
          </a:prstGeom>
        </p:spPr>
      </p:pic>
      <p:sp>
        <p:nvSpPr>
          <p:cNvPr id="2" name="Title 1"/>
          <p:cNvSpPr>
            <a:spLocks noGrp="1"/>
          </p:cNvSpPr>
          <p:nvPr>
            <p:ph type="title"/>
          </p:nvPr>
        </p:nvSpPr>
        <p:spPr>
          <a:xfrm>
            <a:off x="838200" y="2597696"/>
            <a:ext cx="10515600" cy="1325563"/>
          </a:xfrm>
        </p:spPr>
        <p:txBody>
          <a:bodyPr/>
          <a:lstStyle/>
          <a:p>
            <a:pPr algn="ctr"/>
            <a:r>
              <a:rPr lang="en-GB" dirty="0">
                <a:solidFill>
                  <a:schemeClr val="bg1"/>
                </a:solidFill>
              </a:rPr>
              <a:t>AD through evaluation</a:t>
            </a:r>
            <a:r>
              <a:rPr lang="en-GB" dirty="0"/>
              <a:t> </a:t>
            </a:r>
            <a:r>
              <a:rPr lang="en-GB" dirty="0">
                <a:solidFill>
                  <a:schemeClr val="bg1"/>
                </a:solidFill>
              </a:rPr>
              <a:t>graphs</a:t>
            </a:r>
          </a:p>
        </p:txBody>
      </p:sp>
      <p:sp>
        <p:nvSpPr>
          <p:cNvPr id="3" name="Slide Number Placeholder 2"/>
          <p:cNvSpPr>
            <a:spLocks noGrp="1"/>
          </p:cNvSpPr>
          <p:nvPr>
            <p:ph type="sldNum" sz="quarter" idx="12"/>
          </p:nvPr>
        </p:nvSpPr>
        <p:spPr/>
        <p:txBody>
          <a:bodyPr/>
          <a:lstStyle/>
          <a:p>
            <a:fld id="{20222C57-82CF-4D8A-8DC1-229C0B8895A7}" type="slidenum">
              <a:rPr lang="en-GB" smtClean="0"/>
              <a:t>93</a:t>
            </a:fld>
            <a:endParaRPr lang="en-GB"/>
          </a:p>
        </p:txBody>
      </p:sp>
    </p:spTree>
    <p:extLst>
      <p:ext uri="{BB962C8B-B14F-4D97-AF65-F5344CB8AC3E}">
        <p14:creationId xmlns:p14="http://schemas.microsoft.com/office/powerpoint/2010/main" val="119498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Evaluation graphs and </a:t>
            </a:r>
            <a:r>
              <a:rPr lang="en-GB" dirty="0" err="1">
                <a:solidFill>
                  <a:schemeClr val="bg1"/>
                </a:solidFill>
              </a:rPr>
              <a:t>adjoint</a:t>
            </a:r>
            <a:r>
              <a:rPr lang="en-GB" dirty="0">
                <a:solidFill>
                  <a:schemeClr val="bg1"/>
                </a:solidFill>
              </a:rPr>
              <a:t> propagation</a:t>
            </a:r>
          </a:p>
        </p:txBody>
      </p:sp>
      <p:sp>
        <p:nvSpPr>
          <p:cNvPr id="4" name="Content Placeholder 3"/>
          <p:cNvSpPr>
            <a:spLocks noGrp="1"/>
          </p:cNvSpPr>
          <p:nvPr>
            <p:ph idx="1"/>
          </p:nvPr>
        </p:nvSpPr>
        <p:spPr/>
        <p:txBody>
          <a:bodyPr>
            <a:noAutofit/>
          </a:bodyPr>
          <a:lstStyle/>
          <a:p>
            <a:r>
              <a:rPr lang="en-GB" sz="1800" dirty="0"/>
              <a:t>Evaluation graph</a:t>
            </a:r>
            <a:endParaRPr lang="en-GB" sz="1400" dirty="0"/>
          </a:p>
          <a:p>
            <a:pPr lvl="1"/>
            <a:r>
              <a:rPr lang="en-GB" sz="1400" dirty="0"/>
              <a:t>We have seen evaluation graphs for neural nets</a:t>
            </a:r>
          </a:p>
          <a:p>
            <a:pPr lvl="1"/>
            <a:r>
              <a:rPr lang="en-GB" sz="1400" dirty="0"/>
              <a:t>Evaluation graphs express the order and dependencies of “atomic” calculations involved in a larger evaluation</a:t>
            </a:r>
          </a:p>
          <a:p>
            <a:pPr lvl="1"/>
            <a:r>
              <a:rPr lang="en-GB" sz="1400" dirty="0"/>
              <a:t>Any evaluation defines a graph</a:t>
            </a:r>
          </a:p>
          <a:p>
            <a:pPr lvl="1"/>
            <a:r>
              <a:rPr lang="en-GB" sz="1400" dirty="0"/>
              <a:t>Hence, every evaluation defines a sequence of feed-forward operations, similarly to a neural net</a:t>
            </a:r>
          </a:p>
          <a:p>
            <a:pPr lvl="1"/>
            <a:r>
              <a:rPr lang="en-GB" sz="1400" dirty="0"/>
              <a:t>Chapter 9 of the Modern Computational Finance book builds evaluation graphs in memory with operator overloading in C++</a:t>
            </a:r>
            <a:endParaRPr lang="en-GB" sz="1800" dirty="0"/>
          </a:p>
          <a:p>
            <a:r>
              <a:rPr lang="en-GB" sz="1800" dirty="0"/>
              <a:t>Adjoint Differentiation is back-propagation over graphs</a:t>
            </a:r>
            <a:endParaRPr lang="en-GB" sz="1400" dirty="0"/>
          </a:p>
          <a:p>
            <a:pPr lvl="1"/>
            <a:r>
              <a:rPr lang="en-GB" sz="1400" dirty="0"/>
              <a:t>Not limited to neural nets, applicable to any evaluation</a:t>
            </a:r>
          </a:p>
          <a:p>
            <a:pPr lvl="1"/>
            <a:r>
              <a:rPr lang="en-GB" sz="1400" dirty="0"/>
              <a:t>Propagates adjoints backwards through the evaluation graph</a:t>
            </a:r>
          </a:p>
          <a:p>
            <a:pPr lvl="1"/>
            <a:r>
              <a:rPr lang="en-GB" sz="1400" dirty="0"/>
              <a:t>Offers constant time efficiency (all differentials for an expense similar to one evaluation) for scalar calculations</a:t>
            </a:r>
            <a:br>
              <a:rPr lang="en-GB" sz="1400" dirty="0"/>
            </a:br>
            <a:r>
              <a:rPr lang="en-GB" sz="1400" dirty="0"/>
              <a:t>(A scalar calculation is one where the final result –or output layer, is scalar)</a:t>
            </a:r>
          </a:p>
          <a:p>
            <a:pPr lvl="1"/>
            <a:endParaRPr lang="en-GB" sz="1400" dirty="0"/>
          </a:p>
          <a:p>
            <a:pPr lvl="1"/>
            <a:endParaRPr lang="en-GB" sz="1400" dirty="0"/>
          </a:p>
          <a:p>
            <a:pPr lvl="1"/>
            <a:endParaRPr lang="en-GB" sz="1400" dirty="0"/>
          </a:p>
          <a:p>
            <a:pPr lvl="1"/>
            <a:endParaRPr lang="en-GB" sz="1400" dirty="0"/>
          </a:p>
          <a:p>
            <a:pPr lvl="1"/>
            <a:endParaRPr lang="en-GB" sz="1400" dirty="0"/>
          </a:p>
          <a:p>
            <a:pPr lvl="1"/>
            <a:endParaRPr lang="en-GB" sz="1400" dirty="0"/>
          </a:p>
          <a:p>
            <a:pPr marL="457200" lvl="1" indent="0">
              <a:buNone/>
            </a:pPr>
            <a:r>
              <a:rPr lang="en-GB" sz="1400" i="1" dirty="0"/>
              <a:t>the step functions g are “building blocks” of calculation, which Jacobians are known --- </a:t>
            </a:r>
            <a:r>
              <a:rPr lang="en-GB" sz="1400" i="1" u="sng" dirty="0"/>
              <a:t>not</a:t>
            </a:r>
            <a:r>
              <a:rPr lang="en-GB" sz="1400" i="1" dirty="0"/>
              <a:t> activations (we are no longer in DL)</a:t>
            </a:r>
          </a:p>
          <a:p>
            <a:pPr lvl="1"/>
            <a:endParaRPr lang="en-GB" sz="1400" dirty="0"/>
          </a:p>
          <a:p>
            <a:pPr lvl="1"/>
            <a:endParaRPr lang="en-GB" sz="1400" dirty="0"/>
          </a:p>
          <a:p>
            <a:endParaRPr lang="en-GB" sz="1800" dirty="0"/>
          </a:p>
          <a:p>
            <a:endParaRPr lang="en-GB" sz="1800" dirty="0"/>
          </a:p>
          <a:p>
            <a:pPr marL="0" indent="0">
              <a:buNone/>
            </a:pPr>
            <a:endParaRPr lang="en-GB" sz="1400" dirty="0"/>
          </a:p>
          <a:p>
            <a:endParaRPr lang="en-GB" sz="1400" dirty="0"/>
          </a:p>
        </p:txBody>
      </p:sp>
      <p:sp>
        <p:nvSpPr>
          <p:cNvPr id="3" name="Slide Number Placeholder 2"/>
          <p:cNvSpPr>
            <a:spLocks noGrp="1"/>
          </p:cNvSpPr>
          <p:nvPr>
            <p:ph type="sldNum" sz="quarter" idx="12"/>
          </p:nvPr>
        </p:nvSpPr>
        <p:spPr>
          <a:xfrm>
            <a:off x="8610600" y="6356350"/>
            <a:ext cx="2743200" cy="365125"/>
          </a:xfrm>
        </p:spPr>
        <p:txBody>
          <a:bodyPr/>
          <a:lstStyle/>
          <a:p>
            <a:fld id="{20222C57-82CF-4D8A-8DC1-229C0B8895A7}" type="slidenum">
              <a:rPr lang="en-GB" smtClean="0"/>
              <a:t>94</a:t>
            </a:fld>
            <a:endParaRPr lang="en-GB"/>
          </a:p>
        </p:txBody>
      </p:sp>
      <p:graphicFrame>
        <p:nvGraphicFramePr>
          <p:cNvPr id="6" name="Object 5">
            <a:extLst>
              <a:ext uri="{FF2B5EF4-FFF2-40B4-BE49-F238E27FC236}">
                <a16:creationId xmlns="" xmlns:a16="http://schemas.microsoft.com/office/drawing/2014/main" id="{8696EAD0-C914-483E-83DA-6A0F72D93EBB}"/>
              </a:ext>
            </a:extLst>
          </p:cNvPr>
          <p:cNvGraphicFramePr>
            <a:graphicFrameLocks noChangeAspect="1"/>
          </p:cNvGraphicFramePr>
          <p:nvPr>
            <p:extLst>
              <p:ext uri="{D42A27DB-BD31-4B8C-83A1-F6EECF244321}">
                <p14:modId xmlns:p14="http://schemas.microsoft.com/office/powerpoint/2010/main" val="450543533"/>
              </p:ext>
            </p:extLst>
          </p:nvPr>
        </p:nvGraphicFramePr>
        <p:xfrm>
          <a:off x="3433763" y="5369380"/>
          <a:ext cx="7658100" cy="241300"/>
        </p:xfrm>
        <a:graphic>
          <a:graphicData uri="http://schemas.openxmlformats.org/presentationml/2006/ole">
            <mc:AlternateContent xmlns:mc="http://schemas.openxmlformats.org/markup-compatibility/2006">
              <mc:Choice xmlns:v="urn:schemas-microsoft-com:vml" Requires="v">
                <p:oleObj spid="_x0000_s509416" name="Equation" r:id="rId4" imgW="7657920" imgH="241200" progId="Equation.DSMT4">
                  <p:embed/>
                </p:oleObj>
              </mc:Choice>
              <mc:Fallback>
                <p:oleObj name="Equation" r:id="rId4" imgW="7657920" imgH="241200" progId="Equation.DSMT4">
                  <p:embed/>
                  <p:pic>
                    <p:nvPicPr>
                      <p:cNvPr id="22" name="Object 21"/>
                      <p:cNvPicPr/>
                      <p:nvPr/>
                    </p:nvPicPr>
                    <p:blipFill>
                      <a:blip r:embed="rId5"/>
                      <a:stretch>
                        <a:fillRect/>
                      </a:stretch>
                    </p:blipFill>
                    <p:spPr>
                      <a:xfrm>
                        <a:off x="3433763" y="5369380"/>
                        <a:ext cx="7658100" cy="241300"/>
                      </a:xfrm>
                      <a:prstGeom prst="rect">
                        <a:avLst/>
                      </a:prstGeom>
                    </p:spPr>
                  </p:pic>
                </p:oleObj>
              </mc:Fallback>
            </mc:AlternateContent>
          </a:graphicData>
        </a:graphic>
      </p:graphicFrame>
      <p:cxnSp>
        <p:nvCxnSpPr>
          <p:cNvPr id="8" name="Straight Arrow Connector 7">
            <a:extLst>
              <a:ext uri="{FF2B5EF4-FFF2-40B4-BE49-F238E27FC236}">
                <a16:creationId xmlns="" xmlns:a16="http://schemas.microsoft.com/office/drawing/2014/main" id="{638E2B96-21E0-485C-BDA9-E03C3B59B239}"/>
              </a:ext>
            </a:extLst>
          </p:cNvPr>
          <p:cNvCxnSpPr>
            <a:cxnSpLocks/>
          </p:cNvCxnSpPr>
          <p:nvPr/>
        </p:nvCxnSpPr>
        <p:spPr>
          <a:xfrm>
            <a:off x="4875488" y="5215607"/>
            <a:ext cx="3843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 xmlns:a16="http://schemas.microsoft.com/office/drawing/2014/main" id="{8A06ADF9-97B9-4C19-92A6-1AB2048476D8}"/>
              </a:ext>
            </a:extLst>
          </p:cNvPr>
          <p:cNvCxnSpPr>
            <a:cxnSpLocks/>
          </p:cNvCxnSpPr>
          <p:nvPr/>
        </p:nvCxnSpPr>
        <p:spPr>
          <a:xfrm flipH="1">
            <a:off x="4873508" y="5769782"/>
            <a:ext cx="38459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E32FD1FF-E0D2-4418-9007-6D31241A668D}"/>
              </a:ext>
            </a:extLst>
          </p:cNvPr>
          <p:cNvSpPr txBox="1"/>
          <p:nvPr/>
        </p:nvSpPr>
        <p:spPr>
          <a:xfrm>
            <a:off x="4536382" y="4914533"/>
            <a:ext cx="3420094" cy="276999"/>
          </a:xfrm>
          <a:prstGeom prst="rect">
            <a:avLst/>
          </a:prstGeom>
          <a:noFill/>
        </p:spPr>
        <p:txBody>
          <a:bodyPr wrap="square" rtlCol="0">
            <a:spAutoFit/>
          </a:bodyPr>
          <a:lstStyle/>
          <a:p>
            <a:pPr algn="ctr"/>
            <a:r>
              <a:rPr lang="en-GB" sz="1200" dirty="0"/>
              <a:t>Feed-forward to compute results:</a:t>
            </a:r>
          </a:p>
        </p:txBody>
      </p:sp>
      <p:sp>
        <p:nvSpPr>
          <p:cNvPr id="11" name="TextBox 10">
            <a:extLst>
              <a:ext uri="{FF2B5EF4-FFF2-40B4-BE49-F238E27FC236}">
                <a16:creationId xmlns="" xmlns:a16="http://schemas.microsoft.com/office/drawing/2014/main" id="{9D04B75D-2EE8-4DCF-9361-4B3768CA4839}"/>
              </a:ext>
            </a:extLst>
          </p:cNvPr>
          <p:cNvSpPr txBox="1"/>
          <p:nvPr/>
        </p:nvSpPr>
        <p:spPr>
          <a:xfrm>
            <a:off x="4620169" y="5863662"/>
            <a:ext cx="3420094" cy="276999"/>
          </a:xfrm>
          <a:prstGeom prst="rect">
            <a:avLst/>
          </a:prstGeom>
          <a:noFill/>
        </p:spPr>
        <p:txBody>
          <a:bodyPr wrap="square" rtlCol="0">
            <a:spAutoFit/>
          </a:bodyPr>
          <a:lstStyle/>
          <a:p>
            <a:pPr algn="ctr"/>
            <a:r>
              <a:rPr lang="en-GB" sz="1200" dirty="0"/>
              <a:t>Back-propagate to compute derivatives:</a:t>
            </a:r>
          </a:p>
        </p:txBody>
      </p:sp>
      <p:sp>
        <p:nvSpPr>
          <p:cNvPr id="5" name="TextBox 4">
            <a:extLst>
              <a:ext uri="{FF2B5EF4-FFF2-40B4-BE49-F238E27FC236}">
                <a16:creationId xmlns="" xmlns:a16="http://schemas.microsoft.com/office/drawing/2014/main" id="{FC1D3B29-414A-417C-A0C3-145D3E60970C}"/>
              </a:ext>
            </a:extLst>
          </p:cNvPr>
          <p:cNvSpPr txBox="1"/>
          <p:nvPr/>
        </p:nvSpPr>
        <p:spPr>
          <a:xfrm>
            <a:off x="994228" y="5322167"/>
            <a:ext cx="1721182" cy="461665"/>
          </a:xfrm>
          <a:prstGeom prst="rect">
            <a:avLst/>
          </a:prstGeom>
          <a:noFill/>
        </p:spPr>
        <p:txBody>
          <a:bodyPr wrap="square" rtlCol="0">
            <a:spAutoFit/>
          </a:bodyPr>
          <a:lstStyle/>
          <a:p>
            <a:r>
              <a:rPr lang="en-US" sz="1200" dirty="0"/>
              <a:t>(compact form)</a:t>
            </a:r>
          </a:p>
          <a:p>
            <a:r>
              <a:rPr lang="en-US" sz="1200" dirty="0"/>
              <a:t>evaluation graph</a:t>
            </a:r>
            <a:endParaRPr lang="aa-ET" sz="1200" dirty="0"/>
          </a:p>
        </p:txBody>
      </p:sp>
      <p:cxnSp>
        <p:nvCxnSpPr>
          <p:cNvPr id="13" name="Straight Arrow Connector 12">
            <a:extLst>
              <a:ext uri="{FF2B5EF4-FFF2-40B4-BE49-F238E27FC236}">
                <a16:creationId xmlns="" xmlns:a16="http://schemas.microsoft.com/office/drawing/2014/main" id="{23775DD1-C165-4146-9BB4-09763C3BFEF7}"/>
              </a:ext>
            </a:extLst>
          </p:cNvPr>
          <p:cNvCxnSpPr>
            <a:cxnSpLocks/>
          </p:cNvCxnSpPr>
          <p:nvPr/>
        </p:nvCxnSpPr>
        <p:spPr>
          <a:xfrm>
            <a:off x="2221027" y="5544459"/>
            <a:ext cx="951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Object 13">
            <a:extLst>
              <a:ext uri="{FF2B5EF4-FFF2-40B4-BE49-F238E27FC236}">
                <a16:creationId xmlns="" xmlns:a16="http://schemas.microsoft.com/office/drawing/2014/main" id="{9CABF459-3D6D-45CE-A199-CFF1B9654B93}"/>
              </a:ext>
            </a:extLst>
          </p:cNvPr>
          <p:cNvGraphicFramePr>
            <a:graphicFrameLocks noChangeAspect="1"/>
          </p:cNvGraphicFramePr>
          <p:nvPr>
            <p:extLst>
              <p:ext uri="{D42A27DB-BD31-4B8C-83A1-F6EECF244321}">
                <p14:modId xmlns:p14="http://schemas.microsoft.com/office/powerpoint/2010/main" val="2115909609"/>
              </p:ext>
            </p:extLst>
          </p:nvPr>
        </p:nvGraphicFramePr>
        <p:xfrm>
          <a:off x="7346877" y="4907030"/>
          <a:ext cx="990600" cy="304800"/>
        </p:xfrm>
        <a:graphic>
          <a:graphicData uri="http://schemas.openxmlformats.org/presentationml/2006/ole">
            <mc:AlternateContent xmlns:mc="http://schemas.openxmlformats.org/markup-compatibility/2006">
              <mc:Choice xmlns:v="urn:schemas-microsoft-com:vml" Requires="v">
                <p:oleObj spid="_x0000_s509417" name="Equation" r:id="rId6" imgW="990360" imgH="304560" progId="Equation.DSMT4">
                  <p:embed/>
                </p:oleObj>
              </mc:Choice>
              <mc:Fallback>
                <p:oleObj name="Equation" r:id="rId6" imgW="990360" imgH="304560" progId="Equation.DSMT4">
                  <p:embed/>
                  <p:pic>
                    <p:nvPicPr>
                      <p:cNvPr id="17" name="Object 16"/>
                      <p:cNvPicPr/>
                      <p:nvPr/>
                    </p:nvPicPr>
                    <p:blipFill>
                      <a:blip r:embed="rId7"/>
                      <a:stretch>
                        <a:fillRect/>
                      </a:stretch>
                    </p:blipFill>
                    <p:spPr>
                      <a:xfrm>
                        <a:off x="7346877" y="4907030"/>
                        <a:ext cx="990600" cy="304800"/>
                      </a:xfrm>
                      <a:prstGeom prst="rect">
                        <a:avLst/>
                      </a:prstGeom>
                    </p:spPr>
                  </p:pic>
                </p:oleObj>
              </mc:Fallback>
            </mc:AlternateContent>
          </a:graphicData>
        </a:graphic>
      </p:graphicFrame>
      <p:graphicFrame>
        <p:nvGraphicFramePr>
          <p:cNvPr id="15" name="Object 14">
            <a:extLst>
              <a:ext uri="{FF2B5EF4-FFF2-40B4-BE49-F238E27FC236}">
                <a16:creationId xmlns="" xmlns:a16="http://schemas.microsoft.com/office/drawing/2014/main" id="{55EF0E72-C321-4CB4-84D9-A910BF916FFF}"/>
              </a:ext>
            </a:extLst>
          </p:cNvPr>
          <p:cNvGraphicFramePr>
            <a:graphicFrameLocks noChangeAspect="1"/>
          </p:cNvGraphicFramePr>
          <p:nvPr>
            <p:extLst>
              <p:ext uri="{D42A27DB-BD31-4B8C-83A1-F6EECF244321}">
                <p14:modId xmlns:p14="http://schemas.microsoft.com/office/powerpoint/2010/main" val="1518061703"/>
              </p:ext>
            </p:extLst>
          </p:nvPr>
        </p:nvGraphicFramePr>
        <p:xfrm>
          <a:off x="7625445" y="5826580"/>
          <a:ext cx="1130300" cy="330200"/>
        </p:xfrm>
        <a:graphic>
          <a:graphicData uri="http://schemas.openxmlformats.org/presentationml/2006/ole">
            <mc:AlternateContent xmlns:mc="http://schemas.openxmlformats.org/markup-compatibility/2006">
              <mc:Choice xmlns:v="urn:schemas-microsoft-com:vml" Requires="v">
                <p:oleObj spid="_x0000_s509418" name="Equation" r:id="rId8" imgW="1130040" imgH="330120" progId="Equation.DSMT4">
                  <p:embed/>
                </p:oleObj>
              </mc:Choice>
              <mc:Fallback>
                <p:oleObj name="Equation" r:id="rId8" imgW="1130040" imgH="330120" progId="Equation.DSMT4">
                  <p:embed/>
                  <p:pic>
                    <p:nvPicPr>
                      <p:cNvPr id="16" name="Object 15"/>
                      <p:cNvPicPr/>
                      <p:nvPr/>
                    </p:nvPicPr>
                    <p:blipFill>
                      <a:blip r:embed="rId9"/>
                      <a:stretch>
                        <a:fillRect/>
                      </a:stretch>
                    </p:blipFill>
                    <p:spPr>
                      <a:xfrm>
                        <a:off x="7625445" y="5826580"/>
                        <a:ext cx="1130300" cy="330200"/>
                      </a:xfrm>
                      <a:prstGeom prst="rect">
                        <a:avLst/>
                      </a:prstGeom>
                    </p:spPr>
                  </p:pic>
                </p:oleObj>
              </mc:Fallback>
            </mc:AlternateContent>
          </a:graphicData>
        </a:graphic>
      </p:graphicFrame>
      <p:graphicFrame>
        <p:nvGraphicFramePr>
          <p:cNvPr id="20" name="Object 19">
            <a:extLst>
              <a:ext uri="{FF2B5EF4-FFF2-40B4-BE49-F238E27FC236}">
                <a16:creationId xmlns="" xmlns:a16="http://schemas.microsoft.com/office/drawing/2014/main" id="{7400E5F6-2567-4351-8977-653EA4FF09B1}"/>
              </a:ext>
            </a:extLst>
          </p:cNvPr>
          <p:cNvGraphicFramePr>
            <a:graphicFrameLocks noChangeAspect="1"/>
          </p:cNvGraphicFramePr>
          <p:nvPr>
            <p:extLst>
              <p:ext uri="{D42A27DB-BD31-4B8C-83A1-F6EECF244321}">
                <p14:modId xmlns:p14="http://schemas.microsoft.com/office/powerpoint/2010/main" val="310156182"/>
              </p:ext>
            </p:extLst>
          </p:nvPr>
        </p:nvGraphicFramePr>
        <p:xfrm>
          <a:off x="8934450" y="4949893"/>
          <a:ext cx="1206500" cy="241300"/>
        </p:xfrm>
        <a:graphic>
          <a:graphicData uri="http://schemas.openxmlformats.org/presentationml/2006/ole">
            <mc:AlternateContent xmlns:mc="http://schemas.openxmlformats.org/markup-compatibility/2006">
              <mc:Choice xmlns:v="urn:schemas-microsoft-com:vml" Requires="v">
                <p:oleObj spid="_x0000_s509419" name="Equation" r:id="rId10" imgW="1206360" imgH="241200" progId="Equation.DSMT4">
                  <p:embed/>
                </p:oleObj>
              </mc:Choice>
              <mc:Fallback>
                <p:oleObj name="Equation" r:id="rId10" imgW="1206360" imgH="241200" progId="Equation.DSMT4">
                  <p:embed/>
                  <p:pic>
                    <p:nvPicPr>
                      <p:cNvPr id="0" name=""/>
                      <p:cNvPicPr/>
                      <p:nvPr/>
                    </p:nvPicPr>
                    <p:blipFill>
                      <a:blip r:embed="rId11"/>
                      <a:stretch>
                        <a:fillRect/>
                      </a:stretch>
                    </p:blipFill>
                    <p:spPr>
                      <a:xfrm>
                        <a:off x="8934450" y="4949893"/>
                        <a:ext cx="1206500" cy="241300"/>
                      </a:xfrm>
                      <a:prstGeom prst="rect">
                        <a:avLst/>
                      </a:prstGeom>
                    </p:spPr>
                  </p:pic>
                </p:oleObj>
              </mc:Fallback>
            </mc:AlternateContent>
          </a:graphicData>
        </a:graphic>
      </p:graphicFrame>
      <p:graphicFrame>
        <p:nvGraphicFramePr>
          <p:cNvPr id="21" name="Object 20">
            <a:extLst>
              <a:ext uri="{FF2B5EF4-FFF2-40B4-BE49-F238E27FC236}">
                <a16:creationId xmlns="" xmlns:a16="http://schemas.microsoft.com/office/drawing/2014/main" id="{B7203AD2-080A-49D5-BEC8-B859B977137D}"/>
              </a:ext>
            </a:extLst>
          </p:cNvPr>
          <p:cNvGraphicFramePr>
            <a:graphicFrameLocks noChangeAspect="1"/>
          </p:cNvGraphicFramePr>
          <p:nvPr>
            <p:extLst>
              <p:ext uri="{D42A27DB-BD31-4B8C-83A1-F6EECF244321}">
                <p14:modId xmlns:p14="http://schemas.microsoft.com/office/powerpoint/2010/main" val="3960123674"/>
              </p:ext>
            </p:extLst>
          </p:nvPr>
        </p:nvGraphicFramePr>
        <p:xfrm>
          <a:off x="8934450" y="5826580"/>
          <a:ext cx="457200" cy="254000"/>
        </p:xfrm>
        <a:graphic>
          <a:graphicData uri="http://schemas.openxmlformats.org/presentationml/2006/ole">
            <mc:AlternateContent xmlns:mc="http://schemas.openxmlformats.org/markup-compatibility/2006">
              <mc:Choice xmlns:v="urn:schemas-microsoft-com:vml" Requires="v">
                <p:oleObj spid="_x0000_s509420" name="Equation" r:id="rId12" imgW="457200" imgH="253800" progId="Equation.DSMT4">
                  <p:embed/>
                </p:oleObj>
              </mc:Choice>
              <mc:Fallback>
                <p:oleObj name="Equation" r:id="rId12" imgW="457200" imgH="253800" progId="Equation.DSMT4">
                  <p:embed/>
                  <p:pic>
                    <p:nvPicPr>
                      <p:cNvPr id="20" name="Object 19">
                        <a:extLst>
                          <a:ext uri="{FF2B5EF4-FFF2-40B4-BE49-F238E27FC236}">
                            <a16:creationId xmlns="" xmlns:a16="http://schemas.microsoft.com/office/drawing/2014/main" id="{7400E5F6-2567-4351-8977-653EA4FF09B1}"/>
                          </a:ext>
                        </a:extLst>
                      </p:cNvPr>
                      <p:cNvPicPr/>
                      <p:nvPr/>
                    </p:nvPicPr>
                    <p:blipFill>
                      <a:blip r:embed="rId13"/>
                      <a:stretch>
                        <a:fillRect/>
                      </a:stretch>
                    </p:blipFill>
                    <p:spPr>
                      <a:xfrm>
                        <a:off x="8934450" y="5826580"/>
                        <a:ext cx="457200" cy="254000"/>
                      </a:xfrm>
                      <a:prstGeom prst="rect">
                        <a:avLst/>
                      </a:prstGeom>
                    </p:spPr>
                  </p:pic>
                </p:oleObj>
              </mc:Fallback>
            </mc:AlternateContent>
          </a:graphicData>
        </a:graphic>
      </p:graphicFrame>
    </p:spTree>
    <p:extLst>
      <p:ext uri="{BB962C8B-B14F-4D97-AF65-F5344CB8AC3E}">
        <p14:creationId xmlns:p14="http://schemas.microsoft.com/office/powerpoint/2010/main" val="10502852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Example: Black &amp; Scholes</a:t>
            </a:r>
          </a:p>
        </p:txBody>
      </p:sp>
      <p:sp>
        <p:nvSpPr>
          <p:cNvPr id="4" name="Content Placeholder 3"/>
          <p:cNvSpPr>
            <a:spLocks noGrp="1"/>
          </p:cNvSpPr>
          <p:nvPr>
            <p:ph idx="1"/>
          </p:nvPr>
        </p:nvSpPr>
        <p:spPr/>
        <p:txBody>
          <a:bodyPr>
            <a:noAutofit/>
          </a:bodyPr>
          <a:lstStyle/>
          <a:p>
            <a:r>
              <a:rPr lang="en-GB" sz="1800" dirty="0"/>
              <a:t>Black &amp; Scholes’ formula:                                                         with </a:t>
            </a:r>
            <a:endParaRPr lang="en-GB" sz="1400" dirty="0"/>
          </a:p>
          <a:p>
            <a:pPr lvl="1"/>
            <a:endParaRPr lang="en-GB" sz="1400" dirty="0"/>
          </a:p>
          <a:p>
            <a:pPr lvl="1"/>
            <a:r>
              <a:rPr lang="en-GB" sz="1400" dirty="0"/>
              <a:t>Discount factor to maturity: </a:t>
            </a:r>
          </a:p>
          <a:p>
            <a:pPr lvl="1"/>
            <a:endParaRPr lang="en-GB" sz="1400" dirty="0"/>
          </a:p>
          <a:p>
            <a:pPr lvl="1"/>
            <a:r>
              <a:rPr lang="en-GB" sz="1400" dirty="0"/>
              <a:t>Forward: </a:t>
            </a:r>
          </a:p>
          <a:p>
            <a:pPr lvl="1"/>
            <a:endParaRPr lang="en-GB" sz="1400" dirty="0"/>
          </a:p>
          <a:p>
            <a:pPr lvl="1"/>
            <a:r>
              <a:rPr lang="en-GB" sz="1400" dirty="0"/>
              <a:t>Standard deviation: </a:t>
            </a:r>
          </a:p>
          <a:p>
            <a:pPr lvl="1"/>
            <a:endParaRPr lang="en-GB" sz="1400" dirty="0"/>
          </a:p>
          <a:p>
            <a:pPr lvl="1"/>
            <a:r>
              <a:rPr lang="en-GB" sz="1400" dirty="0"/>
              <a:t>Log-</a:t>
            </a:r>
            <a:r>
              <a:rPr lang="en-GB" sz="1400" dirty="0" err="1"/>
              <a:t>moneyness</a:t>
            </a:r>
            <a:r>
              <a:rPr lang="en-GB" sz="1400" dirty="0"/>
              <a:t>: </a:t>
            </a:r>
          </a:p>
          <a:p>
            <a:pPr lvl="1"/>
            <a:endParaRPr lang="en-GB" sz="1400" dirty="0"/>
          </a:p>
          <a:p>
            <a:pPr lvl="1"/>
            <a:r>
              <a:rPr lang="en-GB" sz="1400" dirty="0"/>
              <a:t>D’s: </a:t>
            </a:r>
          </a:p>
          <a:p>
            <a:pPr lvl="1"/>
            <a:endParaRPr lang="en-GB" sz="1400" dirty="0"/>
          </a:p>
          <a:p>
            <a:pPr lvl="1"/>
            <a:r>
              <a:rPr lang="en-GB" sz="1400" dirty="0"/>
              <a:t>Probabilities to end in the money, resp. under spot and risk-neutral measures:</a:t>
            </a:r>
          </a:p>
          <a:p>
            <a:pPr lvl="1"/>
            <a:endParaRPr lang="en-GB" sz="1400" dirty="0"/>
          </a:p>
          <a:p>
            <a:pPr lvl="1"/>
            <a:r>
              <a:rPr lang="en-GB" sz="1400" dirty="0"/>
              <a:t>Call price: </a:t>
            </a:r>
          </a:p>
          <a:p>
            <a:endParaRPr lang="en-GB" sz="1800" dirty="0"/>
          </a:p>
          <a:p>
            <a:pPr lvl="1"/>
            <a:endParaRPr lang="en-GB" sz="1400" dirty="0"/>
          </a:p>
          <a:p>
            <a:endParaRPr lang="en-GB" sz="1400" dirty="0"/>
          </a:p>
          <a:p>
            <a:endParaRPr lang="en-GB" sz="1400" dirty="0"/>
          </a:p>
        </p:txBody>
      </p:sp>
      <p:graphicFrame>
        <p:nvGraphicFramePr>
          <p:cNvPr id="3" name="Object 2"/>
          <p:cNvGraphicFramePr>
            <a:graphicFrameLocks noChangeAspect="1"/>
          </p:cNvGraphicFramePr>
          <p:nvPr>
            <p:extLst>
              <p:ext uri="{D42A27DB-BD31-4B8C-83A1-F6EECF244321}">
                <p14:modId xmlns:p14="http://schemas.microsoft.com/office/powerpoint/2010/main" val="3794981304"/>
              </p:ext>
            </p:extLst>
          </p:nvPr>
        </p:nvGraphicFramePr>
        <p:xfrm>
          <a:off x="3579749" y="1861253"/>
          <a:ext cx="2844800" cy="279400"/>
        </p:xfrm>
        <a:graphic>
          <a:graphicData uri="http://schemas.openxmlformats.org/presentationml/2006/ole">
            <mc:AlternateContent xmlns:mc="http://schemas.openxmlformats.org/markup-compatibility/2006">
              <mc:Choice xmlns:v="urn:schemas-microsoft-com:vml" Requires="v">
                <p:oleObj spid="_x0000_s535074" name="Equation" r:id="rId4" imgW="2844720" imgH="279360" progId="Equation.DSMT4">
                  <p:embed/>
                </p:oleObj>
              </mc:Choice>
              <mc:Fallback>
                <p:oleObj name="Equation" r:id="rId4" imgW="2844720" imgH="279360" progId="Equation.DSMT4">
                  <p:embed/>
                  <p:pic>
                    <p:nvPicPr>
                      <p:cNvPr id="0" name=""/>
                      <p:cNvPicPr/>
                      <p:nvPr/>
                    </p:nvPicPr>
                    <p:blipFill>
                      <a:blip r:embed="rId5"/>
                      <a:stretch>
                        <a:fillRect/>
                      </a:stretch>
                    </p:blipFill>
                    <p:spPr>
                      <a:xfrm>
                        <a:off x="3579749" y="1861253"/>
                        <a:ext cx="2844800" cy="279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216491094"/>
              </p:ext>
            </p:extLst>
          </p:nvPr>
        </p:nvGraphicFramePr>
        <p:xfrm>
          <a:off x="3667124" y="2418937"/>
          <a:ext cx="1028700" cy="254000"/>
        </p:xfrm>
        <a:graphic>
          <a:graphicData uri="http://schemas.openxmlformats.org/presentationml/2006/ole">
            <mc:AlternateContent xmlns:mc="http://schemas.openxmlformats.org/markup-compatibility/2006">
              <mc:Choice xmlns:v="urn:schemas-microsoft-com:vml" Requires="v">
                <p:oleObj spid="_x0000_s535075" name="Equation" r:id="rId6" imgW="1028520" imgH="253800" progId="Equation.DSMT4">
                  <p:embed/>
                </p:oleObj>
              </mc:Choice>
              <mc:Fallback>
                <p:oleObj name="Equation" r:id="rId6" imgW="1028520" imgH="253800" progId="Equation.DSMT4">
                  <p:embed/>
                  <p:pic>
                    <p:nvPicPr>
                      <p:cNvPr id="0" name=""/>
                      <p:cNvPicPr/>
                      <p:nvPr/>
                    </p:nvPicPr>
                    <p:blipFill>
                      <a:blip r:embed="rId7"/>
                      <a:stretch>
                        <a:fillRect/>
                      </a:stretch>
                    </p:blipFill>
                    <p:spPr>
                      <a:xfrm>
                        <a:off x="3667124" y="2418937"/>
                        <a:ext cx="1028700" cy="2540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677364597"/>
              </p:ext>
            </p:extLst>
          </p:nvPr>
        </p:nvGraphicFramePr>
        <p:xfrm>
          <a:off x="2306269" y="2921000"/>
          <a:ext cx="1371600" cy="279400"/>
        </p:xfrm>
        <a:graphic>
          <a:graphicData uri="http://schemas.openxmlformats.org/presentationml/2006/ole">
            <mc:AlternateContent xmlns:mc="http://schemas.openxmlformats.org/markup-compatibility/2006">
              <mc:Choice xmlns:v="urn:schemas-microsoft-com:vml" Requires="v">
                <p:oleObj spid="_x0000_s535076" name="Equation" r:id="rId8" imgW="1371600" imgH="279360" progId="Equation.DSMT4">
                  <p:embed/>
                </p:oleObj>
              </mc:Choice>
              <mc:Fallback>
                <p:oleObj name="Equation" r:id="rId8" imgW="1371600" imgH="279360" progId="Equation.DSMT4">
                  <p:embed/>
                  <p:pic>
                    <p:nvPicPr>
                      <p:cNvPr id="0" name=""/>
                      <p:cNvPicPr/>
                      <p:nvPr/>
                    </p:nvPicPr>
                    <p:blipFill>
                      <a:blip r:embed="rId9"/>
                      <a:stretch>
                        <a:fillRect/>
                      </a:stretch>
                    </p:blipFill>
                    <p:spPr>
                      <a:xfrm>
                        <a:off x="2306269" y="2921000"/>
                        <a:ext cx="1371600" cy="279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677442332"/>
              </p:ext>
            </p:extLst>
          </p:nvPr>
        </p:nvGraphicFramePr>
        <p:xfrm>
          <a:off x="3108696" y="3413034"/>
          <a:ext cx="711200" cy="215900"/>
        </p:xfrm>
        <a:graphic>
          <a:graphicData uri="http://schemas.openxmlformats.org/presentationml/2006/ole">
            <mc:AlternateContent xmlns:mc="http://schemas.openxmlformats.org/markup-compatibility/2006">
              <mc:Choice xmlns:v="urn:schemas-microsoft-com:vml" Requires="v">
                <p:oleObj spid="_x0000_s535077" name="Equation" r:id="rId10" imgW="711000" imgH="215640" progId="Equation.DSMT4">
                  <p:embed/>
                </p:oleObj>
              </mc:Choice>
              <mc:Fallback>
                <p:oleObj name="Equation" r:id="rId10" imgW="711000" imgH="215640" progId="Equation.DSMT4">
                  <p:embed/>
                  <p:pic>
                    <p:nvPicPr>
                      <p:cNvPr id="0" name=""/>
                      <p:cNvPicPr/>
                      <p:nvPr/>
                    </p:nvPicPr>
                    <p:blipFill>
                      <a:blip r:embed="rId11"/>
                      <a:stretch>
                        <a:fillRect/>
                      </a:stretch>
                    </p:blipFill>
                    <p:spPr>
                      <a:xfrm>
                        <a:off x="3108696" y="3413034"/>
                        <a:ext cx="711200" cy="2159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31079182"/>
              </p:ext>
            </p:extLst>
          </p:nvPr>
        </p:nvGraphicFramePr>
        <p:xfrm>
          <a:off x="2852369" y="3654027"/>
          <a:ext cx="825500" cy="609600"/>
        </p:xfrm>
        <a:graphic>
          <a:graphicData uri="http://schemas.openxmlformats.org/presentationml/2006/ole">
            <mc:AlternateContent xmlns:mc="http://schemas.openxmlformats.org/markup-compatibility/2006">
              <mc:Choice xmlns:v="urn:schemas-microsoft-com:vml" Requires="v">
                <p:oleObj spid="_x0000_s535078" name="Equation" r:id="rId12" imgW="825480" imgH="609480" progId="Equation.DSMT4">
                  <p:embed/>
                </p:oleObj>
              </mc:Choice>
              <mc:Fallback>
                <p:oleObj name="Equation" r:id="rId12" imgW="825480" imgH="609480" progId="Equation.DSMT4">
                  <p:embed/>
                  <p:pic>
                    <p:nvPicPr>
                      <p:cNvPr id="0" name=""/>
                      <p:cNvPicPr/>
                      <p:nvPr/>
                    </p:nvPicPr>
                    <p:blipFill>
                      <a:blip r:embed="rId13"/>
                      <a:stretch>
                        <a:fillRect/>
                      </a:stretch>
                    </p:blipFill>
                    <p:spPr>
                      <a:xfrm>
                        <a:off x="2852369" y="3654027"/>
                        <a:ext cx="825500" cy="6096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79833418"/>
              </p:ext>
            </p:extLst>
          </p:nvPr>
        </p:nvGraphicFramePr>
        <p:xfrm>
          <a:off x="2003424" y="4369031"/>
          <a:ext cx="1663700" cy="393700"/>
        </p:xfrm>
        <a:graphic>
          <a:graphicData uri="http://schemas.openxmlformats.org/presentationml/2006/ole">
            <mc:AlternateContent xmlns:mc="http://schemas.openxmlformats.org/markup-compatibility/2006">
              <mc:Choice xmlns:v="urn:schemas-microsoft-com:vml" Requires="v">
                <p:oleObj spid="_x0000_s535079" name="Equation" r:id="rId14" imgW="1663560" imgH="393480" progId="Equation.DSMT4">
                  <p:embed/>
                </p:oleObj>
              </mc:Choice>
              <mc:Fallback>
                <p:oleObj name="Equation" r:id="rId14" imgW="1663560" imgH="393480" progId="Equation.DSMT4">
                  <p:embed/>
                  <p:pic>
                    <p:nvPicPr>
                      <p:cNvPr id="0" name=""/>
                      <p:cNvPicPr/>
                      <p:nvPr/>
                    </p:nvPicPr>
                    <p:blipFill>
                      <a:blip r:embed="rId15"/>
                      <a:stretch>
                        <a:fillRect/>
                      </a:stretch>
                    </p:blipFill>
                    <p:spPr>
                      <a:xfrm>
                        <a:off x="2003424" y="4369031"/>
                        <a:ext cx="1663700" cy="3937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427810852"/>
              </p:ext>
            </p:extLst>
          </p:nvPr>
        </p:nvGraphicFramePr>
        <p:xfrm>
          <a:off x="7361238" y="4965700"/>
          <a:ext cx="1536700" cy="254000"/>
        </p:xfrm>
        <a:graphic>
          <a:graphicData uri="http://schemas.openxmlformats.org/presentationml/2006/ole">
            <mc:AlternateContent xmlns:mc="http://schemas.openxmlformats.org/markup-compatibility/2006">
              <mc:Choice xmlns:v="urn:schemas-microsoft-com:vml" Requires="v">
                <p:oleObj spid="_x0000_s535080" name="Equation" r:id="rId16" imgW="1536480" imgH="253800" progId="Equation.DSMT4">
                  <p:embed/>
                </p:oleObj>
              </mc:Choice>
              <mc:Fallback>
                <p:oleObj name="Equation" r:id="rId16" imgW="1536480" imgH="253800" progId="Equation.DSMT4">
                  <p:embed/>
                  <p:pic>
                    <p:nvPicPr>
                      <p:cNvPr id="0" name=""/>
                      <p:cNvPicPr/>
                      <p:nvPr/>
                    </p:nvPicPr>
                    <p:blipFill>
                      <a:blip r:embed="rId17"/>
                      <a:stretch>
                        <a:fillRect/>
                      </a:stretch>
                    </p:blipFill>
                    <p:spPr>
                      <a:xfrm>
                        <a:off x="7361238" y="4965700"/>
                        <a:ext cx="1536700" cy="2540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855046743"/>
              </p:ext>
            </p:extLst>
          </p:nvPr>
        </p:nvGraphicFramePr>
        <p:xfrm>
          <a:off x="2431677" y="5476875"/>
          <a:ext cx="1231900" cy="254000"/>
        </p:xfrm>
        <a:graphic>
          <a:graphicData uri="http://schemas.openxmlformats.org/presentationml/2006/ole">
            <mc:AlternateContent xmlns:mc="http://schemas.openxmlformats.org/markup-compatibility/2006">
              <mc:Choice xmlns:v="urn:schemas-microsoft-com:vml" Requires="v">
                <p:oleObj spid="_x0000_s535081" name="Equation" r:id="rId18" imgW="1231560" imgH="253800" progId="Equation.DSMT4">
                  <p:embed/>
                </p:oleObj>
              </mc:Choice>
              <mc:Fallback>
                <p:oleObj name="Equation" r:id="rId18" imgW="1231560" imgH="253800" progId="Equation.DSMT4">
                  <p:embed/>
                  <p:pic>
                    <p:nvPicPr>
                      <p:cNvPr id="0" name=""/>
                      <p:cNvPicPr/>
                      <p:nvPr/>
                    </p:nvPicPr>
                    <p:blipFill>
                      <a:blip r:embed="rId19"/>
                      <a:stretch>
                        <a:fillRect/>
                      </a:stretch>
                    </p:blipFill>
                    <p:spPr>
                      <a:xfrm>
                        <a:off x="2431677" y="5476875"/>
                        <a:ext cx="1231900" cy="254000"/>
                      </a:xfrm>
                      <a:prstGeom prst="rect">
                        <a:avLst/>
                      </a:prstGeom>
                    </p:spPr>
                  </p:pic>
                </p:oleObj>
              </mc:Fallback>
            </mc:AlternateContent>
          </a:graphicData>
        </a:graphic>
      </p:graphicFrame>
      <p:sp>
        <p:nvSpPr>
          <p:cNvPr id="11" name="Slide Number Placeholder 10"/>
          <p:cNvSpPr>
            <a:spLocks noGrp="1"/>
          </p:cNvSpPr>
          <p:nvPr>
            <p:ph type="sldNum" sz="quarter" idx="12"/>
          </p:nvPr>
        </p:nvSpPr>
        <p:spPr/>
        <p:txBody>
          <a:bodyPr/>
          <a:lstStyle/>
          <a:p>
            <a:fld id="{20222C57-82CF-4D8A-8DC1-229C0B8895A7}" type="slidenum">
              <a:rPr lang="en-GB" smtClean="0"/>
              <a:t>95</a:t>
            </a:fld>
            <a:endParaRPr lang="en-GB"/>
          </a:p>
        </p:txBody>
      </p:sp>
    </p:spTree>
    <p:extLst>
      <p:ext uri="{BB962C8B-B14F-4D97-AF65-F5344CB8AC3E}">
        <p14:creationId xmlns:p14="http://schemas.microsoft.com/office/powerpoint/2010/main" val="13838276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Black &amp; Scholes: evaluation</a:t>
            </a:r>
            <a:r>
              <a:rPr lang="en-GB" dirty="0"/>
              <a:t> </a:t>
            </a:r>
            <a:r>
              <a:rPr lang="en-GB" dirty="0">
                <a:solidFill>
                  <a:schemeClr val="bg1"/>
                </a:solidFill>
              </a:rPr>
              <a:t>graph</a:t>
            </a:r>
          </a:p>
        </p:txBody>
      </p:sp>
      <p:sp>
        <p:nvSpPr>
          <p:cNvPr id="11" name="Rounded Rectangle 10"/>
          <p:cNvSpPr/>
          <p:nvPr/>
        </p:nvSpPr>
        <p:spPr>
          <a:xfrm>
            <a:off x="1455751" y="2199697"/>
            <a:ext cx="1412175" cy="30016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p:nvSpPr>
        <p:spPr>
          <a:xfrm>
            <a:off x="1770941" y="2505691"/>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p:nvSpPr>
        <p:spPr>
          <a:xfrm>
            <a:off x="1770941" y="2842160"/>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1770941" y="3178628"/>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p:cNvSpPr/>
          <p:nvPr/>
        </p:nvSpPr>
        <p:spPr>
          <a:xfrm>
            <a:off x="1770941" y="3509159"/>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p:cNvSpPr/>
          <p:nvPr/>
        </p:nvSpPr>
        <p:spPr>
          <a:xfrm>
            <a:off x="1770941" y="3845624"/>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p:nvSpPr>
        <p:spPr>
          <a:xfrm>
            <a:off x="1770941" y="4193967"/>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1579453" y="4696689"/>
            <a:ext cx="1157844" cy="276999"/>
          </a:xfrm>
          <a:prstGeom prst="rect">
            <a:avLst/>
          </a:prstGeom>
          <a:noFill/>
        </p:spPr>
        <p:txBody>
          <a:bodyPr wrap="square" rtlCol="0">
            <a:spAutoFit/>
          </a:bodyPr>
          <a:lstStyle/>
          <a:p>
            <a:pPr algn="ctr"/>
            <a:r>
              <a:rPr lang="en-GB" sz="1200" dirty="0"/>
              <a:t>Input layer l=0</a:t>
            </a:r>
          </a:p>
        </p:txBody>
      </p:sp>
      <p:graphicFrame>
        <p:nvGraphicFramePr>
          <p:cNvPr id="21" name="Object 20"/>
          <p:cNvGraphicFramePr>
            <a:graphicFrameLocks noChangeAspect="1"/>
          </p:cNvGraphicFramePr>
          <p:nvPr>
            <p:extLst>
              <p:ext uri="{D42A27DB-BD31-4B8C-83A1-F6EECF244321}">
                <p14:modId xmlns:p14="http://schemas.microsoft.com/office/powerpoint/2010/main" val="1008605711"/>
              </p:ext>
            </p:extLst>
          </p:nvPr>
        </p:nvGraphicFramePr>
        <p:xfrm>
          <a:off x="2069475" y="2515715"/>
          <a:ext cx="177800" cy="228600"/>
        </p:xfrm>
        <a:graphic>
          <a:graphicData uri="http://schemas.openxmlformats.org/presentationml/2006/ole">
            <mc:AlternateContent xmlns:mc="http://schemas.openxmlformats.org/markup-compatibility/2006">
              <mc:Choice xmlns:v="urn:schemas-microsoft-com:vml" Requires="v">
                <p:oleObj spid="_x0000_s581827" name="Equation" r:id="rId4" imgW="177480" imgH="228600" progId="Equation.DSMT4">
                  <p:embed/>
                </p:oleObj>
              </mc:Choice>
              <mc:Fallback>
                <p:oleObj name="Equation" r:id="rId4" imgW="177480" imgH="228600" progId="Equation.DSMT4">
                  <p:embed/>
                  <p:pic>
                    <p:nvPicPr>
                      <p:cNvPr id="0" name=""/>
                      <p:cNvPicPr/>
                      <p:nvPr/>
                    </p:nvPicPr>
                    <p:blipFill>
                      <a:blip r:embed="rId5"/>
                      <a:stretch>
                        <a:fillRect/>
                      </a:stretch>
                    </p:blipFill>
                    <p:spPr>
                      <a:xfrm>
                        <a:off x="2069475" y="2515715"/>
                        <a:ext cx="177800" cy="2286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881634045"/>
              </p:ext>
            </p:extLst>
          </p:nvPr>
        </p:nvGraphicFramePr>
        <p:xfrm>
          <a:off x="2101865" y="2920421"/>
          <a:ext cx="114300" cy="127000"/>
        </p:xfrm>
        <a:graphic>
          <a:graphicData uri="http://schemas.openxmlformats.org/presentationml/2006/ole">
            <mc:AlternateContent xmlns:mc="http://schemas.openxmlformats.org/markup-compatibility/2006">
              <mc:Choice xmlns:v="urn:schemas-microsoft-com:vml" Requires="v">
                <p:oleObj spid="_x0000_s581828" name="Equation" r:id="rId6" imgW="114120" imgH="126720" progId="Equation.DSMT4">
                  <p:embed/>
                </p:oleObj>
              </mc:Choice>
              <mc:Fallback>
                <p:oleObj name="Equation" r:id="rId6" imgW="114120" imgH="126720" progId="Equation.DSMT4">
                  <p:embed/>
                  <p:pic>
                    <p:nvPicPr>
                      <p:cNvPr id="0" name=""/>
                      <p:cNvPicPr/>
                      <p:nvPr/>
                    </p:nvPicPr>
                    <p:blipFill>
                      <a:blip r:embed="rId7"/>
                      <a:stretch>
                        <a:fillRect/>
                      </a:stretch>
                    </p:blipFill>
                    <p:spPr>
                      <a:xfrm>
                        <a:off x="2101865" y="2920421"/>
                        <a:ext cx="114300" cy="127000"/>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620996670"/>
              </p:ext>
            </p:extLst>
          </p:nvPr>
        </p:nvGraphicFramePr>
        <p:xfrm>
          <a:off x="2111390" y="3231571"/>
          <a:ext cx="139700" cy="165100"/>
        </p:xfrm>
        <a:graphic>
          <a:graphicData uri="http://schemas.openxmlformats.org/presentationml/2006/ole">
            <mc:AlternateContent xmlns:mc="http://schemas.openxmlformats.org/markup-compatibility/2006">
              <mc:Choice xmlns:v="urn:schemas-microsoft-com:vml" Requires="v">
                <p:oleObj spid="_x0000_s581829" name="Equation" r:id="rId8" imgW="139680" imgH="164880" progId="Equation.DSMT4">
                  <p:embed/>
                </p:oleObj>
              </mc:Choice>
              <mc:Fallback>
                <p:oleObj name="Equation" r:id="rId8" imgW="139680" imgH="164880" progId="Equation.DSMT4">
                  <p:embed/>
                  <p:pic>
                    <p:nvPicPr>
                      <p:cNvPr id="0" name=""/>
                      <p:cNvPicPr/>
                      <p:nvPr/>
                    </p:nvPicPr>
                    <p:blipFill>
                      <a:blip r:embed="rId9"/>
                      <a:stretch>
                        <a:fillRect/>
                      </a:stretch>
                    </p:blipFill>
                    <p:spPr>
                      <a:xfrm>
                        <a:off x="2111390" y="3231571"/>
                        <a:ext cx="139700" cy="16510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567755351"/>
              </p:ext>
            </p:extLst>
          </p:nvPr>
        </p:nvGraphicFramePr>
        <p:xfrm>
          <a:off x="2093927" y="3564946"/>
          <a:ext cx="152400" cy="139700"/>
        </p:xfrm>
        <a:graphic>
          <a:graphicData uri="http://schemas.openxmlformats.org/presentationml/2006/ole">
            <mc:AlternateContent xmlns:mc="http://schemas.openxmlformats.org/markup-compatibility/2006">
              <mc:Choice xmlns:v="urn:schemas-microsoft-com:vml" Requires="v">
                <p:oleObj spid="_x0000_s581830" name="Equation" r:id="rId10" imgW="152280" imgH="139680" progId="Equation.DSMT4">
                  <p:embed/>
                </p:oleObj>
              </mc:Choice>
              <mc:Fallback>
                <p:oleObj name="Equation" r:id="rId10" imgW="152280" imgH="139680" progId="Equation.DSMT4">
                  <p:embed/>
                  <p:pic>
                    <p:nvPicPr>
                      <p:cNvPr id="0" name=""/>
                      <p:cNvPicPr/>
                      <p:nvPr/>
                    </p:nvPicPr>
                    <p:blipFill>
                      <a:blip r:embed="rId11"/>
                      <a:stretch>
                        <a:fillRect/>
                      </a:stretch>
                    </p:blipFill>
                    <p:spPr>
                      <a:xfrm>
                        <a:off x="2093927" y="3564946"/>
                        <a:ext cx="152400" cy="139700"/>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25645951"/>
              </p:ext>
            </p:extLst>
          </p:nvPr>
        </p:nvGraphicFramePr>
        <p:xfrm>
          <a:off x="2078052" y="3904671"/>
          <a:ext cx="165100" cy="165100"/>
        </p:xfrm>
        <a:graphic>
          <a:graphicData uri="http://schemas.openxmlformats.org/presentationml/2006/ole">
            <mc:AlternateContent xmlns:mc="http://schemas.openxmlformats.org/markup-compatibility/2006">
              <mc:Choice xmlns:v="urn:schemas-microsoft-com:vml" Requires="v">
                <p:oleObj spid="_x0000_s581831" name="Equation" r:id="rId12" imgW="164880" imgH="164880" progId="Equation.DSMT4">
                  <p:embed/>
                </p:oleObj>
              </mc:Choice>
              <mc:Fallback>
                <p:oleObj name="Equation" r:id="rId12" imgW="164880" imgH="164880" progId="Equation.DSMT4">
                  <p:embed/>
                  <p:pic>
                    <p:nvPicPr>
                      <p:cNvPr id="0" name=""/>
                      <p:cNvPicPr/>
                      <p:nvPr/>
                    </p:nvPicPr>
                    <p:blipFill>
                      <a:blip r:embed="rId13"/>
                      <a:stretch>
                        <a:fillRect/>
                      </a:stretch>
                    </p:blipFill>
                    <p:spPr>
                      <a:xfrm>
                        <a:off x="2078052" y="3904671"/>
                        <a:ext cx="165100" cy="165100"/>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502816759"/>
              </p:ext>
            </p:extLst>
          </p:nvPr>
        </p:nvGraphicFramePr>
        <p:xfrm>
          <a:off x="2111390" y="4250746"/>
          <a:ext cx="139700" cy="165100"/>
        </p:xfrm>
        <a:graphic>
          <a:graphicData uri="http://schemas.openxmlformats.org/presentationml/2006/ole">
            <mc:AlternateContent xmlns:mc="http://schemas.openxmlformats.org/markup-compatibility/2006">
              <mc:Choice xmlns:v="urn:schemas-microsoft-com:vml" Requires="v">
                <p:oleObj spid="_x0000_s581832" name="Equation" r:id="rId14" imgW="139680" imgH="164880" progId="Equation.DSMT4">
                  <p:embed/>
                </p:oleObj>
              </mc:Choice>
              <mc:Fallback>
                <p:oleObj name="Equation" r:id="rId14" imgW="139680" imgH="164880" progId="Equation.DSMT4">
                  <p:embed/>
                  <p:pic>
                    <p:nvPicPr>
                      <p:cNvPr id="0" name=""/>
                      <p:cNvPicPr/>
                      <p:nvPr/>
                    </p:nvPicPr>
                    <p:blipFill>
                      <a:blip r:embed="rId15"/>
                      <a:stretch>
                        <a:fillRect/>
                      </a:stretch>
                    </p:blipFill>
                    <p:spPr>
                      <a:xfrm>
                        <a:off x="2111390" y="4250746"/>
                        <a:ext cx="139700" cy="165100"/>
                      </a:xfrm>
                      <a:prstGeom prst="rect">
                        <a:avLst/>
                      </a:prstGeom>
                    </p:spPr>
                  </p:pic>
                </p:oleObj>
              </mc:Fallback>
            </mc:AlternateContent>
          </a:graphicData>
        </a:graphic>
      </p:graphicFrame>
      <p:sp>
        <p:nvSpPr>
          <p:cNvPr id="33" name="Rounded Rectangle 32"/>
          <p:cNvSpPr/>
          <p:nvPr/>
        </p:nvSpPr>
        <p:spPr>
          <a:xfrm>
            <a:off x="3035831" y="2200029"/>
            <a:ext cx="1412175" cy="30016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ounded Rectangle 33"/>
          <p:cNvSpPr/>
          <p:nvPr/>
        </p:nvSpPr>
        <p:spPr>
          <a:xfrm>
            <a:off x="3351021" y="2506023"/>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ounded Rectangle 34"/>
          <p:cNvSpPr/>
          <p:nvPr/>
        </p:nvSpPr>
        <p:spPr>
          <a:xfrm>
            <a:off x="3351021" y="2842492"/>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ounded Rectangle 35"/>
          <p:cNvSpPr/>
          <p:nvPr/>
        </p:nvSpPr>
        <p:spPr>
          <a:xfrm>
            <a:off x="3351021" y="3178960"/>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ounded Rectangle 36"/>
          <p:cNvSpPr/>
          <p:nvPr/>
        </p:nvSpPr>
        <p:spPr>
          <a:xfrm>
            <a:off x="3351021" y="3509491"/>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p:cNvSpPr txBox="1"/>
          <p:nvPr/>
        </p:nvSpPr>
        <p:spPr>
          <a:xfrm>
            <a:off x="3077067" y="4697021"/>
            <a:ext cx="1322776" cy="276999"/>
          </a:xfrm>
          <a:prstGeom prst="rect">
            <a:avLst/>
          </a:prstGeom>
          <a:noFill/>
        </p:spPr>
        <p:txBody>
          <a:bodyPr wrap="square" rtlCol="0">
            <a:spAutoFit/>
          </a:bodyPr>
          <a:lstStyle/>
          <a:p>
            <a:pPr algn="ctr"/>
            <a:r>
              <a:rPr lang="en-GB" sz="1200" dirty="0"/>
              <a:t>Hidden layer l=1</a:t>
            </a:r>
          </a:p>
        </p:txBody>
      </p:sp>
      <p:graphicFrame>
        <p:nvGraphicFramePr>
          <p:cNvPr id="41" name="Object 40"/>
          <p:cNvGraphicFramePr>
            <a:graphicFrameLocks noChangeAspect="1"/>
          </p:cNvGraphicFramePr>
          <p:nvPr>
            <p:extLst>
              <p:ext uri="{D42A27DB-BD31-4B8C-83A1-F6EECF244321}">
                <p14:modId xmlns:p14="http://schemas.microsoft.com/office/powerpoint/2010/main" val="3447466325"/>
              </p:ext>
            </p:extLst>
          </p:nvPr>
        </p:nvGraphicFramePr>
        <p:xfrm>
          <a:off x="3605227" y="2547541"/>
          <a:ext cx="266700" cy="165100"/>
        </p:xfrm>
        <a:graphic>
          <a:graphicData uri="http://schemas.openxmlformats.org/presentationml/2006/ole">
            <mc:AlternateContent xmlns:mc="http://schemas.openxmlformats.org/markup-compatibility/2006">
              <mc:Choice xmlns:v="urn:schemas-microsoft-com:vml" Requires="v">
                <p:oleObj spid="_x0000_s581833" name="Equation" r:id="rId16" imgW="266400" imgH="164880" progId="Equation.DSMT4">
                  <p:embed/>
                </p:oleObj>
              </mc:Choice>
              <mc:Fallback>
                <p:oleObj name="Equation" r:id="rId16" imgW="266400" imgH="164880" progId="Equation.DSMT4">
                  <p:embed/>
                  <p:pic>
                    <p:nvPicPr>
                      <p:cNvPr id="0" name=""/>
                      <p:cNvPicPr/>
                      <p:nvPr/>
                    </p:nvPicPr>
                    <p:blipFill>
                      <a:blip r:embed="rId17"/>
                      <a:stretch>
                        <a:fillRect/>
                      </a:stretch>
                    </p:blipFill>
                    <p:spPr>
                      <a:xfrm>
                        <a:off x="3605227" y="2547541"/>
                        <a:ext cx="266700" cy="16510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2002059886"/>
              </p:ext>
            </p:extLst>
          </p:nvPr>
        </p:nvGraphicFramePr>
        <p:xfrm>
          <a:off x="3656027" y="2901554"/>
          <a:ext cx="165100" cy="165100"/>
        </p:xfrm>
        <a:graphic>
          <a:graphicData uri="http://schemas.openxmlformats.org/presentationml/2006/ole">
            <mc:AlternateContent xmlns:mc="http://schemas.openxmlformats.org/markup-compatibility/2006">
              <mc:Choice xmlns:v="urn:schemas-microsoft-com:vml" Requires="v">
                <p:oleObj spid="_x0000_s581834" name="Equation" r:id="rId18" imgW="164880" imgH="164880" progId="Equation.DSMT4">
                  <p:embed/>
                </p:oleObj>
              </mc:Choice>
              <mc:Fallback>
                <p:oleObj name="Equation" r:id="rId18" imgW="164880" imgH="164880" progId="Equation.DSMT4">
                  <p:embed/>
                  <p:pic>
                    <p:nvPicPr>
                      <p:cNvPr id="0" name=""/>
                      <p:cNvPicPr/>
                      <p:nvPr/>
                    </p:nvPicPr>
                    <p:blipFill>
                      <a:blip r:embed="rId19"/>
                      <a:stretch>
                        <a:fillRect/>
                      </a:stretch>
                    </p:blipFill>
                    <p:spPr>
                      <a:xfrm>
                        <a:off x="3656027" y="2901554"/>
                        <a:ext cx="165100" cy="165100"/>
                      </a:xfrm>
                      <a:prstGeom prst="rect">
                        <a:avLst/>
                      </a:prstGeom>
                    </p:spPr>
                  </p:pic>
                </p:oleObj>
              </mc:Fallback>
            </mc:AlternateContent>
          </a:graphicData>
        </a:graphic>
      </p:graphicFrame>
      <p:graphicFrame>
        <p:nvGraphicFramePr>
          <p:cNvPr id="43" name="Object 42"/>
          <p:cNvGraphicFramePr>
            <a:graphicFrameLocks noChangeAspect="1"/>
          </p:cNvGraphicFramePr>
          <p:nvPr>
            <p:extLst>
              <p:ext uri="{D42A27DB-BD31-4B8C-83A1-F6EECF244321}">
                <p14:modId xmlns:p14="http://schemas.microsoft.com/office/powerpoint/2010/main" val="4236981554"/>
              </p:ext>
            </p:extLst>
          </p:nvPr>
        </p:nvGraphicFramePr>
        <p:xfrm>
          <a:off x="3640152" y="3225404"/>
          <a:ext cx="241300" cy="177800"/>
        </p:xfrm>
        <a:graphic>
          <a:graphicData uri="http://schemas.openxmlformats.org/presentationml/2006/ole">
            <mc:AlternateContent xmlns:mc="http://schemas.openxmlformats.org/markup-compatibility/2006">
              <mc:Choice xmlns:v="urn:schemas-microsoft-com:vml" Requires="v">
                <p:oleObj spid="_x0000_s581835" name="Equation" r:id="rId20" imgW="241200" imgH="177480" progId="Equation.DSMT4">
                  <p:embed/>
                </p:oleObj>
              </mc:Choice>
              <mc:Fallback>
                <p:oleObj name="Equation" r:id="rId20" imgW="241200" imgH="177480" progId="Equation.DSMT4">
                  <p:embed/>
                  <p:pic>
                    <p:nvPicPr>
                      <p:cNvPr id="0" name=""/>
                      <p:cNvPicPr/>
                      <p:nvPr/>
                    </p:nvPicPr>
                    <p:blipFill>
                      <a:blip r:embed="rId21"/>
                      <a:stretch>
                        <a:fillRect/>
                      </a:stretch>
                    </p:blipFill>
                    <p:spPr>
                      <a:xfrm>
                        <a:off x="3640152" y="3225404"/>
                        <a:ext cx="241300" cy="17780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2282296493"/>
              </p:ext>
            </p:extLst>
          </p:nvPr>
        </p:nvGraphicFramePr>
        <p:xfrm>
          <a:off x="3665130" y="3555089"/>
          <a:ext cx="165100" cy="165100"/>
        </p:xfrm>
        <a:graphic>
          <a:graphicData uri="http://schemas.openxmlformats.org/presentationml/2006/ole">
            <mc:AlternateContent xmlns:mc="http://schemas.openxmlformats.org/markup-compatibility/2006">
              <mc:Choice xmlns:v="urn:schemas-microsoft-com:vml" Requires="v">
                <p:oleObj spid="_x0000_s581836" name="Equation" r:id="rId22" imgW="164880" imgH="164880" progId="Equation.DSMT4">
                  <p:embed/>
                </p:oleObj>
              </mc:Choice>
              <mc:Fallback>
                <p:oleObj name="Equation" r:id="rId22" imgW="164880" imgH="164880" progId="Equation.DSMT4">
                  <p:embed/>
                  <p:pic>
                    <p:nvPicPr>
                      <p:cNvPr id="0" name=""/>
                      <p:cNvPicPr/>
                      <p:nvPr/>
                    </p:nvPicPr>
                    <p:blipFill>
                      <a:blip r:embed="rId13"/>
                      <a:stretch>
                        <a:fillRect/>
                      </a:stretch>
                    </p:blipFill>
                    <p:spPr>
                      <a:xfrm>
                        <a:off x="3665130" y="3555089"/>
                        <a:ext cx="165100" cy="165100"/>
                      </a:xfrm>
                      <a:prstGeom prst="rect">
                        <a:avLst/>
                      </a:prstGeom>
                    </p:spPr>
                  </p:pic>
                </p:oleObj>
              </mc:Fallback>
            </mc:AlternateContent>
          </a:graphicData>
        </a:graphic>
      </p:graphicFrame>
      <p:sp>
        <p:nvSpPr>
          <p:cNvPr id="47" name="TextBox 46"/>
          <p:cNvSpPr txBox="1"/>
          <p:nvPr/>
        </p:nvSpPr>
        <p:spPr>
          <a:xfrm>
            <a:off x="1613096" y="1844617"/>
            <a:ext cx="1157844" cy="276999"/>
          </a:xfrm>
          <a:prstGeom prst="rect">
            <a:avLst/>
          </a:prstGeom>
          <a:noFill/>
        </p:spPr>
        <p:txBody>
          <a:bodyPr wrap="square" rtlCol="0">
            <a:spAutoFit/>
          </a:bodyPr>
          <a:lstStyle/>
          <a:p>
            <a:pPr algn="ctr"/>
            <a:r>
              <a:rPr lang="en-GB" sz="1200" dirty="0"/>
              <a:t>Inputs</a:t>
            </a:r>
          </a:p>
        </p:txBody>
      </p:sp>
      <p:sp>
        <p:nvSpPr>
          <p:cNvPr id="48" name="TextBox 47"/>
          <p:cNvSpPr txBox="1"/>
          <p:nvPr/>
        </p:nvSpPr>
        <p:spPr>
          <a:xfrm>
            <a:off x="3075087" y="1868701"/>
            <a:ext cx="1322776" cy="276999"/>
          </a:xfrm>
          <a:prstGeom prst="rect">
            <a:avLst/>
          </a:prstGeom>
          <a:noFill/>
        </p:spPr>
        <p:txBody>
          <a:bodyPr wrap="square" rtlCol="0">
            <a:spAutoFit/>
          </a:bodyPr>
          <a:lstStyle/>
          <a:p>
            <a:pPr algn="ctr"/>
            <a:r>
              <a:rPr lang="en-GB" sz="1200" dirty="0"/>
              <a:t>Temp. calc.</a:t>
            </a:r>
          </a:p>
        </p:txBody>
      </p:sp>
      <p:sp>
        <p:nvSpPr>
          <p:cNvPr id="76" name="Rounded Rectangle 75"/>
          <p:cNvSpPr/>
          <p:nvPr/>
        </p:nvSpPr>
        <p:spPr>
          <a:xfrm>
            <a:off x="6205556" y="2198280"/>
            <a:ext cx="1412175" cy="30016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ounded Rectangle 76"/>
          <p:cNvSpPr/>
          <p:nvPr/>
        </p:nvSpPr>
        <p:spPr>
          <a:xfrm>
            <a:off x="6520746" y="2504274"/>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ounded Rectangle 77"/>
          <p:cNvSpPr/>
          <p:nvPr/>
        </p:nvSpPr>
        <p:spPr>
          <a:xfrm>
            <a:off x="6520746" y="2840743"/>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ounded Rectangle 78"/>
          <p:cNvSpPr/>
          <p:nvPr/>
        </p:nvSpPr>
        <p:spPr>
          <a:xfrm>
            <a:off x="6520746" y="3177211"/>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ounded Rectangle 79"/>
          <p:cNvSpPr/>
          <p:nvPr/>
        </p:nvSpPr>
        <p:spPr>
          <a:xfrm>
            <a:off x="6520746" y="3507742"/>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ounded Rectangle 80"/>
          <p:cNvSpPr/>
          <p:nvPr/>
        </p:nvSpPr>
        <p:spPr>
          <a:xfrm>
            <a:off x="6520746" y="3844207"/>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p:cNvSpPr txBox="1"/>
          <p:nvPr/>
        </p:nvSpPr>
        <p:spPr>
          <a:xfrm>
            <a:off x="6246792" y="4695272"/>
            <a:ext cx="1322776" cy="276999"/>
          </a:xfrm>
          <a:prstGeom prst="rect">
            <a:avLst/>
          </a:prstGeom>
          <a:noFill/>
        </p:spPr>
        <p:txBody>
          <a:bodyPr wrap="square" rtlCol="0">
            <a:spAutoFit/>
          </a:bodyPr>
          <a:lstStyle/>
          <a:p>
            <a:pPr algn="ctr"/>
            <a:r>
              <a:rPr lang="en-GB" sz="1200" dirty="0"/>
              <a:t>Hidden layer l=3</a:t>
            </a:r>
          </a:p>
        </p:txBody>
      </p:sp>
      <p:graphicFrame>
        <p:nvGraphicFramePr>
          <p:cNvPr id="83" name="Object 82"/>
          <p:cNvGraphicFramePr>
            <a:graphicFrameLocks noChangeAspect="1"/>
          </p:cNvGraphicFramePr>
          <p:nvPr>
            <p:extLst>
              <p:ext uri="{D42A27DB-BD31-4B8C-83A1-F6EECF244321}">
                <p14:modId xmlns:p14="http://schemas.microsoft.com/office/powerpoint/2010/main" val="1608035443"/>
              </p:ext>
            </p:extLst>
          </p:nvPr>
        </p:nvGraphicFramePr>
        <p:xfrm>
          <a:off x="6774952" y="2545792"/>
          <a:ext cx="266700" cy="165100"/>
        </p:xfrm>
        <a:graphic>
          <a:graphicData uri="http://schemas.openxmlformats.org/presentationml/2006/ole">
            <mc:AlternateContent xmlns:mc="http://schemas.openxmlformats.org/markup-compatibility/2006">
              <mc:Choice xmlns:v="urn:schemas-microsoft-com:vml" Requires="v">
                <p:oleObj spid="_x0000_s581837" name="Equation" r:id="rId23" imgW="266400" imgH="164880" progId="Equation.DSMT4">
                  <p:embed/>
                </p:oleObj>
              </mc:Choice>
              <mc:Fallback>
                <p:oleObj name="Equation" r:id="rId23" imgW="266400" imgH="164880" progId="Equation.DSMT4">
                  <p:embed/>
                  <p:pic>
                    <p:nvPicPr>
                      <p:cNvPr id="0" name=""/>
                      <p:cNvPicPr/>
                      <p:nvPr/>
                    </p:nvPicPr>
                    <p:blipFill>
                      <a:blip r:embed="rId17"/>
                      <a:stretch>
                        <a:fillRect/>
                      </a:stretch>
                    </p:blipFill>
                    <p:spPr>
                      <a:xfrm>
                        <a:off x="6774952" y="2545792"/>
                        <a:ext cx="266700" cy="165100"/>
                      </a:xfrm>
                      <a:prstGeom prst="rect">
                        <a:avLst/>
                      </a:prstGeom>
                    </p:spPr>
                  </p:pic>
                </p:oleObj>
              </mc:Fallback>
            </mc:AlternateContent>
          </a:graphicData>
        </a:graphic>
      </p:graphicFrame>
      <p:graphicFrame>
        <p:nvGraphicFramePr>
          <p:cNvPr id="84" name="Object 83"/>
          <p:cNvGraphicFramePr>
            <a:graphicFrameLocks noChangeAspect="1"/>
          </p:cNvGraphicFramePr>
          <p:nvPr>
            <p:extLst>
              <p:ext uri="{D42A27DB-BD31-4B8C-83A1-F6EECF244321}">
                <p14:modId xmlns:p14="http://schemas.microsoft.com/office/powerpoint/2010/main" val="3774513430"/>
              </p:ext>
            </p:extLst>
          </p:nvPr>
        </p:nvGraphicFramePr>
        <p:xfrm>
          <a:off x="6825752" y="2899805"/>
          <a:ext cx="165100" cy="165100"/>
        </p:xfrm>
        <a:graphic>
          <a:graphicData uri="http://schemas.openxmlformats.org/presentationml/2006/ole">
            <mc:AlternateContent xmlns:mc="http://schemas.openxmlformats.org/markup-compatibility/2006">
              <mc:Choice xmlns:v="urn:schemas-microsoft-com:vml" Requires="v">
                <p:oleObj spid="_x0000_s581838" name="Equation" r:id="rId24" imgW="164880" imgH="164880" progId="Equation.DSMT4">
                  <p:embed/>
                </p:oleObj>
              </mc:Choice>
              <mc:Fallback>
                <p:oleObj name="Equation" r:id="rId24" imgW="164880" imgH="164880" progId="Equation.DSMT4">
                  <p:embed/>
                  <p:pic>
                    <p:nvPicPr>
                      <p:cNvPr id="0" name=""/>
                      <p:cNvPicPr/>
                      <p:nvPr/>
                    </p:nvPicPr>
                    <p:blipFill>
                      <a:blip r:embed="rId19"/>
                      <a:stretch>
                        <a:fillRect/>
                      </a:stretch>
                    </p:blipFill>
                    <p:spPr>
                      <a:xfrm>
                        <a:off x="6825752" y="2899805"/>
                        <a:ext cx="165100" cy="165100"/>
                      </a:xfrm>
                      <a:prstGeom prst="rect">
                        <a:avLst/>
                      </a:prstGeom>
                    </p:spPr>
                  </p:pic>
                </p:oleObj>
              </mc:Fallback>
            </mc:AlternateContent>
          </a:graphicData>
        </a:graphic>
      </p:graphicFrame>
      <p:graphicFrame>
        <p:nvGraphicFramePr>
          <p:cNvPr id="85" name="Object 84"/>
          <p:cNvGraphicFramePr>
            <a:graphicFrameLocks noChangeAspect="1"/>
          </p:cNvGraphicFramePr>
          <p:nvPr>
            <p:extLst>
              <p:ext uri="{D42A27DB-BD31-4B8C-83A1-F6EECF244321}">
                <p14:modId xmlns:p14="http://schemas.microsoft.com/office/powerpoint/2010/main" val="629750568"/>
              </p:ext>
            </p:extLst>
          </p:nvPr>
        </p:nvGraphicFramePr>
        <p:xfrm>
          <a:off x="6848530" y="3197614"/>
          <a:ext cx="165100" cy="228600"/>
        </p:xfrm>
        <a:graphic>
          <a:graphicData uri="http://schemas.openxmlformats.org/presentationml/2006/ole">
            <mc:AlternateContent xmlns:mc="http://schemas.openxmlformats.org/markup-compatibility/2006">
              <mc:Choice xmlns:v="urn:schemas-microsoft-com:vml" Requires="v">
                <p:oleObj spid="_x0000_s581839" name="Equation" r:id="rId25" imgW="164880" imgH="228600" progId="Equation.DSMT4">
                  <p:embed/>
                </p:oleObj>
              </mc:Choice>
              <mc:Fallback>
                <p:oleObj name="Equation" r:id="rId25" imgW="164880" imgH="228600" progId="Equation.DSMT4">
                  <p:embed/>
                  <p:pic>
                    <p:nvPicPr>
                      <p:cNvPr id="0" name=""/>
                      <p:cNvPicPr/>
                      <p:nvPr/>
                    </p:nvPicPr>
                    <p:blipFill>
                      <a:blip r:embed="rId26"/>
                      <a:stretch>
                        <a:fillRect/>
                      </a:stretch>
                    </p:blipFill>
                    <p:spPr>
                      <a:xfrm>
                        <a:off x="6848530" y="3197614"/>
                        <a:ext cx="165100" cy="228600"/>
                      </a:xfrm>
                      <a:prstGeom prst="rect">
                        <a:avLst/>
                      </a:prstGeom>
                    </p:spPr>
                  </p:pic>
                </p:oleObj>
              </mc:Fallback>
            </mc:AlternateContent>
          </a:graphicData>
        </a:graphic>
      </p:graphicFrame>
      <p:graphicFrame>
        <p:nvGraphicFramePr>
          <p:cNvPr id="86" name="Object 85"/>
          <p:cNvGraphicFramePr>
            <a:graphicFrameLocks noChangeAspect="1"/>
          </p:cNvGraphicFramePr>
          <p:nvPr>
            <p:extLst>
              <p:ext uri="{D42A27DB-BD31-4B8C-83A1-F6EECF244321}">
                <p14:modId xmlns:p14="http://schemas.microsoft.com/office/powerpoint/2010/main" val="3949563022"/>
              </p:ext>
            </p:extLst>
          </p:nvPr>
        </p:nvGraphicFramePr>
        <p:xfrm>
          <a:off x="6831067" y="3518289"/>
          <a:ext cx="177800" cy="228600"/>
        </p:xfrm>
        <a:graphic>
          <a:graphicData uri="http://schemas.openxmlformats.org/presentationml/2006/ole">
            <mc:AlternateContent xmlns:mc="http://schemas.openxmlformats.org/markup-compatibility/2006">
              <mc:Choice xmlns:v="urn:schemas-microsoft-com:vml" Requires="v">
                <p:oleObj spid="_x0000_s581840" name="Equation" r:id="rId27" imgW="177480" imgH="228600" progId="Equation.DSMT4">
                  <p:embed/>
                </p:oleObj>
              </mc:Choice>
              <mc:Fallback>
                <p:oleObj name="Equation" r:id="rId27" imgW="177480" imgH="228600" progId="Equation.DSMT4">
                  <p:embed/>
                  <p:pic>
                    <p:nvPicPr>
                      <p:cNvPr id="0" name=""/>
                      <p:cNvPicPr/>
                      <p:nvPr/>
                    </p:nvPicPr>
                    <p:blipFill>
                      <a:blip r:embed="rId28"/>
                      <a:stretch>
                        <a:fillRect/>
                      </a:stretch>
                    </p:blipFill>
                    <p:spPr>
                      <a:xfrm>
                        <a:off x="6831067" y="3518289"/>
                        <a:ext cx="177800" cy="228600"/>
                      </a:xfrm>
                      <a:prstGeom prst="rect">
                        <a:avLst/>
                      </a:prstGeom>
                    </p:spPr>
                  </p:pic>
                </p:oleObj>
              </mc:Fallback>
            </mc:AlternateContent>
          </a:graphicData>
        </a:graphic>
      </p:graphicFrame>
      <p:graphicFrame>
        <p:nvGraphicFramePr>
          <p:cNvPr id="87" name="Object 86"/>
          <p:cNvGraphicFramePr>
            <a:graphicFrameLocks noChangeAspect="1"/>
          </p:cNvGraphicFramePr>
          <p:nvPr>
            <p:extLst>
              <p:ext uri="{D42A27DB-BD31-4B8C-83A1-F6EECF244321}">
                <p14:modId xmlns:p14="http://schemas.microsoft.com/office/powerpoint/2010/main" val="2492515725"/>
              </p:ext>
            </p:extLst>
          </p:nvPr>
        </p:nvGraphicFramePr>
        <p:xfrm>
          <a:off x="6827857" y="3903254"/>
          <a:ext cx="165100" cy="165100"/>
        </p:xfrm>
        <a:graphic>
          <a:graphicData uri="http://schemas.openxmlformats.org/presentationml/2006/ole">
            <mc:AlternateContent xmlns:mc="http://schemas.openxmlformats.org/markup-compatibility/2006">
              <mc:Choice xmlns:v="urn:schemas-microsoft-com:vml" Requires="v">
                <p:oleObj spid="_x0000_s581841" name="Equation" r:id="rId29" imgW="164880" imgH="164880" progId="Equation.DSMT4">
                  <p:embed/>
                </p:oleObj>
              </mc:Choice>
              <mc:Fallback>
                <p:oleObj name="Equation" r:id="rId29" imgW="164880" imgH="164880" progId="Equation.DSMT4">
                  <p:embed/>
                  <p:pic>
                    <p:nvPicPr>
                      <p:cNvPr id="0" name=""/>
                      <p:cNvPicPr/>
                      <p:nvPr/>
                    </p:nvPicPr>
                    <p:blipFill>
                      <a:blip r:embed="rId13"/>
                      <a:stretch>
                        <a:fillRect/>
                      </a:stretch>
                    </p:blipFill>
                    <p:spPr>
                      <a:xfrm>
                        <a:off x="6827857" y="3903254"/>
                        <a:ext cx="165100" cy="165100"/>
                      </a:xfrm>
                      <a:prstGeom prst="rect">
                        <a:avLst/>
                      </a:prstGeom>
                    </p:spPr>
                  </p:pic>
                </p:oleObj>
              </mc:Fallback>
            </mc:AlternateContent>
          </a:graphicData>
        </a:graphic>
      </p:graphicFrame>
      <p:sp>
        <p:nvSpPr>
          <p:cNvPr id="88" name="TextBox 87"/>
          <p:cNvSpPr txBox="1"/>
          <p:nvPr/>
        </p:nvSpPr>
        <p:spPr>
          <a:xfrm>
            <a:off x="6232938" y="1855076"/>
            <a:ext cx="1322776" cy="276999"/>
          </a:xfrm>
          <a:prstGeom prst="rect">
            <a:avLst/>
          </a:prstGeom>
          <a:noFill/>
        </p:spPr>
        <p:txBody>
          <a:bodyPr wrap="square" rtlCol="0">
            <a:spAutoFit/>
          </a:bodyPr>
          <a:lstStyle/>
          <a:p>
            <a:pPr algn="ctr"/>
            <a:r>
              <a:rPr lang="en-GB" sz="1200" dirty="0"/>
              <a:t>Temp. calc.</a:t>
            </a:r>
          </a:p>
        </p:txBody>
      </p:sp>
      <p:sp>
        <p:nvSpPr>
          <p:cNvPr id="89" name="Rounded Rectangle 88"/>
          <p:cNvSpPr/>
          <p:nvPr/>
        </p:nvSpPr>
        <p:spPr>
          <a:xfrm>
            <a:off x="7785636" y="2201042"/>
            <a:ext cx="1412175" cy="30016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ounded Rectangle 89"/>
          <p:cNvSpPr/>
          <p:nvPr/>
        </p:nvSpPr>
        <p:spPr>
          <a:xfrm>
            <a:off x="8100826" y="2507036"/>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ounded Rectangle 90"/>
          <p:cNvSpPr/>
          <p:nvPr/>
        </p:nvSpPr>
        <p:spPr>
          <a:xfrm>
            <a:off x="8100826" y="2843505"/>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ounded Rectangle 91"/>
          <p:cNvSpPr/>
          <p:nvPr/>
        </p:nvSpPr>
        <p:spPr>
          <a:xfrm>
            <a:off x="8100826" y="3179973"/>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ounded Rectangle 92"/>
          <p:cNvSpPr/>
          <p:nvPr/>
        </p:nvSpPr>
        <p:spPr>
          <a:xfrm>
            <a:off x="8100826" y="3510504"/>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ounded Rectangle 93"/>
          <p:cNvSpPr/>
          <p:nvPr/>
        </p:nvSpPr>
        <p:spPr>
          <a:xfrm>
            <a:off x="8100826" y="3846969"/>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Box 94"/>
          <p:cNvSpPr txBox="1"/>
          <p:nvPr/>
        </p:nvSpPr>
        <p:spPr>
          <a:xfrm>
            <a:off x="7826872" y="4698034"/>
            <a:ext cx="1322776" cy="276999"/>
          </a:xfrm>
          <a:prstGeom prst="rect">
            <a:avLst/>
          </a:prstGeom>
          <a:noFill/>
        </p:spPr>
        <p:txBody>
          <a:bodyPr wrap="square" rtlCol="0">
            <a:spAutoFit/>
          </a:bodyPr>
          <a:lstStyle/>
          <a:p>
            <a:pPr algn="ctr"/>
            <a:r>
              <a:rPr lang="en-GB" sz="1200" dirty="0"/>
              <a:t>Hidden layer l=4</a:t>
            </a:r>
          </a:p>
        </p:txBody>
      </p:sp>
      <p:graphicFrame>
        <p:nvGraphicFramePr>
          <p:cNvPr id="96" name="Object 95"/>
          <p:cNvGraphicFramePr>
            <a:graphicFrameLocks noChangeAspect="1"/>
          </p:cNvGraphicFramePr>
          <p:nvPr>
            <p:extLst>
              <p:ext uri="{D42A27DB-BD31-4B8C-83A1-F6EECF244321}">
                <p14:modId xmlns:p14="http://schemas.microsoft.com/office/powerpoint/2010/main" val="3136300673"/>
              </p:ext>
            </p:extLst>
          </p:nvPr>
        </p:nvGraphicFramePr>
        <p:xfrm>
          <a:off x="8355032" y="2548554"/>
          <a:ext cx="266700" cy="165100"/>
        </p:xfrm>
        <a:graphic>
          <a:graphicData uri="http://schemas.openxmlformats.org/presentationml/2006/ole">
            <mc:AlternateContent xmlns:mc="http://schemas.openxmlformats.org/markup-compatibility/2006">
              <mc:Choice xmlns:v="urn:schemas-microsoft-com:vml" Requires="v">
                <p:oleObj spid="_x0000_s581842" name="Equation" r:id="rId30" imgW="266400" imgH="164880" progId="Equation.DSMT4">
                  <p:embed/>
                </p:oleObj>
              </mc:Choice>
              <mc:Fallback>
                <p:oleObj name="Equation" r:id="rId30" imgW="266400" imgH="164880" progId="Equation.DSMT4">
                  <p:embed/>
                  <p:pic>
                    <p:nvPicPr>
                      <p:cNvPr id="0" name=""/>
                      <p:cNvPicPr/>
                      <p:nvPr/>
                    </p:nvPicPr>
                    <p:blipFill>
                      <a:blip r:embed="rId17"/>
                      <a:stretch>
                        <a:fillRect/>
                      </a:stretch>
                    </p:blipFill>
                    <p:spPr>
                      <a:xfrm>
                        <a:off x="8355032" y="2548554"/>
                        <a:ext cx="266700" cy="165100"/>
                      </a:xfrm>
                      <a:prstGeom prst="rect">
                        <a:avLst/>
                      </a:prstGeom>
                    </p:spPr>
                  </p:pic>
                </p:oleObj>
              </mc:Fallback>
            </mc:AlternateContent>
          </a:graphicData>
        </a:graphic>
      </p:graphicFrame>
      <p:graphicFrame>
        <p:nvGraphicFramePr>
          <p:cNvPr id="97" name="Object 96"/>
          <p:cNvGraphicFramePr>
            <a:graphicFrameLocks noChangeAspect="1"/>
          </p:cNvGraphicFramePr>
          <p:nvPr>
            <p:extLst>
              <p:ext uri="{D42A27DB-BD31-4B8C-83A1-F6EECF244321}">
                <p14:modId xmlns:p14="http://schemas.microsoft.com/office/powerpoint/2010/main" val="2495018776"/>
              </p:ext>
            </p:extLst>
          </p:nvPr>
        </p:nvGraphicFramePr>
        <p:xfrm>
          <a:off x="8405832" y="2902567"/>
          <a:ext cx="165100" cy="165100"/>
        </p:xfrm>
        <a:graphic>
          <a:graphicData uri="http://schemas.openxmlformats.org/presentationml/2006/ole">
            <mc:AlternateContent xmlns:mc="http://schemas.openxmlformats.org/markup-compatibility/2006">
              <mc:Choice xmlns:v="urn:schemas-microsoft-com:vml" Requires="v">
                <p:oleObj spid="_x0000_s581843" name="Equation" r:id="rId31" imgW="164880" imgH="164880" progId="Equation.DSMT4">
                  <p:embed/>
                </p:oleObj>
              </mc:Choice>
              <mc:Fallback>
                <p:oleObj name="Equation" r:id="rId31" imgW="164880" imgH="164880" progId="Equation.DSMT4">
                  <p:embed/>
                  <p:pic>
                    <p:nvPicPr>
                      <p:cNvPr id="0" name=""/>
                      <p:cNvPicPr/>
                      <p:nvPr/>
                    </p:nvPicPr>
                    <p:blipFill>
                      <a:blip r:embed="rId19"/>
                      <a:stretch>
                        <a:fillRect/>
                      </a:stretch>
                    </p:blipFill>
                    <p:spPr>
                      <a:xfrm>
                        <a:off x="8405832" y="2902567"/>
                        <a:ext cx="165100" cy="165100"/>
                      </a:xfrm>
                      <a:prstGeom prst="rect">
                        <a:avLst/>
                      </a:prstGeom>
                    </p:spPr>
                  </p:pic>
                </p:oleObj>
              </mc:Fallback>
            </mc:AlternateContent>
          </a:graphicData>
        </a:graphic>
      </p:graphicFrame>
      <p:graphicFrame>
        <p:nvGraphicFramePr>
          <p:cNvPr id="98" name="Object 97"/>
          <p:cNvGraphicFramePr>
            <a:graphicFrameLocks noChangeAspect="1"/>
          </p:cNvGraphicFramePr>
          <p:nvPr>
            <p:extLst>
              <p:ext uri="{D42A27DB-BD31-4B8C-83A1-F6EECF244321}">
                <p14:modId xmlns:p14="http://schemas.microsoft.com/office/powerpoint/2010/main" val="3751324699"/>
              </p:ext>
            </p:extLst>
          </p:nvPr>
        </p:nvGraphicFramePr>
        <p:xfrm>
          <a:off x="8434442" y="3200026"/>
          <a:ext cx="152400" cy="228600"/>
        </p:xfrm>
        <a:graphic>
          <a:graphicData uri="http://schemas.openxmlformats.org/presentationml/2006/ole">
            <mc:AlternateContent xmlns:mc="http://schemas.openxmlformats.org/markup-compatibility/2006">
              <mc:Choice xmlns:v="urn:schemas-microsoft-com:vml" Requires="v">
                <p:oleObj spid="_x0000_s581844" name="Equation" r:id="rId32" imgW="152280" imgH="228600" progId="Equation.DSMT4">
                  <p:embed/>
                </p:oleObj>
              </mc:Choice>
              <mc:Fallback>
                <p:oleObj name="Equation" r:id="rId32" imgW="152280" imgH="228600" progId="Equation.DSMT4">
                  <p:embed/>
                  <p:pic>
                    <p:nvPicPr>
                      <p:cNvPr id="0" name=""/>
                      <p:cNvPicPr/>
                      <p:nvPr/>
                    </p:nvPicPr>
                    <p:blipFill>
                      <a:blip r:embed="rId33"/>
                      <a:stretch>
                        <a:fillRect/>
                      </a:stretch>
                    </p:blipFill>
                    <p:spPr>
                      <a:xfrm>
                        <a:off x="8434442" y="3200026"/>
                        <a:ext cx="152400" cy="228600"/>
                      </a:xfrm>
                      <a:prstGeom prst="rect">
                        <a:avLst/>
                      </a:prstGeom>
                    </p:spPr>
                  </p:pic>
                </p:oleObj>
              </mc:Fallback>
            </mc:AlternateContent>
          </a:graphicData>
        </a:graphic>
      </p:graphicFrame>
      <p:graphicFrame>
        <p:nvGraphicFramePr>
          <p:cNvPr id="99" name="Object 98"/>
          <p:cNvGraphicFramePr>
            <a:graphicFrameLocks noChangeAspect="1"/>
          </p:cNvGraphicFramePr>
          <p:nvPr>
            <p:extLst>
              <p:ext uri="{D42A27DB-BD31-4B8C-83A1-F6EECF244321}">
                <p14:modId xmlns:p14="http://schemas.microsoft.com/office/powerpoint/2010/main" val="2295731706"/>
              </p:ext>
            </p:extLst>
          </p:nvPr>
        </p:nvGraphicFramePr>
        <p:xfrm>
          <a:off x="8416980" y="3520701"/>
          <a:ext cx="165100" cy="228600"/>
        </p:xfrm>
        <a:graphic>
          <a:graphicData uri="http://schemas.openxmlformats.org/presentationml/2006/ole">
            <mc:AlternateContent xmlns:mc="http://schemas.openxmlformats.org/markup-compatibility/2006">
              <mc:Choice xmlns:v="urn:schemas-microsoft-com:vml" Requires="v">
                <p:oleObj spid="_x0000_s581845" name="Equation" r:id="rId34" imgW="164880" imgH="228600" progId="Equation.DSMT4">
                  <p:embed/>
                </p:oleObj>
              </mc:Choice>
              <mc:Fallback>
                <p:oleObj name="Equation" r:id="rId34" imgW="164880" imgH="228600" progId="Equation.DSMT4">
                  <p:embed/>
                  <p:pic>
                    <p:nvPicPr>
                      <p:cNvPr id="0" name=""/>
                      <p:cNvPicPr/>
                      <p:nvPr/>
                    </p:nvPicPr>
                    <p:blipFill>
                      <a:blip r:embed="rId35"/>
                      <a:stretch>
                        <a:fillRect/>
                      </a:stretch>
                    </p:blipFill>
                    <p:spPr>
                      <a:xfrm>
                        <a:off x="8416980" y="3520701"/>
                        <a:ext cx="165100" cy="228600"/>
                      </a:xfrm>
                      <a:prstGeom prst="rect">
                        <a:avLst/>
                      </a:prstGeom>
                    </p:spPr>
                  </p:pic>
                </p:oleObj>
              </mc:Fallback>
            </mc:AlternateContent>
          </a:graphicData>
        </a:graphic>
      </p:graphicFrame>
      <p:graphicFrame>
        <p:nvGraphicFramePr>
          <p:cNvPr id="100" name="Object 99"/>
          <p:cNvGraphicFramePr>
            <a:graphicFrameLocks noChangeAspect="1"/>
          </p:cNvGraphicFramePr>
          <p:nvPr>
            <p:extLst>
              <p:ext uri="{D42A27DB-BD31-4B8C-83A1-F6EECF244321}">
                <p14:modId xmlns:p14="http://schemas.microsoft.com/office/powerpoint/2010/main" val="618065149"/>
              </p:ext>
            </p:extLst>
          </p:nvPr>
        </p:nvGraphicFramePr>
        <p:xfrm>
          <a:off x="8407937" y="3906016"/>
          <a:ext cx="165100" cy="165100"/>
        </p:xfrm>
        <a:graphic>
          <a:graphicData uri="http://schemas.openxmlformats.org/presentationml/2006/ole">
            <mc:AlternateContent xmlns:mc="http://schemas.openxmlformats.org/markup-compatibility/2006">
              <mc:Choice xmlns:v="urn:schemas-microsoft-com:vml" Requires="v">
                <p:oleObj spid="_x0000_s581846" name="Equation" r:id="rId36" imgW="164880" imgH="164880" progId="Equation.DSMT4">
                  <p:embed/>
                </p:oleObj>
              </mc:Choice>
              <mc:Fallback>
                <p:oleObj name="Equation" r:id="rId36" imgW="164880" imgH="164880" progId="Equation.DSMT4">
                  <p:embed/>
                  <p:pic>
                    <p:nvPicPr>
                      <p:cNvPr id="0" name=""/>
                      <p:cNvPicPr/>
                      <p:nvPr/>
                    </p:nvPicPr>
                    <p:blipFill>
                      <a:blip r:embed="rId13"/>
                      <a:stretch>
                        <a:fillRect/>
                      </a:stretch>
                    </p:blipFill>
                    <p:spPr>
                      <a:xfrm>
                        <a:off x="8407937" y="3906016"/>
                        <a:ext cx="165100" cy="165100"/>
                      </a:xfrm>
                      <a:prstGeom prst="rect">
                        <a:avLst/>
                      </a:prstGeom>
                    </p:spPr>
                  </p:pic>
                </p:oleObj>
              </mc:Fallback>
            </mc:AlternateContent>
          </a:graphicData>
        </a:graphic>
      </p:graphicFrame>
      <p:sp>
        <p:nvSpPr>
          <p:cNvPr id="101" name="TextBox 100"/>
          <p:cNvSpPr txBox="1"/>
          <p:nvPr/>
        </p:nvSpPr>
        <p:spPr>
          <a:xfrm>
            <a:off x="7813018" y="1869714"/>
            <a:ext cx="1322776" cy="276999"/>
          </a:xfrm>
          <a:prstGeom prst="rect">
            <a:avLst/>
          </a:prstGeom>
          <a:noFill/>
        </p:spPr>
        <p:txBody>
          <a:bodyPr wrap="square" rtlCol="0">
            <a:spAutoFit/>
          </a:bodyPr>
          <a:lstStyle/>
          <a:p>
            <a:pPr algn="ctr"/>
            <a:r>
              <a:rPr lang="en-GB" sz="1200" dirty="0"/>
              <a:t>Temp. calc.</a:t>
            </a:r>
          </a:p>
        </p:txBody>
      </p:sp>
      <p:sp>
        <p:nvSpPr>
          <p:cNvPr id="102" name="Rounded Rectangle 101"/>
          <p:cNvSpPr/>
          <p:nvPr/>
        </p:nvSpPr>
        <p:spPr>
          <a:xfrm>
            <a:off x="9365716" y="2184668"/>
            <a:ext cx="1412175" cy="30016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ounded Rectangle 104"/>
          <p:cNvSpPr/>
          <p:nvPr/>
        </p:nvSpPr>
        <p:spPr>
          <a:xfrm>
            <a:off x="9680906" y="3181413"/>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TextBox 107"/>
          <p:cNvSpPr txBox="1"/>
          <p:nvPr/>
        </p:nvSpPr>
        <p:spPr>
          <a:xfrm>
            <a:off x="9406952" y="4681660"/>
            <a:ext cx="1322776" cy="276999"/>
          </a:xfrm>
          <a:prstGeom prst="rect">
            <a:avLst/>
          </a:prstGeom>
          <a:noFill/>
        </p:spPr>
        <p:txBody>
          <a:bodyPr wrap="square" rtlCol="0">
            <a:spAutoFit/>
          </a:bodyPr>
          <a:lstStyle/>
          <a:p>
            <a:pPr algn="ctr"/>
            <a:r>
              <a:rPr lang="en-GB" sz="1200" dirty="0"/>
              <a:t>Output layer l=5</a:t>
            </a:r>
          </a:p>
        </p:txBody>
      </p:sp>
      <p:graphicFrame>
        <p:nvGraphicFramePr>
          <p:cNvPr id="111" name="Object 110"/>
          <p:cNvGraphicFramePr>
            <a:graphicFrameLocks noChangeAspect="1"/>
          </p:cNvGraphicFramePr>
          <p:nvPr>
            <p:extLst>
              <p:ext uri="{D42A27DB-BD31-4B8C-83A1-F6EECF244321}">
                <p14:modId xmlns:p14="http://schemas.microsoft.com/office/powerpoint/2010/main" val="1791660218"/>
              </p:ext>
            </p:extLst>
          </p:nvPr>
        </p:nvGraphicFramePr>
        <p:xfrm>
          <a:off x="10014005" y="3227365"/>
          <a:ext cx="152400" cy="177800"/>
        </p:xfrm>
        <a:graphic>
          <a:graphicData uri="http://schemas.openxmlformats.org/presentationml/2006/ole">
            <mc:AlternateContent xmlns:mc="http://schemas.openxmlformats.org/markup-compatibility/2006">
              <mc:Choice xmlns:v="urn:schemas-microsoft-com:vml" Requires="v">
                <p:oleObj spid="_x0000_s581847" name="Equation" r:id="rId37" imgW="152280" imgH="177480" progId="Equation.DSMT4">
                  <p:embed/>
                </p:oleObj>
              </mc:Choice>
              <mc:Fallback>
                <p:oleObj name="Equation" r:id="rId37" imgW="152280" imgH="177480" progId="Equation.DSMT4">
                  <p:embed/>
                  <p:pic>
                    <p:nvPicPr>
                      <p:cNvPr id="0" name=""/>
                      <p:cNvPicPr/>
                      <p:nvPr/>
                    </p:nvPicPr>
                    <p:blipFill>
                      <a:blip r:embed="rId38"/>
                      <a:stretch>
                        <a:fillRect/>
                      </a:stretch>
                    </p:blipFill>
                    <p:spPr>
                      <a:xfrm>
                        <a:off x="10014005" y="3227365"/>
                        <a:ext cx="152400" cy="177800"/>
                      </a:xfrm>
                      <a:prstGeom prst="rect">
                        <a:avLst/>
                      </a:prstGeom>
                    </p:spPr>
                  </p:pic>
                </p:oleObj>
              </mc:Fallback>
            </mc:AlternateContent>
          </a:graphicData>
        </a:graphic>
      </p:graphicFrame>
      <p:sp>
        <p:nvSpPr>
          <p:cNvPr id="114" name="TextBox 113"/>
          <p:cNvSpPr txBox="1"/>
          <p:nvPr/>
        </p:nvSpPr>
        <p:spPr>
          <a:xfrm>
            <a:off x="9393098" y="1861496"/>
            <a:ext cx="1322776" cy="276999"/>
          </a:xfrm>
          <a:prstGeom prst="rect">
            <a:avLst/>
          </a:prstGeom>
          <a:noFill/>
        </p:spPr>
        <p:txBody>
          <a:bodyPr wrap="square" rtlCol="0">
            <a:spAutoFit/>
          </a:bodyPr>
          <a:lstStyle/>
          <a:p>
            <a:pPr algn="ctr"/>
            <a:r>
              <a:rPr lang="en-GB" sz="1200" dirty="0"/>
              <a:t>Result</a:t>
            </a:r>
          </a:p>
        </p:txBody>
      </p:sp>
      <p:cxnSp>
        <p:nvCxnSpPr>
          <p:cNvPr id="116" name="Straight Arrow Connector 115"/>
          <p:cNvCxnSpPr>
            <a:stCxn id="14" idx="3"/>
            <a:endCxn id="35" idx="1"/>
          </p:cNvCxnSpPr>
          <p:nvPr/>
        </p:nvCxnSpPr>
        <p:spPr>
          <a:xfrm>
            <a:off x="2590338" y="2633351"/>
            <a:ext cx="760683" cy="336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5" idx="3"/>
            <a:endCxn id="34" idx="1"/>
          </p:cNvCxnSpPr>
          <p:nvPr/>
        </p:nvCxnSpPr>
        <p:spPr>
          <a:xfrm flipV="1">
            <a:off x="2590338" y="2633683"/>
            <a:ext cx="760683" cy="336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5" idx="3"/>
            <a:endCxn id="35" idx="1"/>
          </p:cNvCxnSpPr>
          <p:nvPr/>
        </p:nvCxnSpPr>
        <p:spPr>
          <a:xfrm>
            <a:off x="2590338" y="2969820"/>
            <a:ext cx="760683" cy="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6" idx="3"/>
            <a:endCxn id="35" idx="1"/>
          </p:cNvCxnSpPr>
          <p:nvPr/>
        </p:nvCxnSpPr>
        <p:spPr>
          <a:xfrm flipV="1">
            <a:off x="2590338" y="2970152"/>
            <a:ext cx="760683" cy="33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7" idx="3"/>
            <a:endCxn id="36" idx="1"/>
          </p:cNvCxnSpPr>
          <p:nvPr/>
        </p:nvCxnSpPr>
        <p:spPr>
          <a:xfrm flipV="1">
            <a:off x="2590338" y="3306620"/>
            <a:ext cx="760683" cy="330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7" idx="3"/>
            <a:endCxn id="37" idx="1"/>
          </p:cNvCxnSpPr>
          <p:nvPr/>
        </p:nvCxnSpPr>
        <p:spPr>
          <a:xfrm>
            <a:off x="2590338" y="3636819"/>
            <a:ext cx="760683" cy="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8" idx="3"/>
            <a:endCxn id="37" idx="1"/>
          </p:cNvCxnSpPr>
          <p:nvPr/>
        </p:nvCxnSpPr>
        <p:spPr>
          <a:xfrm flipV="1">
            <a:off x="2590338" y="3637151"/>
            <a:ext cx="760683" cy="336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9" idx="3"/>
            <a:endCxn id="34" idx="1"/>
          </p:cNvCxnSpPr>
          <p:nvPr/>
        </p:nvCxnSpPr>
        <p:spPr>
          <a:xfrm flipV="1">
            <a:off x="2590338" y="2633683"/>
            <a:ext cx="760683" cy="1687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9" idx="3"/>
            <a:endCxn id="35" idx="1"/>
          </p:cNvCxnSpPr>
          <p:nvPr/>
        </p:nvCxnSpPr>
        <p:spPr>
          <a:xfrm flipV="1">
            <a:off x="2590338" y="2970152"/>
            <a:ext cx="760683" cy="135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9" idx="3"/>
            <a:endCxn id="36" idx="1"/>
          </p:cNvCxnSpPr>
          <p:nvPr/>
        </p:nvCxnSpPr>
        <p:spPr>
          <a:xfrm flipV="1">
            <a:off x="2590338" y="3306620"/>
            <a:ext cx="760683" cy="1015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77" idx="3"/>
            <a:endCxn id="90" idx="1"/>
          </p:cNvCxnSpPr>
          <p:nvPr/>
        </p:nvCxnSpPr>
        <p:spPr>
          <a:xfrm>
            <a:off x="7340143" y="2631934"/>
            <a:ext cx="760683" cy="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1" name="Rounded Rectangle 170"/>
          <p:cNvSpPr/>
          <p:nvPr/>
        </p:nvSpPr>
        <p:spPr>
          <a:xfrm>
            <a:off x="4625476" y="2202382"/>
            <a:ext cx="1412175" cy="30016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ounded Rectangle 171"/>
          <p:cNvSpPr/>
          <p:nvPr/>
        </p:nvSpPr>
        <p:spPr>
          <a:xfrm>
            <a:off x="4940666" y="2508376"/>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Rounded Rectangle 172"/>
          <p:cNvSpPr/>
          <p:nvPr/>
        </p:nvSpPr>
        <p:spPr>
          <a:xfrm>
            <a:off x="4940666" y="2844845"/>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ounded Rectangle 173"/>
          <p:cNvSpPr/>
          <p:nvPr/>
        </p:nvSpPr>
        <p:spPr>
          <a:xfrm>
            <a:off x="4940666" y="3507884"/>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ounded Rectangle 174"/>
          <p:cNvSpPr/>
          <p:nvPr/>
        </p:nvSpPr>
        <p:spPr>
          <a:xfrm>
            <a:off x="4941827" y="3838807"/>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TextBox 175"/>
          <p:cNvSpPr txBox="1"/>
          <p:nvPr/>
        </p:nvSpPr>
        <p:spPr>
          <a:xfrm>
            <a:off x="4666712" y="4699374"/>
            <a:ext cx="1322776" cy="276999"/>
          </a:xfrm>
          <a:prstGeom prst="rect">
            <a:avLst/>
          </a:prstGeom>
          <a:noFill/>
        </p:spPr>
        <p:txBody>
          <a:bodyPr wrap="square" rtlCol="0">
            <a:spAutoFit/>
          </a:bodyPr>
          <a:lstStyle/>
          <a:p>
            <a:pPr algn="ctr"/>
            <a:r>
              <a:rPr lang="en-GB" sz="1200" dirty="0"/>
              <a:t>Hidden layer l=2</a:t>
            </a:r>
          </a:p>
        </p:txBody>
      </p:sp>
      <p:graphicFrame>
        <p:nvGraphicFramePr>
          <p:cNvPr id="177" name="Object 176"/>
          <p:cNvGraphicFramePr>
            <a:graphicFrameLocks noChangeAspect="1"/>
          </p:cNvGraphicFramePr>
          <p:nvPr>
            <p:extLst>
              <p:ext uri="{D42A27DB-BD31-4B8C-83A1-F6EECF244321}">
                <p14:modId xmlns:p14="http://schemas.microsoft.com/office/powerpoint/2010/main" val="2845859676"/>
              </p:ext>
            </p:extLst>
          </p:nvPr>
        </p:nvGraphicFramePr>
        <p:xfrm>
          <a:off x="5194872" y="2549894"/>
          <a:ext cx="266700" cy="165100"/>
        </p:xfrm>
        <a:graphic>
          <a:graphicData uri="http://schemas.openxmlformats.org/presentationml/2006/ole">
            <mc:AlternateContent xmlns:mc="http://schemas.openxmlformats.org/markup-compatibility/2006">
              <mc:Choice xmlns:v="urn:schemas-microsoft-com:vml" Requires="v">
                <p:oleObj spid="_x0000_s581848" name="Equation" r:id="rId39" imgW="266400" imgH="164880" progId="Equation.DSMT4">
                  <p:embed/>
                </p:oleObj>
              </mc:Choice>
              <mc:Fallback>
                <p:oleObj name="Equation" r:id="rId39" imgW="266400" imgH="164880" progId="Equation.DSMT4">
                  <p:embed/>
                  <p:pic>
                    <p:nvPicPr>
                      <p:cNvPr id="0" name=""/>
                      <p:cNvPicPr/>
                      <p:nvPr/>
                    </p:nvPicPr>
                    <p:blipFill>
                      <a:blip r:embed="rId17"/>
                      <a:stretch>
                        <a:fillRect/>
                      </a:stretch>
                    </p:blipFill>
                    <p:spPr>
                      <a:xfrm>
                        <a:off x="5194872" y="2549894"/>
                        <a:ext cx="266700" cy="165100"/>
                      </a:xfrm>
                      <a:prstGeom prst="rect">
                        <a:avLst/>
                      </a:prstGeom>
                    </p:spPr>
                  </p:pic>
                </p:oleObj>
              </mc:Fallback>
            </mc:AlternateContent>
          </a:graphicData>
        </a:graphic>
      </p:graphicFrame>
      <p:graphicFrame>
        <p:nvGraphicFramePr>
          <p:cNvPr id="178" name="Object 177"/>
          <p:cNvGraphicFramePr>
            <a:graphicFrameLocks noChangeAspect="1"/>
          </p:cNvGraphicFramePr>
          <p:nvPr>
            <p:extLst>
              <p:ext uri="{D42A27DB-BD31-4B8C-83A1-F6EECF244321}">
                <p14:modId xmlns:p14="http://schemas.microsoft.com/office/powerpoint/2010/main" val="1503514837"/>
              </p:ext>
            </p:extLst>
          </p:nvPr>
        </p:nvGraphicFramePr>
        <p:xfrm>
          <a:off x="5245672" y="2903907"/>
          <a:ext cx="165100" cy="165100"/>
        </p:xfrm>
        <a:graphic>
          <a:graphicData uri="http://schemas.openxmlformats.org/presentationml/2006/ole">
            <mc:AlternateContent xmlns:mc="http://schemas.openxmlformats.org/markup-compatibility/2006">
              <mc:Choice xmlns:v="urn:schemas-microsoft-com:vml" Requires="v">
                <p:oleObj spid="_x0000_s581849" name="Equation" r:id="rId40" imgW="164880" imgH="164880" progId="Equation.DSMT4">
                  <p:embed/>
                </p:oleObj>
              </mc:Choice>
              <mc:Fallback>
                <p:oleObj name="Equation" r:id="rId40" imgW="164880" imgH="164880" progId="Equation.DSMT4">
                  <p:embed/>
                  <p:pic>
                    <p:nvPicPr>
                      <p:cNvPr id="0" name=""/>
                      <p:cNvPicPr/>
                      <p:nvPr/>
                    </p:nvPicPr>
                    <p:blipFill>
                      <a:blip r:embed="rId19"/>
                      <a:stretch>
                        <a:fillRect/>
                      </a:stretch>
                    </p:blipFill>
                    <p:spPr>
                      <a:xfrm>
                        <a:off x="5245672" y="2903907"/>
                        <a:ext cx="165100" cy="165100"/>
                      </a:xfrm>
                      <a:prstGeom prst="rect">
                        <a:avLst/>
                      </a:prstGeom>
                    </p:spPr>
                  </p:pic>
                </p:oleObj>
              </mc:Fallback>
            </mc:AlternateContent>
          </a:graphicData>
        </a:graphic>
      </p:graphicFrame>
      <p:graphicFrame>
        <p:nvGraphicFramePr>
          <p:cNvPr id="179" name="Object 178"/>
          <p:cNvGraphicFramePr>
            <a:graphicFrameLocks noChangeAspect="1"/>
          </p:cNvGraphicFramePr>
          <p:nvPr>
            <p:extLst>
              <p:ext uri="{D42A27DB-BD31-4B8C-83A1-F6EECF244321}">
                <p14:modId xmlns:p14="http://schemas.microsoft.com/office/powerpoint/2010/main" val="1148054523"/>
              </p:ext>
            </p:extLst>
          </p:nvPr>
        </p:nvGraphicFramePr>
        <p:xfrm>
          <a:off x="5280175" y="3555089"/>
          <a:ext cx="139700" cy="177800"/>
        </p:xfrm>
        <a:graphic>
          <a:graphicData uri="http://schemas.openxmlformats.org/presentationml/2006/ole">
            <mc:AlternateContent xmlns:mc="http://schemas.openxmlformats.org/markup-compatibility/2006">
              <mc:Choice xmlns:v="urn:schemas-microsoft-com:vml" Requires="v">
                <p:oleObj spid="_x0000_s581850" name="Equation" r:id="rId41" imgW="139680" imgH="177480" progId="Equation.DSMT4">
                  <p:embed/>
                </p:oleObj>
              </mc:Choice>
              <mc:Fallback>
                <p:oleObj name="Equation" r:id="rId41" imgW="139680" imgH="177480" progId="Equation.DSMT4">
                  <p:embed/>
                  <p:pic>
                    <p:nvPicPr>
                      <p:cNvPr id="0" name=""/>
                      <p:cNvPicPr/>
                      <p:nvPr/>
                    </p:nvPicPr>
                    <p:blipFill>
                      <a:blip r:embed="rId42"/>
                      <a:stretch>
                        <a:fillRect/>
                      </a:stretch>
                    </p:blipFill>
                    <p:spPr>
                      <a:xfrm>
                        <a:off x="5280175" y="3555089"/>
                        <a:ext cx="139700" cy="177800"/>
                      </a:xfrm>
                      <a:prstGeom prst="rect">
                        <a:avLst/>
                      </a:prstGeom>
                    </p:spPr>
                  </p:pic>
                </p:oleObj>
              </mc:Fallback>
            </mc:AlternateContent>
          </a:graphicData>
        </a:graphic>
      </p:graphicFrame>
      <p:graphicFrame>
        <p:nvGraphicFramePr>
          <p:cNvPr id="180" name="Object 179"/>
          <p:cNvGraphicFramePr>
            <a:graphicFrameLocks noChangeAspect="1"/>
          </p:cNvGraphicFramePr>
          <p:nvPr>
            <p:extLst>
              <p:ext uri="{D42A27DB-BD31-4B8C-83A1-F6EECF244321}">
                <p14:modId xmlns:p14="http://schemas.microsoft.com/office/powerpoint/2010/main" val="4241212890"/>
              </p:ext>
            </p:extLst>
          </p:nvPr>
        </p:nvGraphicFramePr>
        <p:xfrm>
          <a:off x="5247777" y="3895726"/>
          <a:ext cx="165100" cy="165100"/>
        </p:xfrm>
        <a:graphic>
          <a:graphicData uri="http://schemas.openxmlformats.org/presentationml/2006/ole">
            <mc:AlternateContent xmlns:mc="http://schemas.openxmlformats.org/markup-compatibility/2006">
              <mc:Choice xmlns:v="urn:schemas-microsoft-com:vml" Requires="v">
                <p:oleObj spid="_x0000_s581851" name="Equation" r:id="rId43" imgW="164880" imgH="164880" progId="Equation.DSMT4">
                  <p:embed/>
                </p:oleObj>
              </mc:Choice>
              <mc:Fallback>
                <p:oleObj name="Equation" r:id="rId43" imgW="164880" imgH="164880" progId="Equation.DSMT4">
                  <p:embed/>
                  <p:pic>
                    <p:nvPicPr>
                      <p:cNvPr id="0" name=""/>
                      <p:cNvPicPr/>
                      <p:nvPr/>
                    </p:nvPicPr>
                    <p:blipFill>
                      <a:blip r:embed="rId13"/>
                      <a:stretch>
                        <a:fillRect/>
                      </a:stretch>
                    </p:blipFill>
                    <p:spPr>
                      <a:xfrm>
                        <a:off x="5247777" y="3895726"/>
                        <a:ext cx="165100" cy="165100"/>
                      </a:xfrm>
                      <a:prstGeom prst="rect">
                        <a:avLst/>
                      </a:prstGeom>
                    </p:spPr>
                  </p:pic>
                </p:oleObj>
              </mc:Fallback>
            </mc:AlternateContent>
          </a:graphicData>
        </a:graphic>
      </p:graphicFrame>
      <p:sp>
        <p:nvSpPr>
          <p:cNvPr id="181" name="TextBox 180"/>
          <p:cNvSpPr txBox="1"/>
          <p:nvPr/>
        </p:nvSpPr>
        <p:spPr>
          <a:xfrm>
            <a:off x="4652858" y="1847302"/>
            <a:ext cx="1322776" cy="276999"/>
          </a:xfrm>
          <a:prstGeom prst="rect">
            <a:avLst/>
          </a:prstGeom>
          <a:noFill/>
        </p:spPr>
        <p:txBody>
          <a:bodyPr wrap="square" rtlCol="0">
            <a:spAutoFit/>
          </a:bodyPr>
          <a:lstStyle/>
          <a:p>
            <a:pPr algn="ctr"/>
            <a:r>
              <a:rPr lang="en-GB" sz="1200" dirty="0"/>
              <a:t>Temp. calc.</a:t>
            </a:r>
          </a:p>
        </p:txBody>
      </p:sp>
      <p:cxnSp>
        <p:nvCxnSpPr>
          <p:cNvPr id="183" name="Straight Arrow Connector 182"/>
          <p:cNvCxnSpPr>
            <a:endCxn id="174" idx="1"/>
          </p:cNvCxnSpPr>
          <p:nvPr/>
        </p:nvCxnSpPr>
        <p:spPr>
          <a:xfrm>
            <a:off x="4171071" y="2971556"/>
            <a:ext cx="769595" cy="663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endCxn id="174" idx="1"/>
          </p:cNvCxnSpPr>
          <p:nvPr/>
        </p:nvCxnSpPr>
        <p:spPr>
          <a:xfrm>
            <a:off x="4171071" y="3308024"/>
            <a:ext cx="769595"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endCxn id="174" idx="1"/>
          </p:cNvCxnSpPr>
          <p:nvPr/>
        </p:nvCxnSpPr>
        <p:spPr>
          <a:xfrm flipV="1">
            <a:off x="4172232" y="3635544"/>
            <a:ext cx="768434" cy="3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endCxn id="172" idx="1"/>
          </p:cNvCxnSpPr>
          <p:nvPr/>
        </p:nvCxnSpPr>
        <p:spPr>
          <a:xfrm>
            <a:off x="4171071" y="2635087"/>
            <a:ext cx="769595" cy="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a:endCxn id="173" idx="1"/>
          </p:cNvCxnSpPr>
          <p:nvPr/>
        </p:nvCxnSpPr>
        <p:spPr>
          <a:xfrm>
            <a:off x="4171071" y="2971556"/>
            <a:ext cx="769595" cy="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endCxn id="175" idx="1"/>
          </p:cNvCxnSpPr>
          <p:nvPr/>
        </p:nvCxnSpPr>
        <p:spPr>
          <a:xfrm>
            <a:off x="4172232" y="3638947"/>
            <a:ext cx="769595" cy="327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endCxn id="77" idx="1"/>
          </p:cNvCxnSpPr>
          <p:nvPr/>
        </p:nvCxnSpPr>
        <p:spPr>
          <a:xfrm>
            <a:off x="5760063" y="2631934"/>
            <a:ext cx="7606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stCxn id="173" idx="3"/>
            <a:endCxn id="78" idx="1"/>
          </p:cNvCxnSpPr>
          <p:nvPr/>
        </p:nvCxnSpPr>
        <p:spPr>
          <a:xfrm flipV="1">
            <a:off x="5760063" y="2968403"/>
            <a:ext cx="760683" cy="4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74" idx="3"/>
            <a:endCxn id="79" idx="1"/>
          </p:cNvCxnSpPr>
          <p:nvPr/>
        </p:nvCxnSpPr>
        <p:spPr>
          <a:xfrm flipV="1">
            <a:off x="5760063" y="3304871"/>
            <a:ext cx="760683" cy="33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0" name="Rounded Rectangle 199"/>
          <p:cNvSpPr/>
          <p:nvPr/>
        </p:nvSpPr>
        <p:spPr>
          <a:xfrm>
            <a:off x="4940666" y="3178047"/>
            <a:ext cx="819397" cy="255320"/>
          </a:xfrm>
          <a:prstGeom prst="roundRect">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01" name="Object 200"/>
          <p:cNvGraphicFramePr>
            <a:graphicFrameLocks noChangeAspect="1"/>
          </p:cNvGraphicFramePr>
          <p:nvPr>
            <p:extLst>
              <p:ext uri="{D42A27DB-BD31-4B8C-83A1-F6EECF244321}">
                <p14:modId xmlns:p14="http://schemas.microsoft.com/office/powerpoint/2010/main" val="774066979"/>
              </p:ext>
            </p:extLst>
          </p:nvPr>
        </p:nvGraphicFramePr>
        <p:xfrm>
          <a:off x="5229424" y="3224178"/>
          <a:ext cx="241300" cy="177800"/>
        </p:xfrm>
        <a:graphic>
          <a:graphicData uri="http://schemas.openxmlformats.org/presentationml/2006/ole">
            <mc:AlternateContent xmlns:mc="http://schemas.openxmlformats.org/markup-compatibility/2006">
              <mc:Choice xmlns:v="urn:schemas-microsoft-com:vml" Requires="v">
                <p:oleObj spid="_x0000_s581852" name="Equation" r:id="rId44" imgW="241200" imgH="177480" progId="Equation.DSMT4">
                  <p:embed/>
                </p:oleObj>
              </mc:Choice>
              <mc:Fallback>
                <p:oleObj name="Equation" r:id="rId44" imgW="241200" imgH="177480" progId="Equation.DSMT4">
                  <p:embed/>
                  <p:pic>
                    <p:nvPicPr>
                      <p:cNvPr id="0" name=""/>
                      <p:cNvPicPr/>
                      <p:nvPr/>
                    </p:nvPicPr>
                    <p:blipFill>
                      <a:blip r:embed="rId21"/>
                      <a:stretch>
                        <a:fillRect/>
                      </a:stretch>
                    </p:blipFill>
                    <p:spPr>
                      <a:xfrm>
                        <a:off x="5229424" y="3224178"/>
                        <a:ext cx="241300" cy="177800"/>
                      </a:xfrm>
                      <a:prstGeom prst="rect">
                        <a:avLst/>
                      </a:prstGeom>
                    </p:spPr>
                  </p:pic>
                </p:oleObj>
              </mc:Fallback>
            </mc:AlternateContent>
          </a:graphicData>
        </a:graphic>
      </p:graphicFrame>
      <p:cxnSp>
        <p:nvCxnSpPr>
          <p:cNvPr id="203" name="Straight Arrow Connector 202"/>
          <p:cNvCxnSpPr>
            <a:endCxn id="200" idx="1"/>
          </p:cNvCxnSpPr>
          <p:nvPr/>
        </p:nvCxnSpPr>
        <p:spPr>
          <a:xfrm>
            <a:off x="4171071" y="3304871"/>
            <a:ext cx="769595" cy="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200" idx="3"/>
            <a:endCxn id="79" idx="1"/>
          </p:cNvCxnSpPr>
          <p:nvPr/>
        </p:nvCxnSpPr>
        <p:spPr>
          <a:xfrm flipV="1">
            <a:off x="5760063" y="3304871"/>
            <a:ext cx="760683" cy="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75" idx="3"/>
            <a:endCxn id="81" idx="1"/>
          </p:cNvCxnSpPr>
          <p:nvPr/>
        </p:nvCxnSpPr>
        <p:spPr>
          <a:xfrm>
            <a:off x="5761224" y="3966467"/>
            <a:ext cx="759522" cy="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74" idx="3"/>
            <a:endCxn id="80" idx="1"/>
          </p:cNvCxnSpPr>
          <p:nvPr/>
        </p:nvCxnSpPr>
        <p:spPr>
          <a:xfrm flipV="1">
            <a:off x="5760063" y="3635402"/>
            <a:ext cx="760683" cy="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78" idx="3"/>
            <a:endCxn id="91" idx="1"/>
          </p:cNvCxnSpPr>
          <p:nvPr/>
        </p:nvCxnSpPr>
        <p:spPr>
          <a:xfrm>
            <a:off x="7340143" y="2968403"/>
            <a:ext cx="760683" cy="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79" idx="3"/>
            <a:endCxn id="92" idx="1"/>
          </p:cNvCxnSpPr>
          <p:nvPr/>
        </p:nvCxnSpPr>
        <p:spPr>
          <a:xfrm>
            <a:off x="7340143" y="3304871"/>
            <a:ext cx="760683" cy="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80" idx="3"/>
            <a:endCxn id="93" idx="1"/>
          </p:cNvCxnSpPr>
          <p:nvPr/>
        </p:nvCxnSpPr>
        <p:spPr>
          <a:xfrm>
            <a:off x="7340143" y="3635402"/>
            <a:ext cx="760683" cy="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81" idx="3"/>
            <a:endCxn id="94" idx="1"/>
          </p:cNvCxnSpPr>
          <p:nvPr/>
        </p:nvCxnSpPr>
        <p:spPr>
          <a:xfrm>
            <a:off x="7340143" y="3971867"/>
            <a:ext cx="760683" cy="2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90" idx="3"/>
            <a:endCxn id="105" idx="1"/>
          </p:cNvCxnSpPr>
          <p:nvPr/>
        </p:nvCxnSpPr>
        <p:spPr>
          <a:xfrm>
            <a:off x="8920223" y="2634696"/>
            <a:ext cx="760683" cy="674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stCxn id="91" idx="3"/>
            <a:endCxn id="105" idx="1"/>
          </p:cNvCxnSpPr>
          <p:nvPr/>
        </p:nvCxnSpPr>
        <p:spPr>
          <a:xfrm>
            <a:off x="8920223" y="2971165"/>
            <a:ext cx="760683" cy="337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stCxn id="92" idx="3"/>
            <a:endCxn id="105" idx="1"/>
          </p:cNvCxnSpPr>
          <p:nvPr/>
        </p:nvCxnSpPr>
        <p:spPr>
          <a:xfrm>
            <a:off x="8920223" y="3307633"/>
            <a:ext cx="760683" cy="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stCxn id="93" idx="3"/>
            <a:endCxn id="105" idx="1"/>
          </p:cNvCxnSpPr>
          <p:nvPr/>
        </p:nvCxnSpPr>
        <p:spPr>
          <a:xfrm flipV="1">
            <a:off x="8920223" y="3309073"/>
            <a:ext cx="760683" cy="329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94" idx="3"/>
            <a:endCxn id="105" idx="1"/>
          </p:cNvCxnSpPr>
          <p:nvPr/>
        </p:nvCxnSpPr>
        <p:spPr>
          <a:xfrm flipV="1">
            <a:off x="8920223" y="3309073"/>
            <a:ext cx="760683" cy="665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8" name="Object 227"/>
          <p:cNvGraphicFramePr>
            <a:graphicFrameLocks noChangeAspect="1"/>
          </p:cNvGraphicFramePr>
          <p:nvPr>
            <p:extLst>
              <p:ext uri="{D42A27DB-BD31-4B8C-83A1-F6EECF244321}">
                <p14:modId xmlns:p14="http://schemas.microsoft.com/office/powerpoint/2010/main" val="3107638760"/>
              </p:ext>
            </p:extLst>
          </p:nvPr>
        </p:nvGraphicFramePr>
        <p:xfrm>
          <a:off x="1444625" y="5205102"/>
          <a:ext cx="1473200" cy="736600"/>
        </p:xfrm>
        <a:graphic>
          <a:graphicData uri="http://schemas.openxmlformats.org/presentationml/2006/ole">
            <mc:AlternateContent xmlns:mc="http://schemas.openxmlformats.org/markup-compatibility/2006">
              <mc:Choice xmlns:v="urn:schemas-microsoft-com:vml" Requires="v">
                <p:oleObj spid="_x0000_s581853" name="Equation" r:id="rId45" imgW="1473120" imgH="736560" progId="Equation.DSMT4">
                  <p:embed/>
                </p:oleObj>
              </mc:Choice>
              <mc:Fallback>
                <p:oleObj name="Equation" r:id="rId45" imgW="1473120" imgH="736560" progId="Equation.DSMT4">
                  <p:embed/>
                  <p:pic>
                    <p:nvPicPr>
                      <p:cNvPr id="0" name=""/>
                      <p:cNvPicPr/>
                      <p:nvPr/>
                    </p:nvPicPr>
                    <p:blipFill>
                      <a:blip r:embed="rId46"/>
                      <a:stretch>
                        <a:fillRect/>
                      </a:stretch>
                    </p:blipFill>
                    <p:spPr>
                      <a:xfrm>
                        <a:off x="1444625" y="5205102"/>
                        <a:ext cx="1473200" cy="736600"/>
                      </a:xfrm>
                      <a:prstGeom prst="rect">
                        <a:avLst/>
                      </a:prstGeom>
                    </p:spPr>
                  </p:pic>
                </p:oleObj>
              </mc:Fallback>
            </mc:AlternateContent>
          </a:graphicData>
        </a:graphic>
      </p:graphicFrame>
      <p:graphicFrame>
        <p:nvGraphicFramePr>
          <p:cNvPr id="229" name="Object 228"/>
          <p:cNvGraphicFramePr>
            <a:graphicFrameLocks noChangeAspect="1"/>
          </p:cNvGraphicFramePr>
          <p:nvPr>
            <p:extLst>
              <p:ext uri="{D42A27DB-BD31-4B8C-83A1-F6EECF244321}">
                <p14:modId xmlns:p14="http://schemas.microsoft.com/office/powerpoint/2010/main" val="560875109"/>
              </p:ext>
            </p:extLst>
          </p:nvPr>
        </p:nvGraphicFramePr>
        <p:xfrm>
          <a:off x="3044825" y="5200650"/>
          <a:ext cx="1384300" cy="838200"/>
        </p:xfrm>
        <a:graphic>
          <a:graphicData uri="http://schemas.openxmlformats.org/presentationml/2006/ole">
            <mc:AlternateContent xmlns:mc="http://schemas.openxmlformats.org/markup-compatibility/2006">
              <mc:Choice xmlns:v="urn:schemas-microsoft-com:vml" Requires="v">
                <p:oleObj spid="_x0000_s581854" name="Equation" r:id="rId47" imgW="1384200" imgH="838080" progId="Equation.DSMT4">
                  <p:embed/>
                </p:oleObj>
              </mc:Choice>
              <mc:Fallback>
                <p:oleObj name="Equation" r:id="rId47" imgW="1384200" imgH="838080" progId="Equation.DSMT4">
                  <p:embed/>
                  <p:pic>
                    <p:nvPicPr>
                      <p:cNvPr id="0" name=""/>
                      <p:cNvPicPr/>
                      <p:nvPr/>
                    </p:nvPicPr>
                    <p:blipFill>
                      <a:blip r:embed="rId48"/>
                      <a:stretch>
                        <a:fillRect/>
                      </a:stretch>
                    </p:blipFill>
                    <p:spPr>
                      <a:xfrm>
                        <a:off x="3044825" y="5200650"/>
                        <a:ext cx="1384300" cy="838200"/>
                      </a:xfrm>
                      <a:prstGeom prst="rect">
                        <a:avLst/>
                      </a:prstGeom>
                    </p:spPr>
                  </p:pic>
                </p:oleObj>
              </mc:Fallback>
            </mc:AlternateContent>
          </a:graphicData>
        </a:graphic>
      </p:graphicFrame>
      <p:graphicFrame>
        <p:nvGraphicFramePr>
          <p:cNvPr id="234" name="Object 233"/>
          <p:cNvGraphicFramePr>
            <a:graphicFrameLocks noChangeAspect="1"/>
          </p:cNvGraphicFramePr>
          <p:nvPr>
            <p:extLst>
              <p:ext uri="{D42A27DB-BD31-4B8C-83A1-F6EECF244321}">
                <p14:modId xmlns:p14="http://schemas.microsoft.com/office/powerpoint/2010/main" val="2644272211"/>
              </p:ext>
            </p:extLst>
          </p:nvPr>
        </p:nvGraphicFramePr>
        <p:xfrm>
          <a:off x="4540250" y="5207000"/>
          <a:ext cx="1549400" cy="838200"/>
        </p:xfrm>
        <a:graphic>
          <a:graphicData uri="http://schemas.openxmlformats.org/presentationml/2006/ole">
            <mc:AlternateContent xmlns:mc="http://schemas.openxmlformats.org/markup-compatibility/2006">
              <mc:Choice xmlns:v="urn:schemas-microsoft-com:vml" Requires="v">
                <p:oleObj spid="_x0000_s581855" name="Equation" r:id="rId49" imgW="1549080" imgH="838080" progId="Equation.DSMT4">
                  <p:embed/>
                </p:oleObj>
              </mc:Choice>
              <mc:Fallback>
                <p:oleObj name="Equation" r:id="rId49" imgW="1549080" imgH="838080" progId="Equation.DSMT4">
                  <p:embed/>
                  <p:pic>
                    <p:nvPicPr>
                      <p:cNvPr id="0" name=""/>
                      <p:cNvPicPr/>
                      <p:nvPr/>
                    </p:nvPicPr>
                    <p:blipFill>
                      <a:blip r:embed="rId50"/>
                      <a:stretch>
                        <a:fillRect/>
                      </a:stretch>
                    </p:blipFill>
                    <p:spPr>
                      <a:xfrm>
                        <a:off x="4540250" y="5207000"/>
                        <a:ext cx="1549400" cy="838200"/>
                      </a:xfrm>
                      <a:prstGeom prst="rect">
                        <a:avLst/>
                      </a:prstGeom>
                    </p:spPr>
                  </p:pic>
                </p:oleObj>
              </mc:Fallback>
            </mc:AlternateContent>
          </a:graphicData>
        </a:graphic>
      </p:graphicFrame>
      <p:graphicFrame>
        <p:nvGraphicFramePr>
          <p:cNvPr id="236" name="Object 235"/>
          <p:cNvGraphicFramePr>
            <a:graphicFrameLocks noChangeAspect="1"/>
          </p:cNvGraphicFramePr>
          <p:nvPr>
            <p:extLst>
              <p:ext uri="{D42A27DB-BD31-4B8C-83A1-F6EECF244321}">
                <p14:modId xmlns:p14="http://schemas.microsoft.com/office/powerpoint/2010/main" val="2038602000"/>
              </p:ext>
            </p:extLst>
          </p:nvPr>
        </p:nvGraphicFramePr>
        <p:xfrm>
          <a:off x="6153150" y="5214938"/>
          <a:ext cx="1524000" cy="838200"/>
        </p:xfrm>
        <a:graphic>
          <a:graphicData uri="http://schemas.openxmlformats.org/presentationml/2006/ole">
            <mc:AlternateContent xmlns:mc="http://schemas.openxmlformats.org/markup-compatibility/2006">
              <mc:Choice xmlns:v="urn:schemas-microsoft-com:vml" Requires="v">
                <p:oleObj spid="_x0000_s581856" name="Equation" r:id="rId51" imgW="1523880" imgH="838080" progId="Equation.DSMT4">
                  <p:embed/>
                </p:oleObj>
              </mc:Choice>
              <mc:Fallback>
                <p:oleObj name="Equation" r:id="rId51" imgW="1523880" imgH="838080" progId="Equation.DSMT4">
                  <p:embed/>
                  <p:pic>
                    <p:nvPicPr>
                      <p:cNvPr id="0" name=""/>
                      <p:cNvPicPr/>
                      <p:nvPr/>
                    </p:nvPicPr>
                    <p:blipFill>
                      <a:blip r:embed="rId52"/>
                      <a:stretch>
                        <a:fillRect/>
                      </a:stretch>
                    </p:blipFill>
                    <p:spPr>
                      <a:xfrm>
                        <a:off x="6153150" y="5214938"/>
                        <a:ext cx="1524000" cy="838200"/>
                      </a:xfrm>
                      <a:prstGeom prst="rect">
                        <a:avLst/>
                      </a:prstGeom>
                    </p:spPr>
                  </p:pic>
                </p:oleObj>
              </mc:Fallback>
            </mc:AlternateContent>
          </a:graphicData>
        </a:graphic>
      </p:graphicFrame>
      <p:graphicFrame>
        <p:nvGraphicFramePr>
          <p:cNvPr id="237" name="Object 236"/>
          <p:cNvGraphicFramePr>
            <a:graphicFrameLocks noChangeAspect="1"/>
          </p:cNvGraphicFramePr>
          <p:nvPr>
            <p:extLst>
              <p:ext uri="{D42A27DB-BD31-4B8C-83A1-F6EECF244321}">
                <p14:modId xmlns:p14="http://schemas.microsoft.com/office/powerpoint/2010/main" val="2897915442"/>
              </p:ext>
            </p:extLst>
          </p:nvPr>
        </p:nvGraphicFramePr>
        <p:xfrm>
          <a:off x="7754938" y="5207000"/>
          <a:ext cx="1511300" cy="838200"/>
        </p:xfrm>
        <a:graphic>
          <a:graphicData uri="http://schemas.openxmlformats.org/presentationml/2006/ole">
            <mc:AlternateContent xmlns:mc="http://schemas.openxmlformats.org/markup-compatibility/2006">
              <mc:Choice xmlns:v="urn:schemas-microsoft-com:vml" Requires="v">
                <p:oleObj spid="_x0000_s581857" name="Equation" r:id="rId53" imgW="1511280" imgH="838080" progId="Equation.DSMT4">
                  <p:embed/>
                </p:oleObj>
              </mc:Choice>
              <mc:Fallback>
                <p:oleObj name="Equation" r:id="rId53" imgW="1511280" imgH="838080" progId="Equation.DSMT4">
                  <p:embed/>
                  <p:pic>
                    <p:nvPicPr>
                      <p:cNvPr id="0" name=""/>
                      <p:cNvPicPr/>
                      <p:nvPr/>
                    </p:nvPicPr>
                    <p:blipFill>
                      <a:blip r:embed="rId54"/>
                      <a:stretch>
                        <a:fillRect/>
                      </a:stretch>
                    </p:blipFill>
                    <p:spPr>
                      <a:xfrm>
                        <a:off x="7754938" y="5207000"/>
                        <a:ext cx="1511300" cy="838200"/>
                      </a:xfrm>
                      <a:prstGeom prst="rect">
                        <a:avLst/>
                      </a:prstGeom>
                    </p:spPr>
                  </p:pic>
                </p:oleObj>
              </mc:Fallback>
            </mc:AlternateContent>
          </a:graphicData>
        </a:graphic>
      </p:graphicFrame>
      <p:graphicFrame>
        <p:nvGraphicFramePr>
          <p:cNvPr id="238" name="Object 237"/>
          <p:cNvGraphicFramePr>
            <a:graphicFrameLocks noChangeAspect="1"/>
          </p:cNvGraphicFramePr>
          <p:nvPr>
            <p:extLst>
              <p:ext uri="{D42A27DB-BD31-4B8C-83A1-F6EECF244321}">
                <p14:modId xmlns:p14="http://schemas.microsoft.com/office/powerpoint/2010/main" val="2328004771"/>
              </p:ext>
            </p:extLst>
          </p:nvPr>
        </p:nvGraphicFramePr>
        <p:xfrm>
          <a:off x="9620250" y="5211763"/>
          <a:ext cx="939800" cy="812800"/>
        </p:xfrm>
        <a:graphic>
          <a:graphicData uri="http://schemas.openxmlformats.org/presentationml/2006/ole">
            <mc:AlternateContent xmlns:mc="http://schemas.openxmlformats.org/markup-compatibility/2006">
              <mc:Choice xmlns:v="urn:schemas-microsoft-com:vml" Requires="v">
                <p:oleObj spid="_x0000_s581858" name="Equation" r:id="rId55" imgW="939600" imgH="812520" progId="Equation.DSMT4">
                  <p:embed/>
                </p:oleObj>
              </mc:Choice>
              <mc:Fallback>
                <p:oleObj name="Equation" r:id="rId55" imgW="939600" imgH="812520" progId="Equation.DSMT4">
                  <p:embed/>
                  <p:pic>
                    <p:nvPicPr>
                      <p:cNvPr id="0" name=""/>
                      <p:cNvPicPr/>
                      <p:nvPr/>
                    </p:nvPicPr>
                    <p:blipFill>
                      <a:blip r:embed="rId56"/>
                      <a:stretch>
                        <a:fillRect/>
                      </a:stretch>
                    </p:blipFill>
                    <p:spPr>
                      <a:xfrm>
                        <a:off x="9620250" y="5211763"/>
                        <a:ext cx="939800" cy="812800"/>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96</a:t>
            </a:fld>
            <a:endParaRPr lang="en-GB"/>
          </a:p>
        </p:txBody>
      </p:sp>
      <p:cxnSp>
        <p:nvCxnSpPr>
          <p:cNvPr id="115" name="Straight Arrow Connector 114">
            <a:extLst>
              <a:ext uri="{FF2B5EF4-FFF2-40B4-BE49-F238E27FC236}">
                <a16:creationId xmlns="" xmlns:a16="http://schemas.microsoft.com/office/drawing/2014/main" id="{A44349B2-3731-40B4-BF19-7ECF4F020A22}"/>
              </a:ext>
            </a:extLst>
          </p:cNvPr>
          <p:cNvCxnSpPr>
            <a:cxnSpLocks/>
          </p:cNvCxnSpPr>
          <p:nvPr/>
        </p:nvCxnSpPr>
        <p:spPr>
          <a:xfrm>
            <a:off x="5753031" y="3311906"/>
            <a:ext cx="760683" cy="33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5309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ontent Placeholder 3"/>
          <p:cNvSpPr>
            <a:spLocks noGrp="1"/>
          </p:cNvSpPr>
          <p:nvPr>
            <p:ph idx="1"/>
          </p:nvPr>
        </p:nvSpPr>
        <p:spPr>
          <a:xfrm>
            <a:off x="838200" y="1825625"/>
            <a:ext cx="10515600" cy="4351338"/>
          </a:xfrm>
        </p:spPr>
        <p:txBody>
          <a:bodyPr>
            <a:noAutofit/>
          </a:bodyPr>
          <a:lstStyle/>
          <a:p>
            <a:r>
              <a:rPr lang="en-GB" sz="1800" dirty="0"/>
              <a:t>As in deep nets, for </a:t>
            </a:r>
            <a:r>
              <a:rPr lang="en-GB" sz="1800" b="1" dirty="0">
                <a:solidFill>
                  <a:srgbClr val="FF0000"/>
                </a:solidFill>
              </a:rPr>
              <a:t>any</a:t>
            </a:r>
            <a:r>
              <a:rPr lang="en-GB" sz="1800" dirty="0"/>
              <a:t> calculation, we have the feed-forward equation defining the evaluation graph:</a:t>
            </a:r>
            <a:endParaRPr lang="en-GB" sz="1400" dirty="0"/>
          </a:p>
          <a:p>
            <a:pPr lvl="1"/>
            <a:endParaRPr lang="en-GB" sz="1400" dirty="0"/>
          </a:p>
          <a:p>
            <a:pPr lvl="1"/>
            <a:endParaRPr lang="en-GB" sz="1400" dirty="0"/>
          </a:p>
          <a:p>
            <a:pPr lvl="1"/>
            <a:endParaRPr lang="en-GB" sz="1400" dirty="0"/>
          </a:p>
          <a:p>
            <a:pPr marL="457200" lvl="1" indent="0">
              <a:buNone/>
            </a:pPr>
            <a:endParaRPr lang="en-GB" sz="1400" dirty="0"/>
          </a:p>
          <a:p>
            <a:endParaRPr lang="en-GB" sz="1800" dirty="0"/>
          </a:p>
          <a:p>
            <a:r>
              <a:rPr lang="en-GB" sz="1800" dirty="0"/>
              <a:t>In Black &amp; Scholes, we have the steps:</a:t>
            </a:r>
          </a:p>
          <a:p>
            <a:endParaRPr lang="en-GB" sz="1800" dirty="0"/>
          </a:p>
          <a:p>
            <a:pPr marL="0" indent="0">
              <a:buNone/>
            </a:pPr>
            <a:endParaRPr lang="en-GB" sz="1800" dirty="0"/>
          </a:p>
          <a:p>
            <a:endParaRPr lang="en-GB" sz="1800" dirty="0"/>
          </a:p>
          <a:p>
            <a:endParaRPr lang="en-GB" sz="1800" dirty="0"/>
          </a:p>
          <a:p>
            <a:pPr lvl="1"/>
            <a:endParaRPr lang="en-GB" sz="1400" dirty="0"/>
          </a:p>
          <a:p>
            <a:endParaRPr lang="en-GB" sz="1800" dirty="0"/>
          </a:p>
          <a:p>
            <a:pPr lvl="1"/>
            <a:endParaRPr lang="en-GB" sz="1400" dirty="0"/>
          </a:p>
          <a:p>
            <a:endParaRPr lang="en-GB" sz="1400" dirty="0"/>
          </a:p>
          <a:p>
            <a:endParaRPr lang="en-GB" sz="1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a:solidFill>
                  <a:schemeClr val="bg1"/>
                </a:solidFill>
              </a:rPr>
              <a:t>Feed-forward equations</a:t>
            </a:r>
          </a:p>
        </p:txBody>
      </p:sp>
      <p:graphicFrame>
        <p:nvGraphicFramePr>
          <p:cNvPr id="230" name="Object 229"/>
          <p:cNvGraphicFramePr>
            <a:graphicFrameLocks noChangeAspect="1"/>
          </p:cNvGraphicFramePr>
          <p:nvPr>
            <p:extLst>
              <p:ext uri="{D42A27DB-BD31-4B8C-83A1-F6EECF244321}">
                <p14:modId xmlns:p14="http://schemas.microsoft.com/office/powerpoint/2010/main" val="3425861942"/>
              </p:ext>
            </p:extLst>
          </p:nvPr>
        </p:nvGraphicFramePr>
        <p:xfrm>
          <a:off x="2185988" y="4024313"/>
          <a:ext cx="1681162" cy="1158875"/>
        </p:xfrm>
        <a:graphic>
          <a:graphicData uri="http://schemas.openxmlformats.org/presentationml/2006/ole">
            <mc:AlternateContent xmlns:mc="http://schemas.openxmlformats.org/markup-compatibility/2006">
              <mc:Choice xmlns:v="urn:schemas-microsoft-com:vml" Requires="v">
                <p:oleObj spid="_x0000_s460710" name="Equation" r:id="rId4" imgW="2031840" imgH="1396800" progId="Equation.DSMT4">
                  <p:embed/>
                </p:oleObj>
              </mc:Choice>
              <mc:Fallback>
                <p:oleObj name="Equation" r:id="rId4" imgW="2031840" imgH="1396800" progId="Equation.DSMT4">
                  <p:embed/>
                  <p:pic>
                    <p:nvPicPr>
                      <p:cNvPr id="0" name=""/>
                      <p:cNvPicPr/>
                      <p:nvPr/>
                    </p:nvPicPr>
                    <p:blipFill>
                      <a:blip r:embed="rId5"/>
                      <a:stretch>
                        <a:fillRect/>
                      </a:stretch>
                    </p:blipFill>
                    <p:spPr>
                      <a:xfrm>
                        <a:off x="2185988" y="4024313"/>
                        <a:ext cx="1681162" cy="1158875"/>
                      </a:xfrm>
                      <a:prstGeom prst="rect">
                        <a:avLst/>
                      </a:prstGeom>
                    </p:spPr>
                  </p:pic>
                </p:oleObj>
              </mc:Fallback>
            </mc:AlternateContent>
          </a:graphicData>
        </a:graphic>
      </p:graphicFrame>
      <p:graphicFrame>
        <p:nvGraphicFramePr>
          <p:cNvPr id="235" name="Object 234"/>
          <p:cNvGraphicFramePr>
            <a:graphicFrameLocks noChangeAspect="1"/>
          </p:cNvGraphicFramePr>
          <p:nvPr>
            <p:extLst>
              <p:ext uri="{D42A27DB-BD31-4B8C-83A1-F6EECF244321}">
                <p14:modId xmlns:p14="http://schemas.microsoft.com/office/powerpoint/2010/main" val="801703199"/>
              </p:ext>
            </p:extLst>
          </p:nvPr>
        </p:nvGraphicFramePr>
        <p:xfrm>
          <a:off x="3968750" y="3917950"/>
          <a:ext cx="1293813" cy="1368425"/>
        </p:xfrm>
        <a:graphic>
          <a:graphicData uri="http://schemas.openxmlformats.org/presentationml/2006/ole">
            <mc:AlternateContent xmlns:mc="http://schemas.openxmlformats.org/markup-compatibility/2006">
              <mc:Choice xmlns:v="urn:schemas-microsoft-com:vml" Requires="v">
                <p:oleObj spid="_x0000_s460711" name="Equation" r:id="rId6" imgW="1562040" imgH="1650960" progId="Equation.DSMT4">
                  <p:embed/>
                </p:oleObj>
              </mc:Choice>
              <mc:Fallback>
                <p:oleObj name="Equation" r:id="rId6" imgW="1562040" imgH="1650960" progId="Equation.DSMT4">
                  <p:embed/>
                  <p:pic>
                    <p:nvPicPr>
                      <p:cNvPr id="0" name=""/>
                      <p:cNvPicPr/>
                      <p:nvPr/>
                    </p:nvPicPr>
                    <p:blipFill>
                      <a:blip r:embed="rId7"/>
                      <a:stretch>
                        <a:fillRect/>
                      </a:stretch>
                    </p:blipFill>
                    <p:spPr>
                      <a:xfrm>
                        <a:off x="3968750" y="3917950"/>
                        <a:ext cx="1293813" cy="1368425"/>
                      </a:xfrm>
                      <a:prstGeom prst="rect">
                        <a:avLst/>
                      </a:prstGeom>
                    </p:spPr>
                  </p:pic>
                </p:oleObj>
              </mc:Fallback>
            </mc:AlternateContent>
          </a:graphicData>
        </a:graphic>
      </p:graphicFrame>
      <p:graphicFrame>
        <p:nvGraphicFramePr>
          <p:cNvPr id="239" name="Object 238"/>
          <p:cNvGraphicFramePr>
            <a:graphicFrameLocks noChangeAspect="1"/>
          </p:cNvGraphicFramePr>
          <p:nvPr>
            <p:extLst>
              <p:ext uri="{D42A27DB-BD31-4B8C-83A1-F6EECF244321}">
                <p14:modId xmlns:p14="http://schemas.microsoft.com/office/powerpoint/2010/main" val="4063581749"/>
              </p:ext>
            </p:extLst>
          </p:nvPr>
        </p:nvGraphicFramePr>
        <p:xfrm>
          <a:off x="5362575" y="3908425"/>
          <a:ext cx="1062038" cy="1389063"/>
        </p:xfrm>
        <a:graphic>
          <a:graphicData uri="http://schemas.openxmlformats.org/presentationml/2006/ole">
            <mc:AlternateContent xmlns:mc="http://schemas.openxmlformats.org/markup-compatibility/2006">
              <mc:Choice xmlns:v="urn:schemas-microsoft-com:vml" Requires="v">
                <p:oleObj spid="_x0000_s460712" name="Equation" r:id="rId8" imgW="1282680" imgH="1676160" progId="Equation.DSMT4">
                  <p:embed/>
                </p:oleObj>
              </mc:Choice>
              <mc:Fallback>
                <p:oleObj name="Equation" r:id="rId8" imgW="1282680" imgH="1676160" progId="Equation.DSMT4">
                  <p:embed/>
                  <p:pic>
                    <p:nvPicPr>
                      <p:cNvPr id="0" name=""/>
                      <p:cNvPicPr/>
                      <p:nvPr/>
                    </p:nvPicPr>
                    <p:blipFill>
                      <a:blip r:embed="rId9"/>
                      <a:stretch>
                        <a:fillRect/>
                      </a:stretch>
                    </p:blipFill>
                    <p:spPr>
                      <a:xfrm>
                        <a:off x="5362575" y="3908425"/>
                        <a:ext cx="1062038" cy="1389063"/>
                      </a:xfrm>
                      <a:prstGeom prst="rect">
                        <a:avLst/>
                      </a:prstGeom>
                    </p:spPr>
                  </p:pic>
                </p:oleObj>
              </mc:Fallback>
            </mc:AlternateContent>
          </a:graphicData>
        </a:graphic>
      </p:graphicFrame>
      <p:graphicFrame>
        <p:nvGraphicFramePr>
          <p:cNvPr id="240" name="Object 239"/>
          <p:cNvGraphicFramePr>
            <a:graphicFrameLocks noChangeAspect="1"/>
          </p:cNvGraphicFramePr>
          <p:nvPr>
            <p:extLst>
              <p:ext uri="{D42A27DB-BD31-4B8C-83A1-F6EECF244321}">
                <p14:modId xmlns:p14="http://schemas.microsoft.com/office/powerpoint/2010/main" val="2546382284"/>
              </p:ext>
            </p:extLst>
          </p:nvPr>
        </p:nvGraphicFramePr>
        <p:xfrm>
          <a:off x="6532563" y="4075113"/>
          <a:ext cx="1039812" cy="1030287"/>
        </p:xfrm>
        <a:graphic>
          <a:graphicData uri="http://schemas.openxmlformats.org/presentationml/2006/ole">
            <mc:AlternateContent xmlns:mc="http://schemas.openxmlformats.org/markup-compatibility/2006">
              <mc:Choice xmlns:v="urn:schemas-microsoft-com:vml" Requires="v">
                <p:oleObj spid="_x0000_s460713" name="Equation" r:id="rId10" imgW="1257120" imgH="1244520" progId="Equation.DSMT4">
                  <p:embed/>
                </p:oleObj>
              </mc:Choice>
              <mc:Fallback>
                <p:oleObj name="Equation" r:id="rId10" imgW="1257120" imgH="1244520" progId="Equation.DSMT4">
                  <p:embed/>
                  <p:pic>
                    <p:nvPicPr>
                      <p:cNvPr id="0" name=""/>
                      <p:cNvPicPr/>
                      <p:nvPr/>
                    </p:nvPicPr>
                    <p:blipFill>
                      <a:blip r:embed="rId11"/>
                      <a:stretch>
                        <a:fillRect/>
                      </a:stretch>
                    </p:blipFill>
                    <p:spPr>
                      <a:xfrm>
                        <a:off x="6532563" y="4075113"/>
                        <a:ext cx="1039812" cy="1030287"/>
                      </a:xfrm>
                      <a:prstGeom prst="rect">
                        <a:avLst/>
                      </a:prstGeom>
                    </p:spPr>
                  </p:pic>
                </p:oleObj>
              </mc:Fallback>
            </mc:AlternateContent>
          </a:graphicData>
        </a:graphic>
      </p:graphicFrame>
      <p:graphicFrame>
        <p:nvGraphicFramePr>
          <p:cNvPr id="241" name="Object 240"/>
          <p:cNvGraphicFramePr>
            <a:graphicFrameLocks noChangeAspect="1"/>
          </p:cNvGraphicFramePr>
          <p:nvPr>
            <p:extLst>
              <p:ext uri="{D42A27DB-BD31-4B8C-83A1-F6EECF244321}">
                <p14:modId xmlns:p14="http://schemas.microsoft.com/office/powerpoint/2010/main" val="1478970167"/>
              </p:ext>
            </p:extLst>
          </p:nvPr>
        </p:nvGraphicFramePr>
        <p:xfrm>
          <a:off x="7678738" y="4089400"/>
          <a:ext cx="1335087" cy="966788"/>
        </p:xfrm>
        <a:graphic>
          <a:graphicData uri="http://schemas.openxmlformats.org/presentationml/2006/ole">
            <mc:AlternateContent xmlns:mc="http://schemas.openxmlformats.org/markup-compatibility/2006">
              <mc:Choice xmlns:v="urn:schemas-microsoft-com:vml" Requires="v">
                <p:oleObj spid="_x0000_s460714" name="Equation" r:id="rId12" imgW="1612800" imgH="1168200" progId="Equation.DSMT4">
                  <p:embed/>
                </p:oleObj>
              </mc:Choice>
              <mc:Fallback>
                <p:oleObj name="Equation" r:id="rId12" imgW="1612800" imgH="1168200" progId="Equation.DSMT4">
                  <p:embed/>
                  <p:pic>
                    <p:nvPicPr>
                      <p:cNvPr id="0" name=""/>
                      <p:cNvPicPr/>
                      <p:nvPr/>
                    </p:nvPicPr>
                    <p:blipFill>
                      <a:blip r:embed="rId13"/>
                      <a:stretch>
                        <a:fillRect/>
                      </a:stretch>
                    </p:blipFill>
                    <p:spPr>
                      <a:xfrm>
                        <a:off x="7678738" y="4089400"/>
                        <a:ext cx="1335087" cy="966788"/>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911552112"/>
              </p:ext>
            </p:extLst>
          </p:nvPr>
        </p:nvGraphicFramePr>
        <p:xfrm>
          <a:off x="1765300" y="2239387"/>
          <a:ext cx="1854200" cy="838200"/>
        </p:xfrm>
        <a:graphic>
          <a:graphicData uri="http://schemas.openxmlformats.org/presentationml/2006/ole">
            <mc:AlternateContent xmlns:mc="http://schemas.openxmlformats.org/markup-compatibility/2006">
              <mc:Choice xmlns:v="urn:schemas-microsoft-com:vml" Requires="v">
                <p:oleObj spid="_x0000_s460715" name="Equation" r:id="rId14" imgW="1854000" imgH="838080" progId="Equation.DSMT4">
                  <p:embed/>
                </p:oleObj>
              </mc:Choice>
              <mc:Fallback>
                <p:oleObj name="Equation" r:id="rId14" imgW="1854000" imgH="838080" progId="Equation.DSMT4">
                  <p:embed/>
                  <p:pic>
                    <p:nvPicPr>
                      <p:cNvPr id="0" name=""/>
                      <p:cNvPicPr/>
                      <p:nvPr/>
                    </p:nvPicPr>
                    <p:blipFill>
                      <a:blip r:embed="rId15"/>
                      <a:stretch>
                        <a:fillRect/>
                      </a:stretch>
                    </p:blipFill>
                    <p:spPr>
                      <a:xfrm>
                        <a:off x="1765300" y="2239387"/>
                        <a:ext cx="1854200" cy="838200"/>
                      </a:xfrm>
                      <a:prstGeom prst="rect">
                        <a:avLst/>
                      </a:prstGeom>
                    </p:spPr>
                  </p:pic>
                </p:oleObj>
              </mc:Fallback>
            </mc:AlternateContent>
          </a:graphicData>
        </a:graphic>
      </p:graphicFrame>
      <p:sp>
        <p:nvSpPr>
          <p:cNvPr id="4" name="Slide Number Placeholder 3"/>
          <p:cNvSpPr>
            <a:spLocks noGrp="1"/>
          </p:cNvSpPr>
          <p:nvPr>
            <p:ph type="sldNum" sz="quarter" idx="12"/>
          </p:nvPr>
        </p:nvSpPr>
        <p:spPr/>
        <p:txBody>
          <a:bodyPr/>
          <a:lstStyle/>
          <a:p>
            <a:fld id="{20222C57-82CF-4D8A-8DC1-229C0B8895A7}" type="slidenum">
              <a:rPr lang="en-GB" smtClean="0"/>
              <a:t>97</a:t>
            </a:fld>
            <a:endParaRPr lang="en-GB"/>
          </a:p>
        </p:txBody>
      </p:sp>
    </p:spTree>
    <p:extLst>
      <p:ext uri="{BB962C8B-B14F-4D97-AF65-F5344CB8AC3E}">
        <p14:creationId xmlns:p14="http://schemas.microsoft.com/office/powerpoint/2010/main" val="20182680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ontent Placeholder 3"/>
          <p:cNvSpPr>
            <a:spLocks noGrp="1"/>
          </p:cNvSpPr>
          <p:nvPr>
            <p:ph idx="1"/>
          </p:nvPr>
        </p:nvSpPr>
        <p:spPr>
          <a:xfrm>
            <a:off x="838200" y="1825625"/>
            <a:ext cx="10515600" cy="4351338"/>
          </a:xfrm>
        </p:spPr>
        <p:txBody>
          <a:bodyPr>
            <a:noAutofit/>
          </a:bodyPr>
          <a:lstStyle/>
          <a:p>
            <a:r>
              <a:rPr lang="en-GB" sz="1800" dirty="0"/>
              <a:t>For </a:t>
            </a:r>
            <a:r>
              <a:rPr lang="en-GB" sz="1800" b="1" dirty="0">
                <a:solidFill>
                  <a:srgbClr val="FF0000"/>
                </a:solidFill>
              </a:rPr>
              <a:t>any</a:t>
            </a:r>
            <a:r>
              <a:rPr lang="en-GB" sz="1800" dirty="0"/>
              <a:t> calculation, where we compute the differentials of the result to the inputs:</a:t>
            </a:r>
            <a:endParaRPr lang="en-GB" sz="1400" dirty="0"/>
          </a:p>
          <a:p>
            <a:pPr lvl="1"/>
            <a:endParaRPr lang="en-GB" sz="1400" dirty="0"/>
          </a:p>
          <a:p>
            <a:r>
              <a:rPr lang="en-GB" sz="1800" dirty="0"/>
              <a:t>If we split the calculation into elementary pieces </a:t>
            </a:r>
            <a:r>
              <a:rPr lang="en-GB" sz="1800" i="1" dirty="0"/>
              <a:t>g</a:t>
            </a:r>
            <a:r>
              <a:rPr lang="en-GB" sz="1800" dirty="0"/>
              <a:t>, we know the Jacobians</a:t>
            </a:r>
          </a:p>
          <a:p>
            <a:pPr marL="0" indent="0">
              <a:buNone/>
            </a:pPr>
            <a:endParaRPr lang="en-GB" sz="1800" dirty="0"/>
          </a:p>
          <a:p>
            <a:r>
              <a:rPr lang="en-GB" sz="1800" dirty="0"/>
              <a:t>In Black &amp; Scholes</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sz="1800" dirty="0"/>
              <a:t>Note that the Jacobian of the output layer is a vector, as with any scalar calculation</a:t>
            </a:r>
          </a:p>
          <a:p>
            <a:endParaRPr lang="en-GB" sz="1800" dirty="0"/>
          </a:p>
          <a:p>
            <a:pPr marL="0" indent="0">
              <a:buNone/>
            </a:pPr>
            <a:endParaRPr lang="en-GB" sz="1800" dirty="0"/>
          </a:p>
          <a:p>
            <a:endParaRPr lang="en-GB" sz="1800" dirty="0"/>
          </a:p>
          <a:p>
            <a:endParaRPr lang="en-GB" sz="1800" dirty="0"/>
          </a:p>
          <a:p>
            <a:pPr lvl="1"/>
            <a:endParaRPr lang="en-GB" sz="1400" dirty="0"/>
          </a:p>
          <a:p>
            <a:pPr lvl="1"/>
            <a:endParaRPr lang="en-GB" sz="1400" dirty="0"/>
          </a:p>
          <a:p>
            <a:endParaRPr lang="en-GB" sz="1400" dirty="0"/>
          </a:p>
          <a:p>
            <a:endParaRPr lang="en-GB" sz="1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Back-prop equations</a:t>
            </a:r>
            <a:endParaRPr lang="en-GB" dirty="0">
              <a:solidFill>
                <a:schemeClr val="bg1"/>
              </a:solidFill>
            </a:endParaRPr>
          </a:p>
        </p:txBody>
      </p:sp>
      <p:graphicFrame>
        <p:nvGraphicFramePr>
          <p:cNvPr id="230" name="Object 229"/>
          <p:cNvGraphicFramePr>
            <a:graphicFrameLocks noChangeAspect="1"/>
          </p:cNvGraphicFramePr>
          <p:nvPr>
            <p:extLst>
              <p:ext uri="{D42A27DB-BD31-4B8C-83A1-F6EECF244321}">
                <p14:modId xmlns:p14="http://schemas.microsoft.com/office/powerpoint/2010/main" val="2999596691"/>
              </p:ext>
            </p:extLst>
          </p:nvPr>
        </p:nvGraphicFramePr>
        <p:xfrm>
          <a:off x="1146175" y="3652838"/>
          <a:ext cx="6148388" cy="1157287"/>
        </p:xfrm>
        <a:graphic>
          <a:graphicData uri="http://schemas.openxmlformats.org/presentationml/2006/ole">
            <mc:AlternateContent xmlns:mc="http://schemas.openxmlformats.org/markup-compatibility/2006">
              <mc:Choice xmlns:v="urn:schemas-microsoft-com:vml" Requires="v">
                <p:oleObj spid="_x0000_s502494" name="Equation" r:id="rId4" imgW="7429320" imgH="1396800" progId="Equation.DSMT4">
                  <p:embed/>
                </p:oleObj>
              </mc:Choice>
              <mc:Fallback>
                <p:oleObj name="Equation" r:id="rId4" imgW="7429320" imgH="1396800" progId="Equation.DSMT4">
                  <p:embed/>
                  <p:pic>
                    <p:nvPicPr>
                      <p:cNvPr id="0" name=""/>
                      <p:cNvPicPr/>
                      <p:nvPr/>
                    </p:nvPicPr>
                    <p:blipFill>
                      <a:blip r:embed="rId5"/>
                      <a:stretch>
                        <a:fillRect/>
                      </a:stretch>
                    </p:blipFill>
                    <p:spPr>
                      <a:xfrm>
                        <a:off x="1146175" y="3652838"/>
                        <a:ext cx="6148388" cy="1157287"/>
                      </a:xfrm>
                      <a:prstGeom prst="rect">
                        <a:avLst/>
                      </a:prstGeom>
                    </p:spPr>
                  </p:pic>
                </p:oleObj>
              </mc:Fallback>
            </mc:AlternateContent>
          </a:graphicData>
        </a:graphic>
      </p:graphicFrame>
      <p:graphicFrame>
        <p:nvGraphicFramePr>
          <p:cNvPr id="240" name="Object 239"/>
          <p:cNvGraphicFramePr>
            <a:graphicFrameLocks noChangeAspect="1"/>
          </p:cNvGraphicFramePr>
          <p:nvPr>
            <p:extLst>
              <p:ext uri="{D42A27DB-BD31-4B8C-83A1-F6EECF244321}">
                <p14:modId xmlns:p14="http://schemas.microsoft.com/office/powerpoint/2010/main" val="3186531911"/>
              </p:ext>
            </p:extLst>
          </p:nvPr>
        </p:nvGraphicFramePr>
        <p:xfrm>
          <a:off x="4657725" y="4941888"/>
          <a:ext cx="2032000" cy="987425"/>
        </p:xfrm>
        <a:graphic>
          <a:graphicData uri="http://schemas.openxmlformats.org/presentationml/2006/ole">
            <mc:AlternateContent xmlns:mc="http://schemas.openxmlformats.org/markup-compatibility/2006">
              <mc:Choice xmlns:v="urn:schemas-microsoft-com:vml" Requires="v">
                <p:oleObj spid="_x0000_s502495" name="Equation" r:id="rId6" imgW="2450880" imgH="1193760" progId="Equation.DSMT4">
                  <p:embed/>
                </p:oleObj>
              </mc:Choice>
              <mc:Fallback>
                <p:oleObj name="Equation" r:id="rId6" imgW="2450880" imgH="1193760" progId="Equation.DSMT4">
                  <p:embed/>
                  <p:pic>
                    <p:nvPicPr>
                      <p:cNvPr id="0" name=""/>
                      <p:cNvPicPr/>
                      <p:nvPr/>
                    </p:nvPicPr>
                    <p:blipFill>
                      <a:blip r:embed="rId7"/>
                      <a:stretch>
                        <a:fillRect/>
                      </a:stretch>
                    </p:blipFill>
                    <p:spPr>
                      <a:xfrm>
                        <a:off x="4657725" y="4941888"/>
                        <a:ext cx="2032000" cy="9874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488099682"/>
              </p:ext>
            </p:extLst>
          </p:nvPr>
        </p:nvGraphicFramePr>
        <p:xfrm>
          <a:off x="8940800" y="1755775"/>
          <a:ext cx="673100" cy="444500"/>
        </p:xfrm>
        <a:graphic>
          <a:graphicData uri="http://schemas.openxmlformats.org/presentationml/2006/ole">
            <mc:AlternateContent xmlns:mc="http://schemas.openxmlformats.org/markup-compatibility/2006">
              <mc:Choice xmlns:v="urn:schemas-microsoft-com:vml" Requires="v">
                <p:oleObj spid="_x0000_s502496" name="Equation" r:id="rId8" imgW="672840" imgH="444240" progId="Equation.DSMT4">
                  <p:embed/>
                </p:oleObj>
              </mc:Choice>
              <mc:Fallback>
                <p:oleObj name="Equation" r:id="rId8" imgW="672840" imgH="444240" progId="Equation.DSMT4">
                  <p:embed/>
                  <p:pic>
                    <p:nvPicPr>
                      <p:cNvPr id="0" name=""/>
                      <p:cNvPicPr/>
                      <p:nvPr/>
                    </p:nvPicPr>
                    <p:blipFill>
                      <a:blip r:embed="rId9"/>
                      <a:stretch>
                        <a:fillRect/>
                      </a:stretch>
                    </p:blipFill>
                    <p:spPr>
                      <a:xfrm>
                        <a:off x="8940800" y="1755775"/>
                        <a:ext cx="673100" cy="4445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136295579"/>
              </p:ext>
            </p:extLst>
          </p:nvPr>
        </p:nvGraphicFramePr>
        <p:xfrm>
          <a:off x="8211608" y="2386426"/>
          <a:ext cx="800100" cy="444500"/>
        </p:xfrm>
        <a:graphic>
          <a:graphicData uri="http://schemas.openxmlformats.org/presentationml/2006/ole">
            <mc:AlternateContent xmlns:mc="http://schemas.openxmlformats.org/markup-compatibility/2006">
              <mc:Choice xmlns:v="urn:schemas-microsoft-com:vml" Requires="v">
                <p:oleObj spid="_x0000_s502497" name="Equation" r:id="rId10" imgW="799920" imgH="444240" progId="Equation.DSMT4">
                  <p:embed/>
                </p:oleObj>
              </mc:Choice>
              <mc:Fallback>
                <p:oleObj name="Equation" r:id="rId10" imgW="799920" imgH="444240" progId="Equation.DSMT4">
                  <p:embed/>
                  <p:pic>
                    <p:nvPicPr>
                      <p:cNvPr id="0" name=""/>
                      <p:cNvPicPr/>
                      <p:nvPr/>
                    </p:nvPicPr>
                    <p:blipFill>
                      <a:blip r:embed="rId11"/>
                      <a:stretch>
                        <a:fillRect/>
                      </a:stretch>
                    </p:blipFill>
                    <p:spPr>
                      <a:xfrm>
                        <a:off x="8211608" y="2386426"/>
                        <a:ext cx="800100" cy="4445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905354669"/>
              </p:ext>
            </p:extLst>
          </p:nvPr>
        </p:nvGraphicFramePr>
        <p:xfrm>
          <a:off x="6740525" y="4954588"/>
          <a:ext cx="2628900" cy="965200"/>
        </p:xfrm>
        <a:graphic>
          <a:graphicData uri="http://schemas.openxmlformats.org/presentationml/2006/ole">
            <mc:AlternateContent xmlns:mc="http://schemas.openxmlformats.org/markup-compatibility/2006">
              <mc:Choice xmlns:v="urn:schemas-microsoft-com:vml" Requires="v">
                <p:oleObj spid="_x0000_s502498" name="Equation" r:id="rId12" imgW="3174840" imgH="1168200" progId="Equation.DSMT4">
                  <p:embed/>
                </p:oleObj>
              </mc:Choice>
              <mc:Fallback>
                <p:oleObj name="Equation" r:id="rId12" imgW="3174840" imgH="1168200" progId="Equation.DSMT4">
                  <p:embed/>
                  <p:pic>
                    <p:nvPicPr>
                      <p:cNvPr id="0" name=""/>
                      <p:cNvPicPr/>
                      <p:nvPr/>
                    </p:nvPicPr>
                    <p:blipFill>
                      <a:blip r:embed="rId13"/>
                      <a:stretch>
                        <a:fillRect/>
                      </a:stretch>
                    </p:blipFill>
                    <p:spPr>
                      <a:xfrm>
                        <a:off x="6740525" y="4954588"/>
                        <a:ext cx="2628900" cy="96520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767588146"/>
              </p:ext>
            </p:extLst>
          </p:nvPr>
        </p:nvGraphicFramePr>
        <p:xfrm>
          <a:off x="7327900" y="3640138"/>
          <a:ext cx="2425700" cy="1179512"/>
        </p:xfrm>
        <a:graphic>
          <a:graphicData uri="http://schemas.openxmlformats.org/presentationml/2006/ole">
            <mc:AlternateContent xmlns:mc="http://schemas.openxmlformats.org/markup-compatibility/2006">
              <mc:Choice xmlns:v="urn:schemas-microsoft-com:vml" Requires="v">
                <p:oleObj spid="_x0000_s502499" name="Equation" r:id="rId14" imgW="2933640" imgH="1422360" progId="Equation.DSMT4">
                  <p:embed/>
                </p:oleObj>
              </mc:Choice>
              <mc:Fallback>
                <p:oleObj name="Equation" r:id="rId14" imgW="2933640" imgH="1422360" progId="Equation.DSMT4">
                  <p:embed/>
                  <p:pic>
                    <p:nvPicPr>
                      <p:cNvPr id="0" name=""/>
                      <p:cNvPicPr/>
                      <p:nvPr/>
                    </p:nvPicPr>
                    <p:blipFill>
                      <a:blip r:embed="rId15"/>
                      <a:stretch>
                        <a:fillRect/>
                      </a:stretch>
                    </p:blipFill>
                    <p:spPr>
                      <a:xfrm>
                        <a:off x="7327900" y="3640138"/>
                        <a:ext cx="2425700" cy="1179512"/>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374698959"/>
              </p:ext>
            </p:extLst>
          </p:nvPr>
        </p:nvGraphicFramePr>
        <p:xfrm>
          <a:off x="2938463" y="4792663"/>
          <a:ext cx="1681162" cy="1285875"/>
        </p:xfrm>
        <a:graphic>
          <a:graphicData uri="http://schemas.openxmlformats.org/presentationml/2006/ole">
            <mc:AlternateContent xmlns:mc="http://schemas.openxmlformats.org/markup-compatibility/2006">
              <mc:Choice xmlns:v="urn:schemas-microsoft-com:vml" Requires="v">
                <p:oleObj spid="_x0000_s502500" name="Equation" r:id="rId16" imgW="2031840" imgH="1549080" progId="Equation.DSMT4">
                  <p:embed/>
                </p:oleObj>
              </mc:Choice>
              <mc:Fallback>
                <p:oleObj name="Equation" r:id="rId16" imgW="2031840" imgH="1549080" progId="Equation.DSMT4">
                  <p:embed/>
                  <p:pic>
                    <p:nvPicPr>
                      <p:cNvPr id="0" name=""/>
                      <p:cNvPicPr/>
                      <p:nvPr/>
                    </p:nvPicPr>
                    <p:blipFill>
                      <a:blip r:embed="rId17"/>
                      <a:stretch>
                        <a:fillRect/>
                      </a:stretch>
                    </p:blipFill>
                    <p:spPr>
                      <a:xfrm>
                        <a:off x="2938463" y="4792663"/>
                        <a:ext cx="1681162" cy="1285875"/>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fld id="{20222C57-82CF-4D8A-8DC1-229C0B8895A7}" type="slidenum">
              <a:rPr lang="en-GB" smtClean="0"/>
              <a:t>98</a:t>
            </a:fld>
            <a:endParaRPr lang="en-GB"/>
          </a:p>
        </p:txBody>
      </p:sp>
    </p:spTree>
    <p:extLst>
      <p:ext uri="{BB962C8B-B14F-4D97-AF65-F5344CB8AC3E}">
        <p14:creationId xmlns:p14="http://schemas.microsoft.com/office/powerpoint/2010/main" val="2089252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ontent Placeholder 3"/>
          <p:cNvSpPr>
            <a:spLocks noGrp="1"/>
          </p:cNvSpPr>
          <p:nvPr>
            <p:ph idx="1"/>
          </p:nvPr>
        </p:nvSpPr>
        <p:spPr>
          <a:xfrm>
            <a:off x="838200" y="1825625"/>
            <a:ext cx="10515600" cy="4351338"/>
          </a:xfrm>
        </p:spPr>
        <p:txBody>
          <a:bodyPr>
            <a:noAutofit/>
          </a:bodyPr>
          <a:lstStyle/>
          <a:p>
            <a:r>
              <a:rPr lang="en-GB" sz="1800" dirty="0"/>
              <a:t>We have identified the calculation graph with all its steps </a:t>
            </a:r>
            <a:r>
              <a:rPr lang="en-GB" sz="1800" i="1" dirty="0"/>
              <a:t>g</a:t>
            </a:r>
            <a:r>
              <a:rPr lang="en-GB" sz="1800" dirty="0"/>
              <a:t> and </a:t>
            </a:r>
            <a:r>
              <a:rPr lang="en-GB" sz="1800" dirty="0" smtClean="0"/>
              <a:t>their Jacobians </a:t>
            </a:r>
            <a:r>
              <a:rPr lang="en-GB" sz="1800" i="1" dirty="0"/>
              <a:t>g’</a:t>
            </a:r>
          </a:p>
          <a:p>
            <a:r>
              <a:rPr lang="en-GB" sz="1800" dirty="0"/>
              <a:t>We have run it once and stored all the intermediate results </a:t>
            </a:r>
            <a:r>
              <a:rPr lang="en-GB" sz="1800" i="1" dirty="0"/>
              <a:t>a</a:t>
            </a:r>
            <a:endParaRPr lang="en-GB" sz="1400" i="1" dirty="0"/>
          </a:p>
          <a:p>
            <a:r>
              <a:rPr lang="en-GB" sz="1800" dirty="0"/>
              <a:t>We can compute all the derivatives of in constant time by back-prop:</a:t>
            </a:r>
          </a:p>
          <a:p>
            <a:endParaRPr lang="en-GB" sz="1800" dirty="0"/>
          </a:p>
          <a:p>
            <a:endParaRPr lang="en-GB" sz="1800" dirty="0"/>
          </a:p>
          <a:p>
            <a:endParaRPr lang="en-GB" sz="1800" dirty="0"/>
          </a:p>
          <a:p>
            <a:endParaRPr lang="en-GB" sz="1800" dirty="0"/>
          </a:p>
          <a:p>
            <a:endParaRPr lang="en-GB" sz="1800" dirty="0"/>
          </a:p>
          <a:p>
            <a:endParaRPr lang="en-GB" sz="1800" dirty="0"/>
          </a:p>
          <a:p>
            <a:r>
              <a:rPr lang="en-GB" sz="1800" dirty="0"/>
              <a:t>Not that interesting with Black &amp; Scholes: only 6 inputs/derivatives: delta, </a:t>
            </a:r>
            <a:r>
              <a:rPr lang="en-GB" sz="1800" dirty="0" err="1"/>
              <a:t>vega</a:t>
            </a:r>
            <a:r>
              <a:rPr lang="en-GB" sz="1800" dirty="0"/>
              <a:t>, rho, …</a:t>
            </a:r>
          </a:p>
          <a:p>
            <a:r>
              <a:rPr lang="en-GB" sz="1800" dirty="0"/>
              <a:t>The exact same equations apply with large evaluations taking 6,000 inputs --- very interesting then</a:t>
            </a:r>
          </a:p>
          <a:p>
            <a:r>
              <a:rPr lang="en-GB" sz="1800" dirty="0"/>
              <a:t>Left as an exercise: </a:t>
            </a:r>
            <a:br>
              <a:rPr lang="en-GB" sz="1800" dirty="0"/>
            </a:br>
            <a:r>
              <a:rPr lang="en-GB" sz="1800" dirty="0"/>
              <a:t>Show that Black &amp; Scholes’ Jacobians of the previous slide lead to the well known Black-Scholes “Greeks”</a:t>
            </a:r>
          </a:p>
          <a:p>
            <a:endParaRPr lang="en-GB" sz="1800" dirty="0"/>
          </a:p>
          <a:p>
            <a:pPr marL="0" indent="0">
              <a:buNone/>
            </a:pPr>
            <a:endParaRPr lang="en-GB" sz="1800" dirty="0"/>
          </a:p>
          <a:p>
            <a:endParaRPr lang="en-GB" sz="1800" dirty="0"/>
          </a:p>
          <a:p>
            <a:endParaRPr lang="en-GB" sz="1800" dirty="0"/>
          </a:p>
          <a:p>
            <a:pPr lvl="1"/>
            <a:endParaRPr lang="en-GB" sz="1400" dirty="0"/>
          </a:p>
          <a:p>
            <a:pPr lvl="1"/>
            <a:endParaRPr lang="en-GB" sz="1400" dirty="0"/>
          </a:p>
          <a:p>
            <a:endParaRPr lang="en-GB" sz="1400" dirty="0"/>
          </a:p>
          <a:p>
            <a:endParaRPr lang="en-GB" sz="1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729202"/>
            <a:ext cx="10686803" cy="597408"/>
          </a:xfrm>
          <a:prstGeom prst="rect">
            <a:avLst/>
          </a:prstGeom>
        </p:spPr>
      </p:pic>
      <p:sp>
        <p:nvSpPr>
          <p:cNvPr id="2" name="Title 1"/>
          <p:cNvSpPr>
            <a:spLocks noGrp="1"/>
          </p:cNvSpPr>
          <p:nvPr>
            <p:ph type="title"/>
          </p:nvPr>
        </p:nvSpPr>
        <p:spPr/>
        <p:txBody>
          <a:bodyPr/>
          <a:lstStyle/>
          <a:p>
            <a:r>
              <a:rPr lang="en-GB" dirty="0" smtClean="0">
                <a:solidFill>
                  <a:schemeClr val="bg1"/>
                </a:solidFill>
              </a:rPr>
              <a:t>Back-propagation algorithm</a:t>
            </a:r>
            <a:endParaRPr lang="en-GB" dirty="0">
              <a:solidFill>
                <a:schemeClr val="bg1"/>
              </a:solidFill>
            </a:endParaRPr>
          </a:p>
        </p:txBody>
      </p:sp>
      <p:sp>
        <p:nvSpPr>
          <p:cNvPr id="3" name="Slide Number Placeholder 2"/>
          <p:cNvSpPr>
            <a:spLocks noGrp="1"/>
          </p:cNvSpPr>
          <p:nvPr>
            <p:ph type="sldNum" sz="quarter" idx="12"/>
          </p:nvPr>
        </p:nvSpPr>
        <p:spPr/>
        <p:txBody>
          <a:bodyPr/>
          <a:lstStyle/>
          <a:p>
            <a:fld id="{20222C57-82CF-4D8A-8DC1-229C0B8895A7}" type="slidenum">
              <a:rPr lang="en-GB" smtClean="0"/>
              <a:t>99</a:t>
            </a:fld>
            <a:endParaRPr lang="en-GB"/>
          </a:p>
        </p:txBody>
      </p:sp>
      <p:graphicFrame>
        <p:nvGraphicFramePr>
          <p:cNvPr id="15" name="Object 14">
            <a:extLst>
              <a:ext uri="{FF2B5EF4-FFF2-40B4-BE49-F238E27FC236}">
                <a16:creationId xmlns="" xmlns:a16="http://schemas.microsoft.com/office/drawing/2014/main" id="{B0411A61-1AE6-445E-9599-6C1ADCE8D642}"/>
              </a:ext>
            </a:extLst>
          </p:cNvPr>
          <p:cNvGraphicFramePr>
            <a:graphicFrameLocks noChangeAspect="1"/>
          </p:cNvGraphicFramePr>
          <p:nvPr>
            <p:extLst>
              <p:ext uri="{D42A27DB-BD31-4B8C-83A1-F6EECF244321}">
                <p14:modId xmlns:p14="http://schemas.microsoft.com/office/powerpoint/2010/main" val="31244184"/>
              </p:ext>
            </p:extLst>
          </p:nvPr>
        </p:nvGraphicFramePr>
        <p:xfrm>
          <a:off x="4933062" y="3159575"/>
          <a:ext cx="1130300" cy="330200"/>
        </p:xfrm>
        <a:graphic>
          <a:graphicData uri="http://schemas.openxmlformats.org/presentationml/2006/ole">
            <mc:AlternateContent xmlns:mc="http://schemas.openxmlformats.org/markup-compatibility/2006">
              <mc:Choice xmlns:v="urn:schemas-microsoft-com:vml" Requires="v">
                <p:oleObj spid="_x0000_s520783" name="Equation" r:id="rId4" imgW="1130040" imgH="330120" progId="Equation.DSMT4">
                  <p:embed/>
                </p:oleObj>
              </mc:Choice>
              <mc:Fallback>
                <p:oleObj name="Equation" r:id="rId4" imgW="1130040" imgH="330120" progId="Equation.DSMT4">
                  <p:embed/>
                  <p:pic>
                    <p:nvPicPr>
                      <p:cNvPr id="15" name="Object 14">
                        <a:extLst>
                          <a:ext uri="{FF2B5EF4-FFF2-40B4-BE49-F238E27FC236}">
                            <a16:creationId xmlns="" xmlns:a16="http://schemas.microsoft.com/office/drawing/2014/main" id="{55EF0E72-C321-4CB4-84D9-A910BF916FFF}"/>
                          </a:ext>
                        </a:extLst>
                      </p:cNvPr>
                      <p:cNvPicPr/>
                      <p:nvPr/>
                    </p:nvPicPr>
                    <p:blipFill>
                      <a:blip r:embed="rId5"/>
                      <a:stretch>
                        <a:fillRect/>
                      </a:stretch>
                    </p:blipFill>
                    <p:spPr>
                      <a:xfrm>
                        <a:off x="4933062" y="3159575"/>
                        <a:ext cx="1130300" cy="330200"/>
                      </a:xfrm>
                      <a:prstGeom prst="rect">
                        <a:avLst/>
                      </a:prstGeom>
                    </p:spPr>
                  </p:pic>
                </p:oleObj>
              </mc:Fallback>
            </mc:AlternateContent>
          </a:graphicData>
        </a:graphic>
      </p:graphicFrame>
      <p:graphicFrame>
        <p:nvGraphicFramePr>
          <p:cNvPr id="16" name="Object 15">
            <a:extLst>
              <a:ext uri="{FF2B5EF4-FFF2-40B4-BE49-F238E27FC236}">
                <a16:creationId xmlns="" xmlns:a16="http://schemas.microsoft.com/office/drawing/2014/main" id="{163BF4EF-8605-42F7-AC36-32DDEF5A8436}"/>
              </a:ext>
            </a:extLst>
          </p:cNvPr>
          <p:cNvGraphicFramePr>
            <a:graphicFrameLocks noChangeAspect="1"/>
          </p:cNvGraphicFramePr>
          <p:nvPr>
            <p:extLst>
              <p:ext uri="{D42A27DB-BD31-4B8C-83A1-F6EECF244321}">
                <p14:modId xmlns:p14="http://schemas.microsoft.com/office/powerpoint/2010/main" val="719329144"/>
              </p:ext>
            </p:extLst>
          </p:nvPr>
        </p:nvGraphicFramePr>
        <p:xfrm>
          <a:off x="4108469" y="3163204"/>
          <a:ext cx="457200" cy="254000"/>
        </p:xfrm>
        <a:graphic>
          <a:graphicData uri="http://schemas.openxmlformats.org/presentationml/2006/ole">
            <mc:AlternateContent xmlns:mc="http://schemas.openxmlformats.org/markup-compatibility/2006">
              <mc:Choice xmlns:v="urn:schemas-microsoft-com:vml" Requires="v">
                <p:oleObj spid="_x0000_s520784" name="Equation" r:id="rId6" imgW="457200" imgH="253800" progId="Equation.DSMT4">
                  <p:embed/>
                </p:oleObj>
              </mc:Choice>
              <mc:Fallback>
                <p:oleObj name="Equation" r:id="rId6" imgW="457200" imgH="253800" progId="Equation.DSMT4">
                  <p:embed/>
                  <p:pic>
                    <p:nvPicPr>
                      <p:cNvPr id="21" name="Object 20">
                        <a:extLst>
                          <a:ext uri="{FF2B5EF4-FFF2-40B4-BE49-F238E27FC236}">
                            <a16:creationId xmlns="" xmlns:a16="http://schemas.microsoft.com/office/drawing/2014/main" id="{B7203AD2-080A-49D5-BEC8-B859B977137D}"/>
                          </a:ext>
                        </a:extLst>
                      </p:cNvPr>
                      <p:cNvPicPr/>
                      <p:nvPr/>
                    </p:nvPicPr>
                    <p:blipFill>
                      <a:blip r:embed="rId7"/>
                      <a:stretch>
                        <a:fillRect/>
                      </a:stretch>
                    </p:blipFill>
                    <p:spPr>
                      <a:xfrm>
                        <a:off x="4108469" y="3163204"/>
                        <a:ext cx="457200" cy="254000"/>
                      </a:xfrm>
                      <a:prstGeom prst="rect">
                        <a:avLst/>
                      </a:prstGeom>
                    </p:spPr>
                  </p:pic>
                </p:oleObj>
              </mc:Fallback>
            </mc:AlternateContent>
          </a:graphicData>
        </a:graphic>
      </p:graphicFrame>
      <p:graphicFrame>
        <p:nvGraphicFramePr>
          <p:cNvPr id="17" name="Object 16">
            <a:extLst>
              <a:ext uri="{FF2B5EF4-FFF2-40B4-BE49-F238E27FC236}">
                <a16:creationId xmlns="" xmlns:a16="http://schemas.microsoft.com/office/drawing/2014/main" id="{8EA64391-F37D-4305-9188-4A2433187E26}"/>
              </a:ext>
            </a:extLst>
          </p:cNvPr>
          <p:cNvGraphicFramePr>
            <a:graphicFrameLocks noChangeAspect="1"/>
          </p:cNvGraphicFramePr>
          <p:nvPr>
            <p:extLst>
              <p:ext uri="{D42A27DB-BD31-4B8C-83A1-F6EECF244321}">
                <p14:modId xmlns:p14="http://schemas.microsoft.com/office/powerpoint/2010/main" val="1133836448"/>
              </p:ext>
            </p:extLst>
          </p:nvPr>
        </p:nvGraphicFramePr>
        <p:xfrm>
          <a:off x="6294887" y="3063194"/>
          <a:ext cx="698500" cy="444500"/>
        </p:xfrm>
        <a:graphic>
          <a:graphicData uri="http://schemas.openxmlformats.org/presentationml/2006/ole">
            <mc:AlternateContent xmlns:mc="http://schemas.openxmlformats.org/markup-compatibility/2006">
              <mc:Choice xmlns:v="urn:schemas-microsoft-com:vml" Requires="v">
                <p:oleObj spid="_x0000_s520785" name="Equation" r:id="rId8" imgW="698400" imgH="444240" progId="Equation.DSMT4">
                  <p:embed/>
                </p:oleObj>
              </mc:Choice>
              <mc:Fallback>
                <p:oleObj name="Equation" r:id="rId8" imgW="698400" imgH="444240" progId="Equation.DSMT4">
                  <p:embed/>
                  <p:pic>
                    <p:nvPicPr>
                      <p:cNvPr id="15" name="Object 14">
                        <a:extLst>
                          <a:ext uri="{FF2B5EF4-FFF2-40B4-BE49-F238E27FC236}">
                            <a16:creationId xmlns="" xmlns:a16="http://schemas.microsoft.com/office/drawing/2014/main" id="{B0411A61-1AE6-445E-9599-6C1ADCE8D642}"/>
                          </a:ext>
                        </a:extLst>
                      </p:cNvPr>
                      <p:cNvPicPr/>
                      <p:nvPr/>
                    </p:nvPicPr>
                    <p:blipFill>
                      <a:blip r:embed="rId9"/>
                      <a:stretch>
                        <a:fillRect/>
                      </a:stretch>
                    </p:blipFill>
                    <p:spPr>
                      <a:xfrm>
                        <a:off x="6294887" y="3063194"/>
                        <a:ext cx="698500" cy="444500"/>
                      </a:xfrm>
                      <a:prstGeom prst="rect">
                        <a:avLst/>
                      </a:prstGeom>
                    </p:spPr>
                  </p:pic>
                </p:oleObj>
              </mc:Fallback>
            </mc:AlternateContent>
          </a:graphicData>
        </a:graphic>
      </p:graphicFrame>
      <p:graphicFrame>
        <p:nvGraphicFramePr>
          <p:cNvPr id="5" name="Object 4">
            <a:extLst>
              <a:ext uri="{FF2B5EF4-FFF2-40B4-BE49-F238E27FC236}">
                <a16:creationId xmlns="" xmlns:a16="http://schemas.microsoft.com/office/drawing/2014/main" id="{513E71AA-539A-47D0-A650-66137037EA99}"/>
              </a:ext>
            </a:extLst>
          </p:cNvPr>
          <p:cNvGraphicFramePr>
            <a:graphicFrameLocks noChangeAspect="1"/>
          </p:cNvGraphicFramePr>
          <p:nvPr>
            <p:extLst>
              <p:ext uri="{D42A27DB-BD31-4B8C-83A1-F6EECF244321}">
                <p14:modId xmlns:p14="http://schemas.microsoft.com/office/powerpoint/2010/main" val="2541805714"/>
              </p:ext>
            </p:extLst>
          </p:nvPr>
        </p:nvGraphicFramePr>
        <p:xfrm>
          <a:off x="9334500" y="5143500"/>
          <a:ext cx="914400" cy="198438"/>
        </p:xfrm>
        <a:graphic>
          <a:graphicData uri="http://schemas.openxmlformats.org/presentationml/2006/ole">
            <mc:AlternateContent xmlns:mc="http://schemas.openxmlformats.org/markup-compatibility/2006">
              <mc:Choice xmlns:v="urn:schemas-microsoft-com:vml" Requires="v">
                <p:oleObj spid="_x0000_s520786" name="Equation" r:id="rId10" imgW="914400" imgH="198720" progId="Equation.DSMT4">
                  <p:embed/>
                </p:oleObj>
              </mc:Choice>
              <mc:Fallback>
                <p:oleObj name="Equation" r:id="rId10" imgW="914400" imgH="198720" progId="Equation.DSMT4">
                  <p:embed/>
                  <p:pic>
                    <p:nvPicPr>
                      <p:cNvPr id="0" name=""/>
                      <p:cNvPicPr/>
                      <p:nvPr/>
                    </p:nvPicPr>
                    <p:blipFill>
                      <a:blip r:embed="rId11"/>
                      <a:stretch>
                        <a:fillRect/>
                      </a:stretch>
                    </p:blipFill>
                    <p:spPr>
                      <a:xfrm>
                        <a:off x="9334500" y="5143500"/>
                        <a:ext cx="914400" cy="198438"/>
                      </a:xfrm>
                      <a:prstGeom prst="rect">
                        <a:avLst/>
                      </a:prstGeom>
                    </p:spPr>
                  </p:pic>
                </p:oleObj>
              </mc:Fallback>
            </mc:AlternateContent>
          </a:graphicData>
        </a:graphic>
      </p:graphicFrame>
      <p:cxnSp>
        <p:nvCxnSpPr>
          <p:cNvPr id="18" name="Straight Arrow Connector 17">
            <a:extLst>
              <a:ext uri="{FF2B5EF4-FFF2-40B4-BE49-F238E27FC236}">
                <a16:creationId xmlns="" xmlns:a16="http://schemas.microsoft.com/office/drawing/2014/main" id="{393945DD-681F-442E-9670-A08438249E87}"/>
              </a:ext>
            </a:extLst>
          </p:cNvPr>
          <p:cNvCxnSpPr>
            <a:cxnSpLocks/>
          </p:cNvCxnSpPr>
          <p:nvPr/>
        </p:nvCxnSpPr>
        <p:spPr>
          <a:xfrm flipH="1">
            <a:off x="3992348" y="3562349"/>
            <a:ext cx="343788" cy="34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08673B8C-A8EE-4350-8CD0-46393E0A6116}"/>
              </a:ext>
            </a:extLst>
          </p:cNvPr>
          <p:cNvCxnSpPr>
            <a:cxnSpLocks/>
          </p:cNvCxnSpPr>
          <p:nvPr/>
        </p:nvCxnSpPr>
        <p:spPr>
          <a:xfrm flipV="1">
            <a:off x="5402943" y="3562349"/>
            <a:ext cx="0" cy="740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134FFDC8-8060-4AFB-94AB-780D193613BC}"/>
              </a:ext>
            </a:extLst>
          </p:cNvPr>
          <p:cNvCxnSpPr>
            <a:cxnSpLocks/>
          </p:cNvCxnSpPr>
          <p:nvPr/>
        </p:nvCxnSpPr>
        <p:spPr>
          <a:xfrm>
            <a:off x="6659366" y="3562349"/>
            <a:ext cx="343788" cy="34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Object 22">
            <a:extLst>
              <a:ext uri="{FF2B5EF4-FFF2-40B4-BE49-F238E27FC236}">
                <a16:creationId xmlns="" xmlns:a16="http://schemas.microsoft.com/office/drawing/2014/main" id="{9D302200-A7E2-4B97-98E5-69F100150126}"/>
              </a:ext>
            </a:extLst>
          </p:cNvPr>
          <p:cNvGraphicFramePr>
            <a:graphicFrameLocks noChangeAspect="1"/>
          </p:cNvGraphicFramePr>
          <p:nvPr>
            <p:extLst>
              <p:ext uri="{D42A27DB-BD31-4B8C-83A1-F6EECF244321}">
                <p14:modId xmlns:p14="http://schemas.microsoft.com/office/powerpoint/2010/main" val="2001518104"/>
              </p:ext>
            </p:extLst>
          </p:nvPr>
        </p:nvGraphicFramePr>
        <p:xfrm>
          <a:off x="2938255" y="3930719"/>
          <a:ext cx="1612900" cy="444500"/>
        </p:xfrm>
        <a:graphic>
          <a:graphicData uri="http://schemas.openxmlformats.org/presentationml/2006/ole">
            <mc:AlternateContent xmlns:mc="http://schemas.openxmlformats.org/markup-compatibility/2006">
              <mc:Choice xmlns:v="urn:schemas-microsoft-com:vml" Requires="v">
                <p:oleObj spid="_x0000_s520787" name="Equation" r:id="rId12" imgW="1612800" imgH="444240" progId="Equation.DSMT4">
                  <p:embed/>
                </p:oleObj>
              </mc:Choice>
              <mc:Fallback>
                <p:oleObj name="Equation" r:id="rId12" imgW="1612800" imgH="444240" progId="Equation.DSMT4">
                  <p:embed/>
                  <p:pic>
                    <p:nvPicPr>
                      <p:cNvPr id="0" name=""/>
                      <p:cNvPicPr/>
                      <p:nvPr/>
                    </p:nvPicPr>
                    <p:blipFill>
                      <a:blip r:embed="rId13"/>
                      <a:stretch>
                        <a:fillRect/>
                      </a:stretch>
                    </p:blipFill>
                    <p:spPr>
                      <a:xfrm>
                        <a:off x="2938255" y="3930719"/>
                        <a:ext cx="1612900" cy="444500"/>
                      </a:xfrm>
                      <a:prstGeom prst="rect">
                        <a:avLst/>
                      </a:prstGeom>
                    </p:spPr>
                  </p:pic>
                </p:oleObj>
              </mc:Fallback>
            </mc:AlternateContent>
          </a:graphicData>
        </a:graphic>
      </p:graphicFrame>
      <p:graphicFrame>
        <p:nvGraphicFramePr>
          <p:cNvPr id="26" name="Object 25">
            <a:extLst>
              <a:ext uri="{FF2B5EF4-FFF2-40B4-BE49-F238E27FC236}">
                <a16:creationId xmlns="" xmlns:a16="http://schemas.microsoft.com/office/drawing/2014/main" id="{4B19F965-6A5F-4198-BEE2-8739EBA86897}"/>
              </a:ext>
            </a:extLst>
          </p:cNvPr>
          <p:cNvGraphicFramePr>
            <a:graphicFrameLocks noChangeAspect="1"/>
          </p:cNvGraphicFramePr>
          <p:nvPr>
            <p:extLst>
              <p:ext uri="{D42A27DB-BD31-4B8C-83A1-F6EECF244321}">
                <p14:modId xmlns:p14="http://schemas.microsoft.com/office/powerpoint/2010/main" val="4136058604"/>
              </p:ext>
            </p:extLst>
          </p:nvPr>
        </p:nvGraphicFramePr>
        <p:xfrm>
          <a:off x="3763963" y="4351338"/>
          <a:ext cx="3276600" cy="609600"/>
        </p:xfrm>
        <a:graphic>
          <a:graphicData uri="http://schemas.openxmlformats.org/presentationml/2006/ole">
            <mc:AlternateContent xmlns:mc="http://schemas.openxmlformats.org/markup-compatibility/2006">
              <mc:Choice xmlns:v="urn:schemas-microsoft-com:vml" Requires="v">
                <p:oleObj spid="_x0000_s520788" name="Equation" r:id="rId14" imgW="3276360" imgH="609480" progId="Equation.DSMT4">
                  <p:embed/>
                </p:oleObj>
              </mc:Choice>
              <mc:Fallback>
                <p:oleObj name="Equation" r:id="rId14" imgW="3276360" imgH="609480" progId="Equation.DSMT4">
                  <p:embed/>
                  <p:pic>
                    <p:nvPicPr>
                      <p:cNvPr id="23" name="Object 22">
                        <a:extLst>
                          <a:ext uri="{FF2B5EF4-FFF2-40B4-BE49-F238E27FC236}">
                            <a16:creationId xmlns="" xmlns:a16="http://schemas.microsoft.com/office/drawing/2014/main" id="{9D302200-A7E2-4B97-98E5-69F100150126}"/>
                          </a:ext>
                        </a:extLst>
                      </p:cNvPr>
                      <p:cNvPicPr/>
                      <p:nvPr/>
                    </p:nvPicPr>
                    <p:blipFill>
                      <a:blip r:embed="rId15"/>
                      <a:stretch>
                        <a:fillRect/>
                      </a:stretch>
                    </p:blipFill>
                    <p:spPr>
                      <a:xfrm>
                        <a:off x="3763963" y="4351338"/>
                        <a:ext cx="3276600" cy="609600"/>
                      </a:xfrm>
                      <a:prstGeom prst="rect">
                        <a:avLst/>
                      </a:prstGeom>
                    </p:spPr>
                  </p:pic>
                </p:oleObj>
              </mc:Fallback>
            </mc:AlternateContent>
          </a:graphicData>
        </a:graphic>
      </p:graphicFrame>
      <p:graphicFrame>
        <p:nvGraphicFramePr>
          <p:cNvPr id="28" name="Object 27">
            <a:extLst>
              <a:ext uri="{FF2B5EF4-FFF2-40B4-BE49-F238E27FC236}">
                <a16:creationId xmlns="" xmlns:a16="http://schemas.microsoft.com/office/drawing/2014/main" id="{B8ABCBF3-CA75-4C84-BE8A-951587990361}"/>
              </a:ext>
            </a:extLst>
          </p:cNvPr>
          <p:cNvGraphicFramePr>
            <a:graphicFrameLocks noChangeAspect="1"/>
          </p:cNvGraphicFramePr>
          <p:nvPr>
            <p:extLst>
              <p:ext uri="{D42A27DB-BD31-4B8C-83A1-F6EECF244321}">
                <p14:modId xmlns:p14="http://schemas.microsoft.com/office/powerpoint/2010/main" val="1440099060"/>
              </p:ext>
            </p:extLst>
          </p:nvPr>
        </p:nvGraphicFramePr>
        <p:xfrm>
          <a:off x="6499225" y="3979408"/>
          <a:ext cx="977900" cy="203200"/>
        </p:xfrm>
        <a:graphic>
          <a:graphicData uri="http://schemas.openxmlformats.org/presentationml/2006/ole">
            <mc:AlternateContent xmlns:mc="http://schemas.openxmlformats.org/markup-compatibility/2006">
              <mc:Choice xmlns:v="urn:schemas-microsoft-com:vml" Requires="v">
                <p:oleObj spid="_x0000_s520789" name="Equation" r:id="rId16" imgW="977760" imgH="203040" progId="Equation.DSMT4">
                  <p:embed/>
                </p:oleObj>
              </mc:Choice>
              <mc:Fallback>
                <p:oleObj name="Equation" r:id="rId16" imgW="977760" imgH="203040" progId="Equation.DSMT4">
                  <p:embed/>
                  <p:pic>
                    <p:nvPicPr>
                      <p:cNvPr id="23" name="Object 22">
                        <a:extLst>
                          <a:ext uri="{FF2B5EF4-FFF2-40B4-BE49-F238E27FC236}">
                            <a16:creationId xmlns="" xmlns:a16="http://schemas.microsoft.com/office/drawing/2014/main" id="{9D302200-A7E2-4B97-98E5-69F100150126}"/>
                          </a:ext>
                        </a:extLst>
                      </p:cNvPr>
                      <p:cNvPicPr/>
                      <p:nvPr/>
                    </p:nvPicPr>
                    <p:blipFill>
                      <a:blip r:embed="rId17"/>
                      <a:stretch>
                        <a:fillRect/>
                      </a:stretch>
                    </p:blipFill>
                    <p:spPr>
                      <a:xfrm>
                        <a:off x="6499225" y="3979408"/>
                        <a:ext cx="977900" cy="203200"/>
                      </a:xfrm>
                      <a:prstGeom prst="rect">
                        <a:avLst/>
                      </a:prstGeom>
                    </p:spPr>
                  </p:pic>
                </p:oleObj>
              </mc:Fallback>
            </mc:AlternateContent>
          </a:graphicData>
        </a:graphic>
      </p:graphicFrame>
    </p:spTree>
    <p:extLst>
      <p:ext uri="{BB962C8B-B14F-4D97-AF65-F5344CB8AC3E}">
        <p14:creationId xmlns:p14="http://schemas.microsoft.com/office/powerpoint/2010/main" val="2271180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9856</TotalTime>
  <Words>13616</Words>
  <Application>Microsoft Office PowerPoint</Application>
  <PresentationFormat>Widescreen</PresentationFormat>
  <Paragraphs>2828</Paragraphs>
  <Slides>151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151</vt:i4>
      </vt:variant>
    </vt:vector>
  </HeadingPairs>
  <TitlesOfParts>
    <vt:vector size="160" baseType="lpstr">
      <vt:lpstr>Arial</vt:lpstr>
      <vt:lpstr>Calibri</vt:lpstr>
      <vt:lpstr>Calibri Light</vt:lpstr>
      <vt:lpstr>Consolas</vt:lpstr>
      <vt:lpstr>Symbol</vt:lpstr>
      <vt:lpstr>Wingdings</vt:lpstr>
      <vt:lpstr>Office Theme</vt:lpstr>
      <vt:lpstr>Equation</vt:lpstr>
      <vt:lpstr>MathType 6.0 Equation</vt:lpstr>
      <vt:lpstr>Computational Finance and Machine Learning in Finance </vt:lpstr>
      <vt:lpstr>all the material, slides, code, notebooks, spreadsheets and more  sites.google.com/view/antoinesavine-compFinLecture</vt:lpstr>
      <vt:lpstr>Need for Speed</vt:lpstr>
      <vt:lpstr>Need for Speed</vt:lpstr>
      <vt:lpstr>Need for Speed: derivatives books</vt:lpstr>
      <vt:lpstr>Need for Speed: regulations</vt:lpstr>
      <vt:lpstr>Counterparty Value Adjustment (CVA)</vt:lpstr>
      <vt:lpstr>CVA as an option</vt:lpstr>
      <vt:lpstr>CVA: pricing</vt:lpstr>
      <vt:lpstr>CVA: risk conundrum</vt:lpstr>
      <vt:lpstr>Speed is a matter of life or death</vt:lpstr>
      <vt:lpstr>How to achieve speed: classic avenues</vt:lpstr>
      <vt:lpstr>How to achieve speed: cutting edge</vt:lpstr>
      <vt:lpstr>How to achieve speed: future tech</vt:lpstr>
      <vt:lpstr>Summary of the course</vt:lpstr>
      <vt:lpstr>Programming for Speed</vt:lpstr>
      <vt:lpstr>Demonstration 1: matrix product 30x faster</vt:lpstr>
      <vt:lpstr>Demonstration 2: Dupire’s model (1992)</vt:lpstr>
      <vt:lpstr>Demonstration 2: Results</vt:lpstr>
      <vt:lpstr>Demonstration 2: material</vt:lpstr>
      <vt:lpstr>Deep Learning</vt:lpstr>
      <vt:lpstr>Neural networks and deep learning</vt:lpstr>
      <vt:lpstr>Linear regression</vt:lpstr>
      <vt:lpstr>Linear classification</vt:lpstr>
      <vt:lpstr>Linear fit</vt:lpstr>
      <vt:lpstr>Linear limitations</vt:lpstr>
      <vt:lpstr>Basis function regression</vt:lpstr>
      <vt:lpstr>Power of basis function regression</vt:lpstr>
      <vt:lpstr>Curse of dimensionality</vt:lpstr>
      <vt:lpstr>Explosion of basis functions</vt:lpstr>
      <vt:lpstr>Overfitting and the variance-bias trade-off</vt:lpstr>
      <vt:lpstr>ANN: learn basis functions from data</vt:lpstr>
      <vt:lpstr>Learn features from data</vt:lpstr>
      <vt:lpstr>Perceptron</vt:lpstr>
      <vt:lpstr>Perceptron (2)</vt:lpstr>
      <vt:lpstr>Perceptron (3)</vt:lpstr>
      <vt:lpstr>Prediction with perceptrons</vt:lpstr>
      <vt:lpstr>Activations</vt:lpstr>
      <vt:lpstr>Computation graph and complexity</vt:lpstr>
      <vt:lpstr>Perceptron: summary</vt:lpstr>
      <vt:lpstr>Perceptron: training</vt:lpstr>
      <vt:lpstr>More on regression, basis functions and ANNs</vt:lpstr>
      <vt:lpstr>Batch prediction</vt:lpstr>
      <vt:lpstr>Batch prediction (2)</vt:lpstr>
      <vt:lpstr>Deep learning: mechanics</vt:lpstr>
      <vt:lpstr>Multi-layer perceptron (MLP)</vt:lpstr>
      <vt:lpstr>Deep learning: rationale</vt:lpstr>
      <vt:lpstr>Learning by composition</vt:lpstr>
      <vt:lpstr>Example: image recognition by deep learning</vt:lpstr>
      <vt:lpstr>Deep learning: rules of thumb</vt:lpstr>
      <vt:lpstr>Back-Propagation</vt:lpstr>
      <vt:lpstr>Elements of multivariate calculus</vt:lpstr>
      <vt:lpstr>Gradients</vt:lpstr>
      <vt:lpstr>Matrix gradients</vt:lpstr>
      <vt:lpstr>Jacobians</vt:lpstr>
      <vt:lpstr>Jacobians the other way</vt:lpstr>
      <vt:lpstr>Jacobians of linear functions</vt:lpstr>
      <vt:lpstr>Jacobians of element-wise functions</vt:lpstr>
      <vt:lpstr>Vector functions of matrices</vt:lpstr>
      <vt:lpstr>How to train your network</vt:lpstr>
      <vt:lpstr>Bad news good news</vt:lpstr>
      <vt:lpstr>Differentials by finite differences</vt:lpstr>
      <vt:lpstr>Automatic derivatives with FD</vt:lpstr>
      <vt:lpstr>Analytic differentials in MLPs</vt:lpstr>
      <vt:lpstr>PowerPoint Presentation</vt:lpstr>
      <vt:lpstr>PowerPoint Presentation</vt:lpstr>
      <vt:lpstr>PowerPoint Presentation</vt:lpstr>
      <vt:lpstr>Manual derivatives with AD</vt:lpstr>
      <vt:lpstr>Manual derivatives with AD (2)</vt:lpstr>
      <vt:lpstr>Manual derivatives with AD (3)</vt:lpstr>
      <vt:lpstr>Manual derivatives with AD (4)</vt:lpstr>
      <vt:lpstr>Manual derivatives with AD (5)</vt:lpstr>
      <vt:lpstr>Back-propagation algorithm</vt:lpstr>
      <vt:lpstr>Back-propagation = AD</vt:lpstr>
      <vt:lpstr>Back-propagation through MLPs</vt:lpstr>
      <vt:lpstr>Back-propagation through MLPs (2)</vt:lpstr>
      <vt:lpstr>MLP back-propagation algorithm</vt:lpstr>
      <vt:lpstr> Back-propagation: complexity</vt:lpstr>
      <vt:lpstr> Complexity and memory considerations</vt:lpstr>
      <vt:lpstr>Automatic backprop?</vt:lpstr>
      <vt:lpstr>Deep learning in finance</vt:lpstr>
      <vt:lpstr> Example: learn Black-Scholes from data</vt:lpstr>
      <vt:lpstr> Simple ANNs with TensorFlow</vt:lpstr>
      <vt:lpstr>Simple example walkthrough</vt:lpstr>
      <vt:lpstr>Learning TensorFlow</vt:lpstr>
      <vt:lpstr> Revaluation nets</vt:lpstr>
      <vt:lpstr> Revaluation nets (2)</vt:lpstr>
      <vt:lpstr> Pricing nets</vt:lpstr>
      <vt:lpstr> Pricing nets (2)</vt:lpstr>
      <vt:lpstr> Pricing nets (3)</vt:lpstr>
      <vt:lpstr> Deeper learning for financial derivatives</vt:lpstr>
      <vt:lpstr> Deeper learning</vt:lpstr>
      <vt:lpstr>AD through evaluation graphs</vt:lpstr>
      <vt:lpstr>Evaluation graphs and adjoint propagation</vt:lpstr>
      <vt:lpstr>Example: Black &amp; Scholes</vt:lpstr>
      <vt:lpstr>Black &amp; Scholes: evaluation graph</vt:lpstr>
      <vt:lpstr>Feed-forward equations</vt:lpstr>
      <vt:lpstr>Back-prop equations</vt:lpstr>
      <vt:lpstr>Back-propagation algorithm</vt:lpstr>
      <vt:lpstr>“Atomic” building blocks</vt:lpstr>
      <vt:lpstr>Control flow</vt:lpstr>
      <vt:lpstr>Conclusion</vt:lpstr>
      <vt:lpstr>Recording calculations on tape</vt:lpstr>
      <vt:lpstr>C++ code</vt:lpstr>
      <vt:lpstr>Automatic differentiation</vt:lpstr>
      <vt:lpstr>Building evaluation graphs</vt:lpstr>
      <vt:lpstr>Operator overloading</vt:lpstr>
      <vt:lpstr>Recording operations</vt:lpstr>
      <vt:lpstr>Lazy evaluation</vt:lpstr>
      <vt:lpstr>Conventional implementation</vt:lpstr>
      <vt:lpstr>Simplistic implementation</vt:lpstr>
      <vt:lpstr>Record and tape data structures</vt:lpstr>
      <vt:lpstr>Custom real number</vt:lpstr>
      <vt:lpstr>Operator overloading</vt:lpstr>
      <vt:lpstr>On-class operator overloading</vt:lpstr>
      <vt:lpstr>Function overloading</vt:lpstr>
      <vt:lpstr>Custom function overloading</vt:lpstr>
      <vt:lpstr>Avoiding code duplication</vt:lpstr>
      <vt:lpstr>Comparison operator overloading</vt:lpstr>
      <vt:lpstr>Applying the recording framework</vt:lpstr>
      <vt:lpstr>Instrumenting computation code</vt:lpstr>
      <vt:lpstr>Instrumenting computation code</vt:lpstr>
      <vt:lpstr>Tape vs graph</vt:lpstr>
      <vt:lpstr>Tape vs graph (2)</vt:lpstr>
      <vt:lpstr>AAD</vt:lpstr>
      <vt:lpstr>Ancestors</vt:lpstr>
      <vt:lpstr>Successors</vt:lpstr>
      <vt:lpstr>Adjoint accumulation V1</vt:lpstr>
      <vt:lpstr>Adjoint accumulation V2</vt:lpstr>
      <vt:lpstr>Adjoint accumulation algorithm</vt:lpstr>
      <vt:lpstr>Adjoint accumulation code</vt:lpstr>
      <vt:lpstr>Application to Black &amp; Scholes</vt:lpstr>
      <vt:lpstr>Complexity</vt:lpstr>
      <vt:lpstr>Conclusion</vt:lpstr>
      <vt:lpstr>AAD for financial simulations</vt:lpstr>
      <vt:lpstr>Simple simulation code</vt:lpstr>
      <vt:lpstr>Simulation code, version 1</vt:lpstr>
      <vt:lpstr>A simplistic code</vt:lpstr>
      <vt:lpstr>An inefficient code</vt:lpstr>
      <vt:lpstr>Smoothing barrier options</vt:lpstr>
      <vt:lpstr>Smooth barrier</vt:lpstr>
      <vt:lpstr>Simulation code with smooth barrier</vt:lpstr>
      <vt:lpstr>Simulation code</vt:lpstr>
      <vt:lpstr>Differentiation</vt:lpstr>
      <vt:lpstr>Differentiation code</vt:lpstr>
      <vt:lpstr>Testing the code</vt:lpstr>
      <vt:lpstr>Solution in principle</vt:lpstr>
      <vt:lpstr>Solution in code</vt:lpstr>
      <vt:lpstr>Performance</vt:lpstr>
      <vt:lpstr>Conclusion</vt:lpstr>
      <vt:lpstr>Thank you for your attention. Find the slides here:     go to http://github.com/asavine  click on the repo ‘CompFinance’  download slides ‘Intro2AADinMachineLearningAndFinance.pdf’ download examples in the ‘Workshop’ folder see tutorial in the ‘xlCpp’ folder for exporting C++ code to Excel see basic AAD code in C++ in the file ‘toyCode.h’ the rest of the repo is companion code for the book Modern Computational Finance  follow asavine on GitHub and watch the CompFinance repo to be notified of updates</vt:lpstr>
    </vt:vector>
  </TitlesOfParts>
  <Company>Danske Bank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Automatic Adjoint Differentiation - AAD - in Machine Learning and Finance</dc:title>
  <dc:creator>Antoine Savine</dc:creator>
  <cp:lastModifiedBy>Antoine Savine</cp:lastModifiedBy>
  <cp:revision>1089</cp:revision>
  <dcterms:created xsi:type="dcterms:W3CDTF">2018-11-05T09:01:25Z</dcterms:created>
  <dcterms:modified xsi:type="dcterms:W3CDTF">2019-10-04T16:00:14Z</dcterms:modified>
</cp:coreProperties>
</file>